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notesMasterIdLst>
    <p:notesMasterId r:id="rId11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2" Type="http://schemas.openxmlformats.org/officeDocument/2006/relationships/presProps" Target="presProps.xml"/><Relationship Id="rId13" Type="http://schemas.openxmlformats.org/officeDocument/2006/relationships/viewProps" Target="viewProps.xml"/><Relationship Id="rId14" Type="http://schemas.openxmlformats.org/officeDocument/2006/relationships/theme" Target="theme/theme1.xml"/><Relationship Id="rId1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png"/><Relationship Id="rId4" Type="http://schemas.openxmlformats.org/officeDocument/2006/relationships/image" Target="../media/image-1-4.png"/><Relationship Id="rId5" Type="http://schemas.openxmlformats.org/officeDocument/2006/relationships/image" Target="../media/image-1-5.png"/><Relationship Id="rId6" Type="http://schemas.openxmlformats.org/officeDocument/2006/relationships/image" Target="../media/image-1-6.png"/><Relationship Id="rId7" Type="http://schemas.openxmlformats.org/officeDocument/2006/relationships/image" Target="../media/image-1-7.png"/><Relationship Id="rId8" Type="http://schemas.openxmlformats.org/officeDocument/2006/relationships/image" Target="../media/image-1-8.png"/><Relationship Id="rId9" Type="http://schemas.openxmlformats.org/officeDocument/2006/relationships/image" Target="../media/image-1-9.png"/><Relationship Id="rId10" Type="http://schemas.openxmlformats.org/officeDocument/2006/relationships/image" Target="../media/image-1-10.png"/><Relationship Id="rId11" Type="http://schemas.openxmlformats.org/officeDocument/2006/relationships/image" Target="../media/image-1-11.png"/><Relationship Id="rId12" Type="http://schemas.openxmlformats.org/officeDocument/2006/relationships/image" Target="../media/image-1-12.png"/><Relationship Id="rId13" Type="http://schemas.openxmlformats.org/officeDocument/2006/relationships/slideLayout" Target="../slideLayouts/slideLayout1.xml"/><Relationship Id="rId14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png"/><Relationship Id="rId4" Type="http://schemas.openxmlformats.org/officeDocument/2006/relationships/image" Target="../media/image-2-4.png"/><Relationship Id="rId5" Type="http://schemas.openxmlformats.org/officeDocument/2006/relationships/image" Target="../media/image-2-5.png"/><Relationship Id="rId6" Type="http://schemas.openxmlformats.org/officeDocument/2006/relationships/image" Target="../media/image-2-6.png"/><Relationship Id="rId7" Type="http://schemas.openxmlformats.org/officeDocument/2006/relationships/image" Target="../media/image-2-7.png"/><Relationship Id="rId8" Type="http://schemas.openxmlformats.org/officeDocument/2006/relationships/slideLayout" Target="../slideLayouts/slideLayout1.xml"/><Relationship Id="rId9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png"/><Relationship Id="rId4" Type="http://schemas.openxmlformats.org/officeDocument/2006/relationships/image" Target="../media/image-3-4.png"/><Relationship Id="rId5" Type="http://schemas.openxmlformats.org/officeDocument/2006/relationships/image" Target="../media/image-3-5.png"/><Relationship Id="rId6" Type="http://schemas.openxmlformats.org/officeDocument/2006/relationships/image" Target="../media/image-3-6.png"/><Relationship Id="rId7" Type="http://schemas.openxmlformats.org/officeDocument/2006/relationships/image" Target="../media/image-3-7.png"/><Relationship Id="rId8" Type="http://schemas.openxmlformats.org/officeDocument/2006/relationships/image" Target="../media/image-3-8.png"/><Relationship Id="rId9" Type="http://schemas.openxmlformats.org/officeDocument/2006/relationships/image" Target="../media/image-3-9.png"/><Relationship Id="rId10" Type="http://schemas.openxmlformats.org/officeDocument/2006/relationships/slideLayout" Target="../slideLayouts/slideLayout1.xml"/><Relationship Id="rId11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image" Target="../media/image-4-5.png"/><Relationship Id="rId6" Type="http://schemas.openxmlformats.org/officeDocument/2006/relationships/image" Target="../media/image-4-6.png"/><Relationship Id="rId7" Type="http://schemas.openxmlformats.org/officeDocument/2006/relationships/slideLayout" Target="../slideLayouts/slideLayout1.xml"/><Relationship Id="rId8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image" Target="../media/image-5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png"/><Relationship Id="rId4" Type="http://schemas.openxmlformats.org/officeDocument/2006/relationships/image" Target="../media/image-6-4.png"/><Relationship Id="rId5" Type="http://schemas.openxmlformats.org/officeDocument/2006/relationships/image" Target="../media/image-6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slideLayout" Target="../slideLayouts/slideLayout1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png"/><Relationship Id="rId4" Type="http://schemas.openxmlformats.org/officeDocument/2006/relationships/image" Target="../media/image-8-4.png"/><Relationship Id="rId5" Type="http://schemas.openxmlformats.org/officeDocument/2006/relationships/image" Target="../media/image-8-5.png"/><Relationship Id="rId6" Type="http://schemas.openxmlformats.org/officeDocument/2006/relationships/slideLayout" Target="../slideLayouts/slideLayout1.xml"/><Relationship Id="rId7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png"/><Relationship Id="rId4" Type="http://schemas.openxmlformats.org/officeDocument/2006/relationships/image" Target="../media/image-9-4.png"/><Relationship Id="rId5" Type="http://schemas.openxmlformats.org/officeDocument/2006/relationships/image" Target="../media/image-9-5.png"/><Relationship Id="rId6" Type="http://schemas.openxmlformats.org/officeDocument/2006/relationships/image" Target="../media/image-9-6.png"/><Relationship Id="rId7" Type="http://schemas.openxmlformats.org/officeDocument/2006/relationships/image" Target="../media/image-9-7.png"/><Relationship Id="rId8" Type="http://schemas.openxmlformats.org/officeDocument/2006/relationships/image" Target="../media/image-9-8.png"/><Relationship Id="rId9" Type="http://schemas.openxmlformats.org/officeDocument/2006/relationships/image" Target="../media/image-9-9.png"/><Relationship Id="rId10" Type="http://schemas.openxmlformats.org/officeDocument/2006/relationships/image" Target="../media/image-9-10.png"/><Relationship Id="rId11" Type="http://schemas.openxmlformats.org/officeDocument/2006/relationships/image" Target="../media/image-9-11.png"/><Relationship Id="rId12" Type="http://schemas.openxmlformats.org/officeDocument/2006/relationships/slideLayout" Target="../slideLayouts/slideLayout1.xml"/><Relationship Id="rId1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428625" y="428625"/>
            <a:ext cx="8358188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700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여의도 진주상가 통합 재건축</a:t>
            </a:r>
            <a:endParaRPr lang="en-US" sz="2700" dirty="0"/>
          </a:p>
        </p:txBody>
      </p:sp>
      <p:sp>
        <p:nvSpPr>
          <p:cNvPr id="5" name="Text 1"/>
          <p:cNvSpPr/>
          <p:nvPr/>
        </p:nvSpPr>
        <p:spPr>
          <a:xfrm>
            <a:off x="428625" y="942975"/>
            <a:ext cx="83581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Q&amp;A 법적 검토 및 반박</a:t>
            </a:r>
            <a:endParaRPr lang="en-US" sz="2025" dirty="0"/>
          </a:p>
        </p:txBody>
      </p:sp>
      <p:sp>
        <p:nvSpPr>
          <p:cNvPr id="6" name="Text 2"/>
          <p:cNvSpPr/>
          <p:nvPr/>
        </p:nvSpPr>
        <p:spPr>
          <a:xfrm>
            <a:off x="428625" y="1343025"/>
            <a:ext cx="835818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E2E8F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도시정비법 및 관련 판례를 중심으로 한 종합 분석</a:t>
            </a:r>
            <a:endParaRPr lang="en-US" sz="1125" dirty="0"/>
          </a:p>
        </p:txBody>
      </p:sp>
      <p:sp>
        <p:nvSpPr>
          <p:cNvPr id="7" name="Shape 3"/>
          <p:cNvSpPr/>
          <p:nvPr/>
        </p:nvSpPr>
        <p:spPr>
          <a:xfrm>
            <a:off x="2523781" y="1885950"/>
            <a:ext cx="4096438" cy="142875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sp>
        <p:nvSpPr>
          <p:cNvPr id="8" name="Shape 4"/>
          <p:cNvSpPr/>
          <p:nvPr/>
        </p:nvSpPr>
        <p:spPr>
          <a:xfrm>
            <a:off x="2523781" y="1885950"/>
            <a:ext cx="42863" cy="1428750"/>
          </a:xfrm>
          <a:prstGeom prst="rect">
            <a:avLst/>
          </a:prstGeom>
          <a:solidFill>
            <a:srgbClr val="DC2626"/>
          </a:solidFill>
          <a:ln/>
        </p:spPr>
      </p:sp>
      <p:pic>
        <p:nvPicPr>
          <p:cNvPr id="9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73812" y="2143125"/>
            <a:ext cx="171450" cy="171450"/>
          </a:xfrm>
          <a:prstGeom prst="rect">
            <a:avLst/>
          </a:prstGeom>
        </p:spPr>
      </p:pic>
      <p:sp>
        <p:nvSpPr>
          <p:cNvPr id="10" name="Text 5"/>
          <p:cNvSpPr/>
          <p:nvPr/>
        </p:nvSpPr>
        <p:spPr>
          <a:xfrm>
            <a:off x="3030987" y="2114550"/>
            <a:ext cx="74696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검토 범위</a:t>
            </a:r>
            <a:endParaRPr lang="en-US" sz="1350" dirty="0"/>
          </a:p>
        </p:txBody>
      </p:sp>
      <p:pic>
        <p:nvPicPr>
          <p:cNvPr id="11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3812" y="2486025"/>
            <a:ext cx="114300" cy="114300"/>
          </a:xfrm>
          <a:prstGeom prst="rect">
            <a:avLst/>
          </a:prstGeom>
        </p:spPr>
      </p:pic>
      <p:sp>
        <p:nvSpPr>
          <p:cNvPr id="12" name="Text 6"/>
          <p:cNvSpPr/>
          <p:nvPr/>
        </p:nvSpPr>
        <p:spPr>
          <a:xfrm>
            <a:off x="2945262" y="2457450"/>
            <a:ext cx="155323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도시정비법 시행령 제63조 분석</a:t>
            </a:r>
            <a:endParaRPr lang="en-US" sz="900" dirty="0"/>
          </a:p>
        </p:txBody>
      </p:sp>
      <p:pic>
        <p:nvPicPr>
          <p:cNvPr id="13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773812" y="2714625"/>
            <a:ext cx="114300" cy="114300"/>
          </a:xfrm>
          <a:prstGeom prst="rect">
            <a:avLst/>
          </a:prstGeom>
        </p:spPr>
      </p:pic>
      <p:sp>
        <p:nvSpPr>
          <p:cNvPr id="14" name="Text 7"/>
          <p:cNvSpPr/>
          <p:nvPr/>
        </p:nvSpPr>
        <p:spPr>
          <a:xfrm>
            <a:off x="2945262" y="2686050"/>
            <a:ext cx="1583875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방배6구역, 신반포2차 판례 검토</a:t>
            </a:r>
            <a:endParaRPr lang="en-US" sz="900" dirty="0"/>
          </a:p>
        </p:txBody>
      </p:sp>
      <p:pic>
        <p:nvPicPr>
          <p:cNvPr id="1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773812" y="2943225"/>
            <a:ext cx="114300" cy="114300"/>
          </a:xfrm>
          <a:prstGeom prst="rect">
            <a:avLst/>
          </a:prstGeom>
        </p:spPr>
      </p:pic>
      <p:sp>
        <p:nvSpPr>
          <p:cNvPr id="16" name="Text 8"/>
          <p:cNvSpPr/>
          <p:nvPr/>
        </p:nvSpPr>
        <p:spPr>
          <a:xfrm>
            <a:off x="2945262" y="2914650"/>
            <a:ext cx="103751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목동6단지 사례 분석</a:t>
            </a:r>
            <a:endParaRPr lang="en-US" sz="900" dirty="0"/>
          </a:p>
        </p:txBody>
      </p:sp>
      <p:pic>
        <p:nvPicPr>
          <p:cNvPr id="1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686300" y="2143125"/>
            <a:ext cx="171450" cy="171450"/>
          </a:xfrm>
          <a:prstGeom prst="rect">
            <a:avLst/>
          </a:prstGeom>
        </p:spPr>
      </p:pic>
      <p:sp>
        <p:nvSpPr>
          <p:cNvPr id="18" name="Text 9"/>
          <p:cNvSpPr/>
          <p:nvPr/>
        </p:nvSpPr>
        <p:spPr>
          <a:xfrm>
            <a:off x="4943475" y="2114550"/>
            <a:ext cx="74696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핵심 쟁점</a:t>
            </a:r>
            <a:endParaRPr lang="en-US" sz="1350" dirty="0"/>
          </a:p>
        </p:txBody>
      </p:sp>
      <p:pic>
        <p:nvPicPr>
          <p:cNvPr id="19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686300" y="2486025"/>
            <a:ext cx="100013" cy="114300"/>
          </a:xfrm>
          <a:prstGeom prst="rect">
            <a:avLst/>
          </a:prstGeom>
        </p:spPr>
      </p:pic>
      <p:sp>
        <p:nvSpPr>
          <p:cNvPr id="20" name="Text 10"/>
          <p:cNvSpPr/>
          <p:nvPr/>
        </p:nvSpPr>
        <p:spPr>
          <a:xfrm>
            <a:off x="4843463" y="2457450"/>
            <a:ext cx="15573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상가 소유주 아파트 분양 가능성</a:t>
            </a:r>
            <a:endParaRPr lang="en-US" sz="900" dirty="0"/>
          </a:p>
        </p:txBody>
      </p:sp>
      <p:pic>
        <p:nvPicPr>
          <p:cNvPr id="21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686300" y="2714625"/>
            <a:ext cx="100013" cy="114300"/>
          </a:xfrm>
          <a:prstGeom prst="rect">
            <a:avLst/>
          </a:prstGeom>
        </p:spPr>
      </p:pic>
      <p:sp>
        <p:nvSpPr>
          <p:cNvPr id="22" name="Text 11"/>
          <p:cNvSpPr/>
          <p:nvPr/>
        </p:nvSpPr>
        <p:spPr>
          <a:xfrm>
            <a:off x="4843463" y="2686050"/>
            <a:ext cx="1077283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조합원 전원동의 요건</a:t>
            </a:r>
            <a:endParaRPr lang="en-US" sz="900" dirty="0"/>
          </a:p>
        </p:txBody>
      </p:sp>
      <p:pic>
        <p:nvPicPr>
          <p:cNvPr id="23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686300" y="2943225"/>
            <a:ext cx="100013" cy="114300"/>
          </a:xfrm>
          <a:prstGeom prst="rect">
            <a:avLst/>
          </a:prstGeom>
        </p:spPr>
      </p:pic>
      <p:sp>
        <p:nvSpPr>
          <p:cNvPr id="24" name="Text 12"/>
          <p:cNvSpPr/>
          <p:nvPr/>
        </p:nvSpPr>
        <p:spPr>
          <a:xfrm>
            <a:off x="4843463" y="2914650"/>
            <a:ext cx="118245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900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산정비율의 법적 안정성</a:t>
            </a:r>
            <a:endParaRPr lang="en-US" sz="900" dirty="0"/>
          </a:p>
        </p:txBody>
      </p:sp>
      <p:pic>
        <p:nvPicPr>
          <p:cNvPr id="25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3152877" y="3687961"/>
            <a:ext cx="112514" cy="128588"/>
          </a:xfrm>
          <a:prstGeom prst="rect">
            <a:avLst/>
          </a:prstGeom>
        </p:spPr>
      </p:pic>
      <p:sp>
        <p:nvSpPr>
          <p:cNvPr id="26" name="Text 13"/>
          <p:cNvSpPr/>
          <p:nvPr/>
        </p:nvSpPr>
        <p:spPr>
          <a:xfrm>
            <a:off x="3322541" y="3686175"/>
            <a:ext cx="116984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E2E8F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2025년 6월 18일 |</a:t>
            </a:r>
            <a:endParaRPr lang="en-US" sz="1013" dirty="0"/>
          </a:p>
        </p:txBody>
      </p:sp>
      <p:pic>
        <p:nvPicPr>
          <p:cNvPr id="27" name="Image 11" descr="preencoded.png">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4535249" y="3687961"/>
            <a:ext cx="112514" cy="128588"/>
          </a:xfrm>
          <a:prstGeom prst="rect">
            <a:avLst/>
          </a:prstGeom>
        </p:spPr>
      </p:pic>
      <p:sp>
        <p:nvSpPr>
          <p:cNvPr id="28" name="Text 14"/>
          <p:cNvSpPr/>
          <p:nvPr/>
        </p:nvSpPr>
        <p:spPr>
          <a:xfrm>
            <a:off x="4704913" y="3686175"/>
            <a:ext cx="135764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E2E8F0"/>
                </a:solidFill>
                <a:latin typeface="Noto Sans KR" pitchFamily="34" charset="0"/>
                <a:ea typeface="Noto Sans KR" pitchFamily="34" charset="-122"/>
                <a:cs typeface="Noto Sans KR" pitchFamily="34" charset="-120"/>
              </a:rPr>
              <a:t>Manus AI 법률 분석팀</a:t>
            </a:r>
            <a:endParaRPr lang="en-US" sz="1013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4293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57188" y="357188"/>
            <a:ext cx="8501063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도시정비법 및 관련 법령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57188" y="700088"/>
            <a:ext cx="85010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재건축 상가 아파트 분양의 법적 근거</a:t>
            </a:r>
            <a:endParaRPr lang="en-US" sz="1125" dirty="0"/>
          </a:p>
        </p:txBody>
      </p:sp>
      <p:sp>
        <p:nvSpPr>
          <p:cNvPr id="5" name="Shape 2"/>
          <p:cNvSpPr/>
          <p:nvPr/>
        </p:nvSpPr>
        <p:spPr>
          <a:xfrm>
            <a:off x="357188" y="1128713"/>
            <a:ext cx="4100513" cy="22288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357188" y="1128713"/>
            <a:ext cx="42863" cy="2228850"/>
          </a:xfrm>
          <a:prstGeom prst="rect">
            <a:avLst/>
          </a:prstGeom>
          <a:solidFill>
            <a:srgbClr val="1E40AF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" y="1328738"/>
            <a:ext cx="214313" cy="17145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828675" y="1300163"/>
            <a:ext cx="193408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도시정비법 시행령 제63조</a:t>
            </a:r>
            <a:endParaRPr lang="en-US" sz="1350" dirty="0"/>
          </a:p>
        </p:txBody>
      </p:sp>
      <p:sp>
        <p:nvSpPr>
          <p:cNvPr id="9" name="Shape 5"/>
          <p:cNvSpPr/>
          <p:nvPr/>
        </p:nvSpPr>
        <p:spPr>
          <a:xfrm>
            <a:off x="528638" y="1643063"/>
            <a:ext cx="3757613" cy="6286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" y="1793081"/>
            <a:ext cx="128588" cy="12858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28675" y="1769864"/>
            <a:ext cx="30804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원칙</a:t>
            </a:r>
            <a:endParaRPr lang="en-US" sz="1013" dirty="0"/>
          </a:p>
        </p:txBody>
      </p:sp>
      <p:sp>
        <p:nvSpPr>
          <p:cNvPr id="12" name="Text 7"/>
          <p:cNvSpPr/>
          <p:nvPr/>
        </p:nvSpPr>
        <p:spPr>
          <a:xfrm>
            <a:off x="642938" y="2018109"/>
            <a:ext cx="859538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상가 소유자에게는</a:t>
            </a:r>
            <a:endParaRPr lang="en-US" sz="788" dirty="0"/>
          </a:p>
        </p:txBody>
      </p:sp>
      <p:sp>
        <p:nvSpPr>
          <p:cNvPr id="13" name="Text 8"/>
          <p:cNvSpPr/>
          <p:nvPr/>
        </p:nvSpPr>
        <p:spPr>
          <a:xfrm>
            <a:off x="1431038" y="2018109"/>
            <a:ext cx="55751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상가를 공급</a:t>
            </a:r>
            <a:endParaRPr lang="en-US" sz="788" dirty="0"/>
          </a:p>
        </p:txBody>
      </p:sp>
      <p:sp>
        <p:nvSpPr>
          <p:cNvPr id="14" name="Text 9"/>
          <p:cNvSpPr/>
          <p:nvPr/>
        </p:nvSpPr>
        <p:spPr>
          <a:xfrm>
            <a:off x="1917120" y="2018109"/>
            <a:ext cx="675531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하는 것이 원칙</a:t>
            </a:r>
            <a:endParaRPr lang="en-US" sz="788" dirty="0"/>
          </a:p>
        </p:txBody>
      </p:sp>
      <p:sp>
        <p:nvSpPr>
          <p:cNvPr id="15" name="Shape 10"/>
          <p:cNvSpPr/>
          <p:nvPr/>
        </p:nvSpPr>
        <p:spPr>
          <a:xfrm>
            <a:off x="528638" y="2386013"/>
            <a:ext cx="3757613" cy="800100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16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938" y="2536031"/>
            <a:ext cx="128588" cy="128588"/>
          </a:xfrm>
          <a:prstGeom prst="rect">
            <a:avLst/>
          </a:prstGeom>
        </p:spPr>
      </p:pic>
      <p:sp>
        <p:nvSpPr>
          <p:cNvPr id="17" name="Text 11"/>
          <p:cNvSpPr/>
          <p:nvPr/>
        </p:nvSpPr>
        <p:spPr>
          <a:xfrm>
            <a:off x="828675" y="2512814"/>
            <a:ext cx="308046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예외</a:t>
            </a:r>
            <a:endParaRPr lang="en-US" sz="1013" dirty="0"/>
          </a:p>
        </p:txBody>
      </p:sp>
      <p:sp>
        <p:nvSpPr>
          <p:cNvPr id="18" name="Text 12"/>
          <p:cNvSpPr/>
          <p:nvPr/>
        </p:nvSpPr>
        <p:spPr>
          <a:xfrm>
            <a:off x="642938" y="2757488"/>
            <a:ext cx="36004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새로운 부대시설·복리시설을 건설하지 않는 경우</a:t>
            </a:r>
            <a:endParaRPr lang="en-US" sz="788" dirty="0"/>
          </a:p>
        </p:txBody>
      </p:sp>
      <p:sp>
        <p:nvSpPr>
          <p:cNvPr id="19" name="Text 13"/>
          <p:cNvSpPr/>
          <p:nvPr/>
        </p:nvSpPr>
        <p:spPr>
          <a:xfrm>
            <a:off x="642938" y="2928938"/>
            <a:ext cx="36004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기존 시설 가액이 최소분양단위 추산액 × 정관비율보다 큰 경우</a:t>
            </a:r>
            <a:endParaRPr lang="en-US" sz="788" dirty="0"/>
          </a:p>
        </p:txBody>
      </p:sp>
      <p:sp>
        <p:nvSpPr>
          <p:cNvPr id="20" name="Shape 14"/>
          <p:cNvSpPr/>
          <p:nvPr/>
        </p:nvSpPr>
        <p:spPr>
          <a:xfrm>
            <a:off x="357188" y="3529013"/>
            <a:ext cx="4100513" cy="12001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1" name="Shape 15"/>
          <p:cNvSpPr/>
          <p:nvPr/>
        </p:nvSpPr>
        <p:spPr>
          <a:xfrm>
            <a:off x="357188" y="3529013"/>
            <a:ext cx="42863" cy="1200150"/>
          </a:xfrm>
          <a:prstGeom prst="rect">
            <a:avLst/>
          </a:prstGeom>
          <a:solidFill>
            <a:srgbClr val="1E40AF"/>
          </a:solidFill>
          <a:ln/>
        </p:spPr>
      </p:sp>
      <p:pic>
        <p:nvPicPr>
          <p:cNvPr id="2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8" y="3729038"/>
            <a:ext cx="214313" cy="171450"/>
          </a:xfrm>
          <a:prstGeom prst="rect">
            <a:avLst/>
          </a:prstGeom>
        </p:spPr>
      </p:pic>
      <p:sp>
        <p:nvSpPr>
          <p:cNvPr id="23" name="Text 16"/>
          <p:cNvSpPr/>
          <p:nvPr/>
        </p:nvSpPr>
        <p:spPr>
          <a:xfrm>
            <a:off x="828675" y="3700463"/>
            <a:ext cx="158022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조합원 전원동의 요건</a:t>
            </a:r>
            <a:endParaRPr lang="en-US" sz="1350" dirty="0"/>
          </a:p>
        </p:txBody>
      </p:sp>
      <p:sp>
        <p:nvSpPr>
          <p:cNvPr id="24" name="Shape 17"/>
          <p:cNvSpPr/>
          <p:nvPr/>
        </p:nvSpPr>
        <p:spPr>
          <a:xfrm>
            <a:off x="528638" y="4043363"/>
            <a:ext cx="3757613" cy="51435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25" name="Shape 18"/>
          <p:cNvSpPr/>
          <p:nvPr/>
        </p:nvSpPr>
        <p:spPr>
          <a:xfrm>
            <a:off x="528638" y="4043363"/>
            <a:ext cx="28575" cy="514350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26" name="Text 19"/>
          <p:cNvSpPr/>
          <p:nvPr/>
        </p:nvSpPr>
        <p:spPr>
          <a:xfrm>
            <a:off x="642938" y="4161234"/>
            <a:ext cx="1177686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시행령 제63조 제2항 단서:</a:t>
            </a:r>
            <a:endParaRPr lang="en-US" sz="788" dirty="0"/>
          </a:p>
        </p:txBody>
      </p:sp>
      <p:sp>
        <p:nvSpPr>
          <p:cNvPr id="27" name="Text 20"/>
          <p:cNvSpPr/>
          <p:nvPr/>
        </p:nvSpPr>
        <p:spPr>
          <a:xfrm>
            <a:off x="642938" y="4304109"/>
            <a:ext cx="3383459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"조합이 조합원 전원의 동의를 받아 그 기준을 따로 정하는 경우에는 그에 따른다"</a:t>
            </a:r>
            <a:endParaRPr lang="en-US" sz="788" dirty="0"/>
          </a:p>
        </p:txBody>
      </p:sp>
      <p:sp>
        <p:nvSpPr>
          <p:cNvPr id="28" name="Shape 21"/>
          <p:cNvSpPr/>
          <p:nvPr/>
        </p:nvSpPr>
        <p:spPr>
          <a:xfrm>
            <a:off x="4686300" y="1128713"/>
            <a:ext cx="4100513" cy="22860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9" name="Shape 22"/>
          <p:cNvSpPr/>
          <p:nvPr/>
        </p:nvSpPr>
        <p:spPr>
          <a:xfrm>
            <a:off x="4686300" y="1128713"/>
            <a:ext cx="42863" cy="2286000"/>
          </a:xfrm>
          <a:prstGeom prst="rect">
            <a:avLst/>
          </a:prstGeom>
          <a:solidFill>
            <a:srgbClr val="1E40AF"/>
          </a:solidFill>
          <a:ln/>
        </p:spPr>
      </p:sp>
      <p:pic>
        <p:nvPicPr>
          <p:cNvPr id="30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0" y="1328738"/>
            <a:ext cx="171450" cy="171450"/>
          </a:xfrm>
          <a:prstGeom prst="rect">
            <a:avLst/>
          </a:prstGeom>
        </p:spPr>
      </p:pic>
      <p:sp>
        <p:nvSpPr>
          <p:cNvPr id="31" name="Text 23"/>
          <p:cNvSpPr/>
          <p:nvPr/>
        </p:nvSpPr>
        <p:spPr>
          <a:xfrm>
            <a:off x="5114925" y="1300163"/>
            <a:ext cx="162478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상가 아파트 분양 절차</a:t>
            </a:r>
            <a:endParaRPr lang="en-US" sz="1350" dirty="0"/>
          </a:p>
        </p:txBody>
      </p:sp>
      <p:sp>
        <p:nvSpPr>
          <p:cNvPr id="32" name="Shape 24"/>
          <p:cNvSpPr/>
          <p:nvPr/>
        </p:nvSpPr>
        <p:spPr>
          <a:xfrm>
            <a:off x="4857750" y="1685925"/>
            <a:ext cx="228600" cy="228600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33" name="Text 25"/>
          <p:cNvSpPr/>
          <p:nvPr/>
        </p:nvSpPr>
        <p:spPr>
          <a:xfrm>
            <a:off x="4857750" y="1685925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900" dirty="0"/>
          </a:p>
        </p:txBody>
      </p:sp>
      <p:sp>
        <p:nvSpPr>
          <p:cNvPr id="34" name="Text 26"/>
          <p:cNvSpPr/>
          <p:nvPr/>
        </p:nvSpPr>
        <p:spPr>
          <a:xfrm>
            <a:off x="5200650" y="1643063"/>
            <a:ext cx="34861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법적 요건 확인</a:t>
            </a:r>
            <a:endParaRPr lang="en-US" sz="900" dirty="0"/>
          </a:p>
        </p:txBody>
      </p:sp>
      <p:sp>
        <p:nvSpPr>
          <p:cNvPr id="35" name="Text 27"/>
          <p:cNvSpPr/>
          <p:nvPr/>
        </p:nvSpPr>
        <p:spPr>
          <a:xfrm>
            <a:off x="5200650" y="1814513"/>
            <a:ext cx="34861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시행령 제63조 예외 사유 해당 여부</a:t>
            </a:r>
            <a:endParaRPr lang="en-US" sz="788" dirty="0"/>
          </a:p>
        </p:txBody>
      </p:sp>
      <p:sp>
        <p:nvSpPr>
          <p:cNvPr id="36" name="Shape 28"/>
          <p:cNvSpPr/>
          <p:nvPr/>
        </p:nvSpPr>
        <p:spPr>
          <a:xfrm>
            <a:off x="4857750" y="2114550"/>
            <a:ext cx="228600" cy="228600"/>
          </a:xfrm>
          <a:prstGeom prst="ellipse">
            <a:avLst/>
          </a:prstGeom>
          <a:solidFill>
            <a:srgbClr val="2563EB"/>
          </a:solidFill>
          <a:ln/>
        </p:spPr>
      </p:sp>
      <p:sp>
        <p:nvSpPr>
          <p:cNvPr id="37" name="Text 29"/>
          <p:cNvSpPr/>
          <p:nvPr/>
        </p:nvSpPr>
        <p:spPr>
          <a:xfrm>
            <a:off x="4857750" y="2114550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900" dirty="0"/>
          </a:p>
        </p:txBody>
      </p:sp>
      <p:sp>
        <p:nvSpPr>
          <p:cNvPr id="38" name="Text 30"/>
          <p:cNvSpPr/>
          <p:nvPr/>
        </p:nvSpPr>
        <p:spPr>
          <a:xfrm>
            <a:off x="5200650" y="2071688"/>
            <a:ext cx="34861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정관 규정</a:t>
            </a:r>
            <a:endParaRPr lang="en-US" sz="900" dirty="0"/>
          </a:p>
        </p:txBody>
      </p:sp>
      <p:sp>
        <p:nvSpPr>
          <p:cNvPr id="39" name="Text 31"/>
          <p:cNvSpPr/>
          <p:nvPr/>
        </p:nvSpPr>
        <p:spPr>
          <a:xfrm>
            <a:off x="5200650" y="2243138"/>
            <a:ext cx="34861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산정비율 등 기준 설정</a:t>
            </a:r>
            <a:endParaRPr lang="en-US" sz="788" dirty="0"/>
          </a:p>
        </p:txBody>
      </p:sp>
      <p:sp>
        <p:nvSpPr>
          <p:cNvPr id="40" name="Shape 32"/>
          <p:cNvSpPr/>
          <p:nvPr/>
        </p:nvSpPr>
        <p:spPr>
          <a:xfrm>
            <a:off x="4857750" y="2543175"/>
            <a:ext cx="228600" cy="228600"/>
          </a:xfrm>
          <a:prstGeom prst="ellipse">
            <a:avLst/>
          </a:prstGeom>
          <a:solidFill>
            <a:srgbClr val="DC2626"/>
          </a:solidFill>
          <a:ln/>
        </p:spPr>
      </p:sp>
      <p:sp>
        <p:nvSpPr>
          <p:cNvPr id="41" name="Text 33"/>
          <p:cNvSpPr/>
          <p:nvPr/>
        </p:nvSpPr>
        <p:spPr>
          <a:xfrm>
            <a:off x="4857750" y="2543175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900" dirty="0"/>
          </a:p>
        </p:txBody>
      </p:sp>
      <p:sp>
        <p:nvSpPr>
          <p:cNvPr id="42" name="Text 34"/>
          <p:cNvSpPr/>
          <p:nvPr/>
        </p:nvSpPr>
        <p:spPr>
          <a:xfrm>
            <a:off x="5200650" y="2500313"/>
            <a:ext cx="34861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동의 요건</a:t>
            </a:r>
            <a:endParaRPr lang="en-US" sz="900" dirty="0"/>
          </a:p>
        </p:txBody>
      </p:sp>
      <p:sp>
        <p:nvSpPr>
          <p:cNvPr id="43" name="Text 35"/>
          <p:cNvSpPr/>
          <p:nvPr/>
        </p:nvSpPr>
        <p:spPr>
          <a:xfrm>
            <a:off x="5200650" y="2671763"/>
            <a:ext cx="34861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조합원 전원동의 또는 과반수 동의</a:t>
            </a:r>
            <a:endParaRPr lang="en-US" sz="788" dirty="0"/>
          </a:p>
        </p:txBody>
      </p:sp>
      <p:sp>
        <p:nvSpPr>
          <p:cNvPr id="44" name="Shape 36"/>
          <p:cNvSpPr/>
          <p:nvPr/>
        </p:nvSpPr>
        <p:spPr>
          <a:xfrm>
            <a:off x="4857750" y="2971800"/>
            <a:ext cx="228600" cy="228600"/>
          </a:xfrm>
          <a:prstGeom prst="ellipse">
            <a:avLst/>
          </a:prstGeom>
          <a:solidFill>
            <a:srgbClr val="059669"/>
          </a:solidFill>
          <a:ln/>
        </p:spPr>
      </p:sp>
      <p:sp>
        <p:nvSpPr>
          <p:cNvPr id="45" name="Text 37"/>
          <p:cNvSpPr/>
          <p:nvPr/>
        </p:nvSpPr>
        <p:spPr>
          <a:xfrm>
            <a:off x="4857750" y="2971800"/>
            <a:ext cx="30003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900" dirty="0"/>
          </a:p>
        </p:txBody>
      </p:sp>
      <p:sp>
        <p:nvSpPr>
          <p:cNvPr id="46" name="Text 38"/>
          <p:cNvSpPr/>
          <p:nvPr/>
        </p:nvSpPr>
        <p:spPr>
          <a:xfrm>
            <a:off x="5200650" y="2928938"/>
            <a:ext cx="34861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분양 실행</a:t>
            </a:r>
            <a:endParaRPr lang="en-US" sz="900" dirty="0"/>
          </a:p>
        </p:txBody>
      </p:sp>
      <p:sp>
        <p:nvSpPr>
          <p:cNvPr id="47" name="Text 39"/>
          <p:cNvSpPr/>
          <p:nvPr/>
        </p:nvSpPr>
        <p:spPr>
          <a:xfrm>
            <a:off x="5200650" y="3100388"/>
            <a:ext cx="34861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관리처분계획에 따른 분양</a:t>
            </a:r>
            <a:endParaRPr lang="en-US" sz="788" dirty="0"/>
          </a:p>
        </p:txBody>
      </p:sp>
      <p:sp>
        <p:nvSpPr>
          <p:cNvPr id="48" name="Shape 40"/>
          <p:cNvSpPr/>
          <p:nvPr/>
        </p:nvSpPr>
        <p:spPr>
          <a:xfrm>
            <a:off x="4686300" y="3586163"/>
            <a:ext cx="4100513" cy="24860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9" name="Shape 41"/>
          <p:cNvSpPr/>
          <p:nvPr/>
        </p:nvSpPr>
        <p:spPr>
          <a:xfrm>
            <a:off x="4686300" y="3586163"/>
            <a:ext cx="42863" cy="2486025"/>
          </a:xfrm>
          <a:prstGeom prst="rect">
            <a:avLst/>
          </a:prstGeom>
          <a:solidFill>
            <a:srgbClr val="1E40AF"/>
          </a:solidFill>
          <a:ln/>
        </p:spPr>
      </p:sp>
      <p:pic>
        <p:nvPicPr>
          <p:cNvPr id="50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750" y="3786188"/>
            <a:ext cx="128588" cy="171450"/>
          </a:xfrm>
          <a:prstGeom prst="rect">
            <a:avLst/>
          </a:prstGeom>
        </p:spPr>
      </p:pic>
      <p:sp>
        <p:nvSpPr>
          <p:cNvPr id="51" name="Text 42"/>
          <p:cNvSpPr/>
          <p:nvPr/>
        </p:nvSpPr>
        <p:spPr>
          <a:xfrm>
            <a:off x="5072063" y="3757613"/>
            <a:ext cx="122015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산정비율의 의미</a:t>
            </a:r>
            <a:endParaRPr lang="en-US" sz="1350" dirty="0"/>
          </a:p>
        </p:txBody>
      </p:sp>
      <p:sp>
        <p:nvSpPr>
          <p:cNvPr id="52" name="Shape 43"/>
          <p:cNvSpPr/>
          <p:nvPr/>
        </p:nvSpPr>
        <p:spPr>
          <a:xfrm>
            <a:off x="4857750" y="4100513"/>
            <a:ext cx="3757613" cy="1800225"/>
          </a:xfrm>
          <a:prstGeom prst="rect">
            <a:avLst/>
          </a:prstGeom>
          <a:solidFill>
            <a:srgbClr val="F5F3FF"/>
          </a:solidFill>
          <a:ln/>
        </p:spPr>
      </p:sp>
      <p:sp>
        <p:nvSpPr>
          <p:cNvPr id="53" name="Text 44"/>
          <p:cNvSpPr/>
          <p:nvPr/>
        </p:nvSpPr>
        <p:spPr>
          <a:xfrm>
            <a:off x="4972050" y="4214813"/>
            <a:ext cx="360045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7C3AED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기존 상가 가액</a:t>
            </a:r>
            <a:endParaRPr lang="en-US" sz="1688" dirty="0"/>
          </a:p>
        </p:txBody>
      </p:sp>
      <p:sp>
        <p:nvSpPr>
          <p:cNvPr id="54" name="Text 45"/>
          <p:cNvSpPr/>
          <p:nvPr/>
        </p:nvSpPr>
        <p:spPr>
          <a:xfrm>
            <a:off x="4972050" y="4529138"/>
            <a:ext cx="36004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÷</a:t>
            </a:r>
            <a:endParaRPr lang="en-US" sz="1125" dirty="0"/>
          </a:p>
        </p:txBody>
      </p:sp>
      <p:sp>
        <p:nvSpPr>
          <p:cNvPr id="55" name="Text 46"/>
          <p:cNvSpPr/>
          <p:nvPr/>
        </p:nvSpPr>
        <p:spPr>
          <a:xfrm>
            <a:off x="5842081" y="4798814"/>
            <a:ext cx="1348578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(최소분양단위 추산액 ×</a:t>
            </a:r>
            <a:endParaRPr lang="en-US" sz="1013" dirty="0"/>
          </a:p>
        </p:txBody>
      </p:sp>
      <p:sp>
        <p:nvSpPr>
          <p:cNvPr id="56" name="Text 47"/>
          <p:cNvSpPr/>
          <p:nvPr/>
        </p:nvSpPr>
        <p:spPr>
          <a:xfrm>
            <a:off x="7119221" y="4798814"/>
            <a:ext cx="544655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산정비율</a:t>
            </a:r>
            <a:endParaRPr lang="en-US" sz="1013" dirty="0"/>
          </a:p>
        </p:txBody>
      </p:sp>
      <p:sp>
        <p:nvSpPr>
          <p:cNvPr id="57" name="Text 48"/>
          <p:cNvSpPr/>
          <p:nvPr/>
        </p:nvSpPr>
        <p:spPr>
          <a:xfrm>
            <a:off x="7592439" y="4798814"/>
            <a:ext cx="110030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)</a:t>
            </a:r>
            <a:endParaRPr lang="en-US" sz="1013" dirty="0"/>
          </a:p>
        </p:txBody>
      </p:sp>
      <p:sp>
        <p:nvSpPr>
          <p:cNvPr id="58" name="Text 49"/>
          <p:cNvSpPr/>
          <p:nvPr/>
        </p:nvSpPr>
        <p:spPr>
          <a:xfrm>
            <a:off x="4972050" y="5043488"/>
            <a:ext cx="36004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&gt;</a:t>
            </a:r>
            <a:endParaRPr lang="en-US" sz="1125" dirty="0"/>
          </a:p>
        </p:txBody>
      </p:sp>
      <p:sp>
        <p:nvSpPr>
          <p:cNvPr id="59" name="Text 50"/>
          <p:cNvSpPr/>
          <p:nvPr/>
        </p:nvSpPr>
        <p:spPr>
          <a:xfrm>
            <a:off x="4972050" y="5300663"/>
            <a:ext cx="360045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1350" dirty="0"/>
          </a:p>
        </p:txBody>
      </p:sp>
      <p:sp>
        <p:nvSpPr>
          <p:cNvPr id="60" name="Text 51"/>
          <p:cNvSpPr/>
          <p:nvPr/>
        </p:nvSpPr>
        <p:spPr>
          <a:xfrm>
            <a:off x="4972050" y="5643563"/>
            <a:ext cx="36004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산정비율이 낮을수록 아파트 분양 가능성 증가</a:t>
            </a:r>
            <a:endParaRPr lang="en-US" sz="78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2007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57188" y="357188"/>
            <a:ext cx="8501063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주요 판례 분석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57188" y="700088"/>
            <a:ext cx="85010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상가 조합원 아파트 분양 관련 법원 판결</a:t>
            </a:r>
            <a:endParaRPr lang="en-US" sz="1125" dirty="0"/>
          </a:p>
        </p:txBody>
      </p:sp>
      <p:sp>
        <p:nvSpPr>
          <p:cNvPr id="5" name="Shape 2"/>
          <p:cNvSpPr/>
          <p:nvPr/>
        </p:nvSpPr>
        <p:spPr>
          <a:xfrm>
            <a:off x="357188" y="1128713"/>
            <a:ext cx="2695566" cy="17716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357188" y="1128713"/>
            <a:ext cx="42863" cy="1771650"/>
          </a:xfrm>
          <a:prstGeom prst="rect">
            <a:avLst/>
          </a:prstGeom>
          <a:solidFill>
            <a:srgbClr val="DC2626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" y="1314450"/>
            <a:ext cx="171450" cy="17145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85813" y="1300163"/>
            <a:ext cx="6789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방배6구역</a:t>
            </a:r>
            <a:endParaRPr lang="en-US" sz="1125" dirty="0"/>
          </a:p>
        </p:txBody>
      </p:sp>
      <p:sp>
        <p:nvSpPr>
          <p:cNvPr id="9" name="Shape 5"/>
          <p:cNvSpPr/>
          <p:nvPr/>
        </p:nvSpPr>
        <p:spPr>
          <a:xfrm>
            <a:off x="528638" y="1614488"/>
            <a:ext cx="2352666" cy="42862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10" name="Text 6"/>
          <p:cNvSpPr/>
          <p:nvPr/>
        </p:nvSpPr>
        <p:spPr>
          <a:xfrm>
            <a:off x="614363" y="1700213"/>
            <a:ext cx="225265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991B1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대법원 심리불속행 기각</a:t>
            </a:r>
            <a:endParaRPr lang="en-US" sz="788" dirty="0"/>
          </a:p>
        </p:txBody>
      </p:sp>
      <p:sp>
        <p:nvSpPr>
          <p:cNvPr id="11" name="Text 7"/>
          <p:cNvSpPr/>
          <p:nvPr/>
        </p:nvSpPr>
        <p:spPr>
          <a:xfrm>
            <a:off x="614363" y="1843088"/>
            <a:ext cx="225265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2024년 말</a:t>
            </a:r>
            <a:endParaRPr lang="en-US" sz="675" dirty="0"/>
          </a:p>
        </p:txBody>
      </p:sp>
      <p:sp>
        <p:nvSpPr>
          <p:cNvPr id="12" name="Text 8"/>
          <p:cNvSpPr/>
          <p:nvPr/>
        </p:nvSpPr>
        <p:spPr>
          <a:xfrm>
            <a:off x="528638" y="2128838"/>
            <a:ext cx="242410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핵심 판시사항:</a:t>
            </a:r>
            <a:endParaRPr lang="en-US" sz="788" dirty="0"/>
          </a:p>
        </p:txBody>
      </p:sp>
      <p:sp>
        <p:nvSpPr>
          <p:cNvPr id="13" name="Text 9"/>
          <p:cNvSpPr/>
          <p:nvPr/>
        </p:nvSpPr>
        <p:spPr>
          <a:xfrm>
            <a:off x="528638" y="2328863"/>
            <a:ext cx="242410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조합원 전원 동의 필요</a:t>
            </a:r>
            <a:endParaRPr lang="en-US" sz="675" dirty="0"/>
          </a:p>
        </p:txBody>
      </p:sp>
      <p:sp>
        <p:nvSpPr>
          <p:cNvPr id="14" name="Text 10"/>
          <p:cNvSpPr/>
          <p:nvPr/>
        </p:nvSpPr>
        <p:spPr>
          <a:xfrm>
            <a:off x="528638" y="2471738"/>
            <a:ext cx="242410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동의율 56.8% 부족</a:t>
            </a:r>
            <a:endParaRPr lang="en-US" sz="675" dirty="0"/>
          </a:p>
        </p:txBody>
      </p:sp>
      <p:sp>
        <p:nvSpPr>
          <p:cNvPr id="15" name="Text 11"/>
          <p:cNvSpPr/>
          <p:nvPr/>
        </p:nvSpPr>
        <p:spPr>
          <a:xfrm>
            <a:off x="528638" y="2614613"/>
            <a:ext cx="242410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정관 변경 무효</a:t>
            </a:r>
            <a:endParaRPr lang="en-US" sz="675" dirty="0"/>
          </a:p>
        </p:txBody>
      </p:sp>
      <p:sp>
        <p:nvSpPr>
          <p:cNvPr id="16" name="Shape 12"/>
          <p:cNvSpPr/>
          <p:nvPr/>
        </p:nvSpPr>
        <p:spPr>
          <a:xfrm>
            <a:off x="3224203" y="1128713"/>
            <a:ext cx="2695566" cy="17716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7" name="Shape 13"/>
          <p:cNvSpPr/>
          <p:nvPr/>
        </p:nvSpPr>
        <p:spPr>
          <a:xfrm>
            <a:off x="3224203" y="1128713"/>
            <a:ext cx="42863" cy="1771650"/>
          </a:xfrm>
          <a:prstGeom prst="rect">
            <a:avLst/>
          </a:prstGeom>
          <a:solidFill>
            <a:srgbClr val="DC2626"/>
          </a:solidFill>
          <a:ln/>
        </p:spPr>
      </p:sp>
      <p:pic>
        <p:nvPicPr>
          <p:cNvPr id="1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95653" y="1314450"/>
            <a:ext cx="171450" cy="171450"/>
          </a:xfrm>
          <a:prstGeom prst="rect">
            <a:avLst/>
          </a:prstGeom>
        </p:spPr>
      </p:pic>
      <p:sp>
        <p:nvSpPr>
          <p:cNvPr id="19" name="Text 14"/>
          <p:cNvSpPr/>
          <p:nvPr/>
        </p:nvSpPr>
        <p:spPr>
          <a:xfrm>
            <a:off x="3652828" y="1300163"/>
            <a:ext cx="6789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신반포2차</a:t>
            </a:r>
            <a:endParaRPr lang="en-US" sz="1125" dirty="0"/>
          </a:p>
        </p:txBody>
      </p:sp>
      <p:sp>
        <p:nvSpPr>
          <p:cNvPr id="20" name="Shape 15"/>
          <p:cNvSpPr/>
          <p:nvPr/>
        </p:nvSpPr>
        <p:spPr>
          <a:xfrm>
            <a:off x="3395653" y="1614488"/>
            <a:ext cx="2352666" cy="42862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21" name="Text 16"/>
          <p:cNvSpPr/>
          <p:nvPr/>
        </p:nvSpPr>
        <p:spPr>
          <a:xfrm>
            <a:off x="3481378" y="1700213"/>
            <a:ext cx="225265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991B1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서울중앙지법 원고 승소</a:t>
            </a:r>
            <a:endParaRPr lang="en-US" sz="788" dirty="0"/>
          </a:p>
        </p:txBody>
      </p:sp>
      <p:sp>
        <p:nvSpPr>
          <p:cNvPr id="22" name="Text 17"/>
          <p:cNvSpPr/>
          <p:nvPr/>
        </p:nvSpPr>
        <p:spPr>
          <a:xfrm>
            <a:off x="3481378" y="1843088"/>
            <a:ext cx="225265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2024년 12월</a:t>
            </a:r>
            <a:endParaRPr lang="en-US" sz="675" dirty="0"/>
          </a:p>
        </p:txBody>
      </p:sp>
      <p:sp>
        <p:nvSpPr>
          <p:cNvPr id="23" name="Text 18"/>
          <p:cNvSpPr/>
          <p:nvPr/>
        </p:nvSpPr>
        <p:spPr>
          <a:xfrm>
            <a:off x="3395653" y="2128838"/>
            <a:ext cx="242410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핵심 판시사항:</a:t>
            </a:r>
            <a:endParaRPr lang="en-US" sz="788" dirty="0"/>
          </a:p>
        </p:txBody>
      </p:sp>
      <p:sp>
        <p:nvSpPr>
          <p:cNvPr id="24" name="Text 19"/>
          <p:cNvSpPr/>
          <p:nvPr/>
        </p:nvSpPr>
        <p:spPr>
          <a:xfrm>
            <a:off x="3395653" y="2328863"/>
            <a:ext cx="242410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산정비율 0.1 변경 무효</a:t>
            </a:r>
            <a:endParaRPr lang="en-US" sz="675" dirty="0"/>
          </a:p>
        </p:txBody>
      </p:sp>
      <p:sp>
        <p:nvSpPr>
          <p:cNvPr id="25" name="Text 20"/>
          <p:cNvSpPr/>
          <p:nvPr/>
        </p:nvSpPr>
        <p:spPr>
          <a:xfrm>
            <a:off x="3395653" y="2471738"/>
            <a:ext cx="242410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총회 결의 무효 확인</a:t>
            </a:r>
            <a:endParaRPr lang="en-US" sz="675" dirty="0"/>
          </a:p>
        </p:txBody>
      </p:sp>
      <p:sp>
        <p:nvSpPr>
          <p:cNvPr id="26" name="Text 21"/>
          <p:cNvSpPr/>
          <p:nvPr/>
        </p:nvSpPr>
        <p:spPr>
          <a:xfrm>
            <a:off x="3395653" y="2614613"/>
            <a:ext cx="242410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전원동의 요건 적용</a:t>
            </a:r>
            <a:endParaRPr lang="en-US" sz="675" dirty="0"/>
          </a:p>
        </p:txBody>
      </p:sp>
      <p:sp>
        <p:nvSpPr>
          <p:cNvPr id="27" name="Shape 22"/>
          <p:cNvSpPr/>
          <p:nvPr/>
        </p:nvSpPr>
        <p:spPr>
          <a:xfrm>
            <a:off x="6091219" y="1128713"/>
            <a:ext cx="2695594" cy="177165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8" name="Shape 23"/>
          <p:cNvSpPr/>
          <p:nvPr/>
        </p:nvSpPr>
        <p:spPr>
          <a:xfrm>
            <a:off x="6091219" y="1128713"/>
            <a:ext cx="42863" cy="177165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29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62669" y="1314450"/>
            <a:ext cx="171450" cy="171450"/>
          </a:xfrm>
          <a:prstGeom prst="rect">
            <a:avLst/>
          </a:prstGeom>
        </p:spPr>
      </p:pic>
      <p:sp>
        <p:nvSpPr>
          <p:cNvPr id="30" name="Text 24"/>
          <p:cNvSpPr/>
          <p:nvPr/>
        </p:nvSpPr>
        <p:spPr>
          <a:xfrm>
            <a:off x="6519844" y="1300163"/>
            <a:ext cx="67896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목동6단지</a:t>
            </a:r>
            <a:endParaRPr lang="en-US" sz="1125" dirty="0"/>
          </a:p>
        </p:txBody>
      </p:sp>
      <p:sp>
        <p:nvSpPr>
          <p:cNvPr id="31" name="Shape 25"/>
          <p:cNvSpPr/>
          <p:nvPr/>
        </p:nvSpPr>
        <p:spPr>
          <a:xfrm>
            <a:off x="6262669" y="1614488"/>
            <a:ext cx="2352694" cy="428625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32" name="Text 26"/>
          <p:cNvSpPr/>
          <p:nvPr/>
        </p:nvSpPr>
        <p:spPr>
          <a:xfrm>
            <a:off x="6348394" y="1700213"/>
            <a:ext cx="225268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92400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조합설립 인가</a:t>
            </a:r>
            <a:endParaRPr lang="en-US" sz="788" dirty="0"/>
          </a:p>
        </p:txBody>
      </p:sp>
      <p:sp>
        <p:nvSpPr>
          <p:cNvPr id="33" name="Text 27"/>
          <p:cNvSpPr/>
          <p:nvPr/>
        </p:nvSpPr>
        <p:spPr>
          <a:xfrm>
            <a:off x="6348394" y="1843088"/>
            <a:ext cx="225268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D9770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2025년 5월</a:t>
            </a:r>
            <a:endParaRPr lang="en-US" sz="675" dirty="0"/>
          </a:p>
        </p:txBody>
      </p:sp>
      <p:sp>
        <p:nvSpPr>
          <p:cNvPr id="34" name="Text 28"/>
          <p:cNvSpPr/>
          <p:nvPr/>
        </p:nvSpPr>
        <p:spPr>
          <a:xfrm>
            <a:off x="6262669" y="2128838"/>
            <a:ext cx="242413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특징:</a:t>
            </a:r>
            <a:endParaRPr lang="en-US" sz="788" dirty="0"/>
          </a:p>
        </p:txBody>
      </p:sp>
      <p:sp>
        <p:nvSpPr>
          <p:cNvPr id="35" name="Text 29"/>
          <p:cNvSpPr/>
          <p:nvPr/>
        </p:nvSpPr>
        <p:spPr>
          <a:xfrm>
            <a:off x="6262669" y="2328863"/>
            <a:ext cx="242413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최초 정관에 0.1 명시</a:t>
            </a:r>
            <a:endParaRPr lang="en-US" sz="675" dirty="0"/>
          </a:p>
        </p:txBody>
      </p:sp>
      <p:sp>
        <p:nvSpPr>
          <p:cNvPr id="36" name="Text 30"/>
          <p:cNvSpPr/>
          <p:nvPr/>
        </p:nvSpPr>
        <p:spPr>
          <a:xfrm>
            <a:off x="6262669" y="2471738"/>
            <a:ext cx="242413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행정적 인가 완료</a:t>
            </a:r>
            <a:endParaRPr lang="en-US" sz="675" dirty="0"/>
          </a:p>
        </p:txBody>
      </p:sp>
      <p:sp>
        <p:nvSpPr>
          <p:cNvPr id="37" name="Text 31"/>
          <p:cNvSpPr/>
          <p:nvPr/>
        </p:nvSpPr>
        <p:spPr>
          <a:xfrm>
            <a:off x="6262669" y="2614613"/>
            <a:ext cx="242413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법적 안정성 미확정</a:t>
            </a:r>
            <a:endParaRPr lang="en-US" sz="675" dirty="0"/>
          </a:p>
        </p:txBody>
      </p:sp>
      <p:sp>
        <p:nvSpPr>
          <p:cNvPr id="38" name="Shape 32"/>
          <p:cNvSpPr/>
          <p:nvPr/>
        </p:nvSpPr>
        <p:spPr>
          <a:xfrm>
            <a:off x="357188" y="3128963"/>
            <a:ext cx="4100513" cy="27146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39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8638" y="3328988"/>
            <a:ext cx="171450" cy="171450"/>
          </a:xfrm>
          <a:prstGeom prst="rect">
            <a:avLst/>
          </a:prstGeom>
        </p:spPr>
      </p:pic>
      <p:sp>
        <p:nvSpPr>
          <p:cNvPr id="40" name="Text 33"/>
          <p:cNvSpPr/>
          <p:nvPr/>
        </p:nvSpPr>
        <p:spPr>
          <a:xfrm>
            <a:off x="785813" y="3300413"/>
            <a:ext cx="1107002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판례 발전 과정</a:t>
            </a:r>
            <a:endParaRPr lang="en-US" sz="1350" dirty="0"/>
          </a:p>
        </p:txBody>
      </p:sp>
      <p:sp>
        <p:nvSpPr>
          <p:cNvPr id="41" name="Shape 34"/>
          <p:cNvSpPr/>
          <p:nvPr/>
        </p:nvSpPr>
        <p:spPr>
          <a:xfrm>
            <a:off x="635794" y="3786188"/>
            <a:ext cx="14288" cy="171450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42" name="Text 35"/>
          <p:cNvSpPr/>
          <p:nvPr/>
        </p:nvSpPr>
        <p:spPr>
          <a:xfrm>
            <a:off x="742950" y="3643313"/>
            <a:ext cx="36147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2008년 서울고법</a:t>
            </a:r>
            <a:endParaRPr lang="en-US" sz="900" dirty="0"/>
          </a:p>
        </p:txBody>
      </p:sp>
      <p:sp>
        <p:nvSpPr>
          <p:cNvPr id="43" name="Text 36"/>
          <p:cNvSpPr/>
          <p:nvPr/>
        </p:nvSpPr>
        <p:spPr>
          <a:xfrm>
            <a:off x="742950" y="3814763"/>
            <a:ext cx="36147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상가 분양신청 포기 시 과반수 동의로 충분</a:t>
            </a:r>
            <a:endParaRPr lang="en-US" sz="788" dirty="0"/>
          </a:p>
        </p:txBody>
      </p:sp>
      <p:sp>
        <p:nvSpPr>
          <p:cNvPr id="44" name="Shape 37"/>
          <p:cNvSpPr/>
          <p:nvPr/>
        </p:nvSpPr>
        <p:spPr>
          <a:xfrm>
            <a:off x="635794" y="4214813"/>
            <a:ext cx="14288" cy="171450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45" name="Text 38"/>
          <p:cNvSpPr/>
          <p:nvPr/>
        </p:nvSpPr>
        <p:spPr>
          <a:xfrm>
            <a:off x="742950" y="4071938"/>
            <a:ext cx="36147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2024년 방배6구역</a:t>
            </a:r>
            <a:endParaRPr lang="en-US" sz="900" dirty="0"/>
          </a:p>
        </p:txBody>
      </p:sp>
      <p:sp>
        <p:nvSpPr>
          <p:cNvPr id="46" name="Text 39"/>
          <p:cNvSpPr/>
          <p:nvPr/>
        </p:nvSpPr>
        <p:spPr>
          <a:xfrm>
            <a:off x="742950" y="4243388"/>
            <a:ext cx="36147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조합원 전원 동의 필요 판결</a:t>
            </a:r>
            <a:endParaRPr lang="en-US" sz="788" dirty="0"/>
          </a:p>
        </p:txBody>
      </p:sp>
      <p:sp>
        <p:nvSpPr>
          <p:cNvPr id="47" name="Shape 40"/>
          <p:cNvSpPr/>
          <p:nvPr/>
        </p:nvSpPr>
        <p:spPr>
          <a:xfrm>
            <a:off x="635794" y="4643438"/>
            <a:ext cx="14288" cy="171450"/>
          </a:xfrm>
          <a:prstGeom prst="rect">
            <a:avLst/>
          </a:prstGeom>
          <a:solidFill>
            <a:srgbClr val="E5E7EB"/>
          </a:solidFill>
          <a:ln/>
        </p:spPr>
      </p:sp>
      <p:sp>
        <p:nvSpPr>
          <p:cNvPr id="48" name="Text 41"/>
          <p:cNvSpPr/>
          <p:nvPr/>
        </p:nvSpPr>
        <p:spPr>
          <a:xfrm>
            <a:off x="742950" y="4500563"/>
            <a:ext cx="36147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2024년 신반포2차</a:t>
            </a:r>
            <a:endParaRPr lang="en-US" sz="900" dirty="0"/>
          </a:p>
        </p:txBody>
      </p:sp>
      <p:sp>
        <p:nvSpPr>
          <p:cNvPr id="49" name="Text 42"/>
          <p:cNvSpPr/>
          <p:nvPr/>
        </p:nvSpPr>
        <p:spPr>
          <a:xfrm>
            <a:off x="742950" y="4672013"/>
            <a:ext cx="36147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산정비율 변경도 전원동의 필요</a:t>
            </a:r>
            <a:endParaRPr lang="en-US" sz="788" dirty="0"/>
          </a:p>
        </p:txBody>
      </p:sp>
      <p:sp>
        <p:nvSpPr>
          <p:cNvPr id="50" name="Text 43"/>
          <p:cNvSpPr/>
          <p:nvPr/>
        </p:nvSpPr>
        <p:spPr>
          <a:xfrm>
            <a:off x="742950" y="4929188"/>
            <a:ext cx="3614738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2025년 목동6단지</a:t>
            </a:r>
            <a:endParaRPr lang="en-US" sz="900" dirty="0"/>
          </a:p>
        </p:txBody>
      </p:sp>
      <p:sp>
        <p:nvSpPr>
          <p:cNvPr id="51" name="Text 44"/>
          <p:cNvSpPr/>
          <p:nvPr/>
        </p:nvSpPr>
        <p:spPr>
          <a:xfrm>
            <a:off x="742950" y="5100638"/>
            <a:ext cx="36147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최초 정관 방식으로 인가 획득</a:t>
            </a:r>
            <a:endParaRPr lang="en-US" sz="788" dirty="0"/>
          </a:p>
        </p:txBody>
      </p:sp>
      <p:sp>
        <p:nvSpPr>
          <p:cNvPr id="52" name="Shape 45"/>
          <p:cNvSpPr/>
          <p:nvPr/>
        </p:nvSpPr>
        <p:spPr>
          <a:xfrm>
            <a:off x="4686300" y="3128963"/>
            <a:ext cx="4100513" cy="271462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53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57750" y="3328988"/>
            <a:ext cx="128588" cy="171450"/>
          </a:xfrm>
          <a:prstGeom prst="rect">
            <a:avLst/>
          </a:prstGeom>
        </p:spPr>
      </p:pic>
      <p:sp>
        <p:nvSpPr>
          <p:cNvPr id="54" name="Text 46"/>
          <p:cNvSpPr/>
          <p:nvPr/>
        </p:nvSpPr>
        <p:spPr>
          <a:xfrm>
            <a:off x="5072063" y="3300413"/>
            <a:ext cx="904689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핵심 시사점</a:t>
            </a:r>
            <a:endParaRPr lang="en-US" sz="1350" dirty="0"/>
          </a:p>
        </p:txBody>
      </p:sp>
      <p:sp>
        <p:nvSpPr>
          <p:cNvPr id="55" name="Shape 47"/>
          <p:cNvSpPr/>
          <p:nvPr/>
        </p:nvSpPr>
        <p:spPr>
          <a:xfrm>
            <a:off x="4857750" y="3643313"/>
            <a:ext cx="3757613" cy="60007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56" name="Shape 48"/>
          <p:cNvSpPr/>
          <p:nvPr/>
        </p:nvSpPr>
        <p:spPr>
          <a:xfrm>
            <a:off x="4857750" y="3643313"/>
            <a:ext cx="28575" cy="600075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57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2050" y="3786188"/>
            <a:ext cx="114300" cy="114300"/>
          </a:xfrm>
          <a:prstGeom prst="rect">
            <a:avLst/>
          </a:prstGeom>
        </p:spPr>
      </p:pic>
      <p:sp>
        <p:nvSpPr>
          <p:cNvPr id="58" name="Text 49"/>
          <p:cNvSpPr/>
          <p:nvPr/>
        </p:nvSpPr>
        <p:spPr>
          <a:xfrm>
            <a:off x="5143500" y="3764756"/>
            <a:ext cx="100185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991B1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법원의 엄격한 해석</a:t>
            </a:r>
            <a:endParaRPr lang="en-US" sz="900" dirty="0"/>
          </a:p>
        </p:txBody>
      </p:sp>
      <p:sp>
        <p:nvSpPr>
          <p:cNvPr id="59" name="Text 50"/>
          <p:cNvSpPr/>
          <p:nvPr/>
        </p:nvSpPr>
        <p:spPr>
          <a:xfrm>
            <a:off x="4972050" y="3986213"/>
            <a:ext cx="36004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상가 조합원 아파트 분양에 대해 매우 제한적이고 엄격한 기준 적용</a:t>
            </a:r>
            <a:endParaRPr lang="en-US" sz="788" dirty="0"/>
          </a:p>
        </p:txBody>
      </p:sp>
      <p:sp>
        <p:nvSpPr>
          <p:cNvPr id="60" name="Shape 51"/>
          <p:cNvSpPr/>
          <p:nvPr/>
        </p:nvSpPr>
        <p:spPr>
          <a:xfrm>
            <a:off x="4857750" y="4357688"/>
            <a:ext cx="3757613" cy="600075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61" name="Shape 52"/>
          <p:cNvSpPr/>
          <p:nvPr/>
        </p:nvSpPr>
        <p:spPr>
          <a:xfrm>
            <a:off x="4857750" y="4357688"/>
            <a:ext cx="28575" cy="600075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62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050" y="4500563"/>
            <a:ext cx="142875" cy="114300"/>
          </a:xfrm>
          <a:prstGeom prst="rect">
            <a:avLst/>
          </a:prstGeom>
        </p:spPr>
      </p:pic>
      <p:sp>
        <p:nvSpPr>
          <p:cNvPr id="63" name="Text 53"/>
          <p:cNvSpPr/>
          <p:nvPr/>
        </p:nvSpPr>
        <p:spPr>
          <a:xfrm>
            <a:off x="5172075" y="4479131"/>
            <a:ext cx="118312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정관 변경 vs 최초 정관</a:t>
            </a:r>
            <a:endParaRPr lang="en-US" sz="900" dirty="0"/>
          </a:p>
        </p:txBody>
      </p:sp>
      <p:sp>
        <p:nvSpPr>
          <p:cNvPr id="64" name="Text 54"/>
          <p:cNvSpPr/>
          <p:nvPr/>
        </p:nvSpPr>
        <p:spPr>
          <a:xfrm>
            <a:off x="4972050" y="4700588"/>
            <a:ext cx="36004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정관 변경은 전원동의 필요, 최초 정관의 법적 안정성은 여전히 불확실</a:t>
            </a:r>
            <a:endParaRPr lang="en-US" sz="788" dirty="0"/>
          </a:p>
        </p:txBody>
      </p:sp>
      <p:sp>
        <p:nvSpPr>
          <p:cNvPr id="65" name="Shape 55"/>
          <p:cNvSpPr/>
          <p:nvPr/>
        </p:nvSpPr>
        <p:spPr>
          <a:xfrm>
            <a:off x="4857750" y="5072063"/>
            <a:ext cx="3757613" cy="600075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66" name="Shape 56"/>
          <p:cNvSpPr/>
          <p:nvPr/>
        </p:nvSpPr>
        <p:spPr>
          <a:xfrm>
            <a:off x="4857750" y="5072063"/>
            <a:ext cx="28575" cy="600075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67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2050" y="5214938"/>
            <a:ext cx="114300" cy="114300"/>
          </a:xfrm>
          <a:prstGeom prst="rect">
            <a:avLst/>
          </a:prstGeom>
        </p:spPr>
      </p:pic>
      <p:sp>
        <p:nvSpPr>
          <p:cNvPr id="68" name="Text 57"/>
          <p:cNvSpPr/>
          <p:nvPr/>
        </p:nvSpPr>
        <p:spPr>
          <a:xfrm>
            <a:off x="5143500" y="5193506"/>
            <a:ext cx="551520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향후 전망</a:t>
            </a:r>
            <a:endParaRPr lang="en-US" sz="900" dirty="0"/>
          </a:p>
        </p:txBody>
      </p:sp>
      <p:sp>
        <p:nvSpPr>
          <p:cNvPr id="69" name="Text 58"/>
          <p:cNvSpPr/>
          <p:nvPr/>
        </p:nvSpPr>
        <p:spPr>
          <a:xfrm>
            <a:off x="4972050" y="5414963"/>
            <a:ext cx="36004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B4530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목동6단지 사례의 최종 법적 판단이 향후 기준이 될 가능성</a:t>
            </a:r>
            <a:endParaRPr lang="en-US" sz="788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60082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357188" y="357188"/>
            <a:ext cx="8501063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Q&amp;A 검토 1</a:t>
            </a:r>
            <a:endParaRPr lang="en-US" sz="2025" dirty="0"/>
          </a:p>
        </p:txBody>
      </p:sp>
      <p:sp>
        <p:nvSpPr>
          <p:cNvPr id="4" name="Text 1"/>
          <p:cNvSpPr/>
          <p:nvPr/>
        </p:nvSpPr>
        <p:spPr>
          <a:xfrm>
            <a:off x="357188" y="700088"/>
            <a:ext cx="85010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상가 소유주 아파트 분양 가능성</a:t>
            </a:r>
            <a:endParaRPr lang="en-US" sz="1125" dirty="0"/>
          </a:p>
        </p:txBody>
      </p:sp>
      <p:sp>
        <p:nvSpPr>
          <p:cNvPr id="5" name="Shape 2"/>
          <p:cNvSpPr/>
          <p:nvPr/>
        </p:nvSpPr>
        <p:spPr>
          <a:xfrm>
            <a:off x="357188" y="1071563"/>
            <a:ext cx="4100513" cy="27146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357188" y="1071563"/>
            <a:ext cx="42863" cy="2714625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638" y="1271588"/>
            <a:ext cx="171450" cy="17145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785813" y="1243013"/>
            <a:ext cx="1174896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Q&amp;A 주장 내용</a:t>
            </a:r>
            <a:endParaRPr lang="en-US" sz="1350" dirty="0"/>
          </a:p>
        </p:txBody>
      </p:sp>
      <p:sp>
        <p:nvSpPr>
          <p:cNvPr id="9" name="Shape 5"/>
          <p:cNvSpPr/>
          <p:nvPr/>
        </p:nvSpPr>
        <p:spPr>
          <a:xfrm>
            <a:off x="528638" y="1585913"/>
            <a:ext cx="3757613" cy="971550"/>
          </a:xfrm>
          <a:prstGeom prst="rect">
            <a:avLst/>
          </a:prstGeom>
          <a:solidFill>
            <a:srgbClr val="22C55E"/>
          </a:solidFill>
          <a:ln/>
        </p:spPr>
      </p:sp>
      <p:pic>
        <p:nvPicPr>
          <p:cNvPr id="1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38" y="1735931"/>
            <a:ext cx="128588" cy="128588"/>
          </a:xfrm>
          <a:prstGeom prst="rect">
            <a:avLst/>
          </a:prstGeom>
        </p:spPr>
      </p:pic>
      <p:sp>
        <p:nvSpPr>
          <p:cNvPr id="11" name="Text 6"/>
          <p:cNvSpPr/>
          <p:nvPr/>
        </p:nvSpPr>
        <p:spPr>
          <a:xfrm>
            <a:off x="828675" y="1712714"/>
            <a:ext cx="2474612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주장: "상가 소유주도 아파트를 받을 수 있다"</a:t>
            </a:r>
            <a:endParaRPr lang="en-US" sz="1013" dirty="0"/>
          </a:p>
        </p:txBody>
      </p:sp>
      <p:sp>
        <p:nvSpPr>
          <p:cNvPr id="12" name="Text 7"/>
          <p:cNvSpPr/>
          <p:nvPr/>
        </p:nvSpPr>
        <p:spPr>
          <a:xfrm>
            <a:off x="642938" y="1957388"/>
            <a:ext cx="36004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산정비율을 1보다 낮게 정하면 가능</a:t>
            </a:r>
            <a:endParaRPr lang="en-US" sz="788" dirty="0"/>
          </a:p>
        </p:txBody>
      </p:sp>
      <p:sp>
        <p:nvSpPr>
          <p:cNvPr id="13" name="Text 8"/>
          <p:cNvSpPr/>
          <p:nvPr/>
        </p:nvSpPr>
        <p:spPr>
          <a:xfrm>
            <a:off x="642938" y="2128838"/>
            <a:ext cx="36004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목동6단지 사례로 적법성 입증</a:t>
            </a:r>
            <a:endParaRPr lang="en-US" sz="788" dirty="0"/>
          </a:p>
        </p:txBody>
      </p:sp>
      <p:sp>
        <p:nvSpPr>
          <p:cNvPr id="14" name="Text 9"/>
          <p:cNvSpPr/>
          <p:nvPr/>
        </p:nvSpPr>
        <p:spPr>
          <a:xfrm>
            <a:off x="642938" y="2300288"/>
            <a:ext cx="36004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최초 정관에 명시하면 안전</a:t>
            </a:r>
            <a:endParaRPr lang="en-US" sz="788" dirty="0"/>
          </a:p>
        </p:txBody>
      </p:sp>
      <p:sp>
        <p:nvSpPr>
          <p:cNvPr id="15" name="Shape 10"/>
          <p:cNvSpPr/>
          <p:nvPr/>
        </p:nvSpPr>
        <p:spPr>
          <a:xfrm>
            <a:off x="528638" y="2671763"/>
            <a:ext cx="3757613" cy="942975"/>
          </a:xfrm>
          <a:prstGeom prst="rect">
            <a:avLst/>
          </a:prstGeom>
          <a:solidFill>
            <a:srgbClr val="F3F4F6"/>
          </a:solidFill>
          <a:ln/>
        </p:spPr>
      </p:sp>
      <p:sp>
        <p:nvSpPr>
          <p:cNvPr id="16" name="Shape 11"/>
          <p:cNvSpPr/>
          <p:nvPr/>
        </p:nvSpPr>
        <p:spPr>
          <a:xfrm>
            <a:off x="528638" y="2671763"/>
            <a:ext cx="28575" cy="942975"/>
          </a:xfrm>
          <a:prstGeom prst="rect">
            <a:avLst/>
          </a:prstGeom>
          <a:solidFill>
            <a:srgbClr val="6B7280"/>
          </a:solidFill>
          <a:ln/>
        </p:spPr>
      </p:sp>
      <p:sp>
        <p:nvSpPr>
          <p:cNvPr id="17" name="Text 12"/>
          <p:cNvSpPr/>
          <p:nvPr/>
        </p:nvSpPr>
        <p:spPr>
          <a:xfrm>
            <a:off x="642938" y="2786063"/>
            <a:ext cx="3600450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제시된 근거</a:t>
            </a:r>
            <a:endParaRPr lang="en-US" sz="900" dirty="0"/>
          </a:p>
        </p:txBody>
      </p:sp>
      <p:sp>
        <p:nvSpPr>
          <p:cNvPr id="18" name="Text 13"/>
          <p:cNvSpPr/>
          <p:nvPr/>
        </p:nvSpPr>
        <p:spPr>
          <a:xfrm>
            <a:off x="642938" y="3014663"/>
            <a:ext cx="36004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목동6단지 0.1 비율로 조합설립 인가</a:t>
            </a:r>
            <a:endParaRPr lang="en-US" sz="788" dirty="0"/>
          </a:p>
        </p:txBody>
      </p:sp>
      <p:sp>
        <p:nvSpPr>
          <p:cNvPr id="19" name="Text 14"/>
          <p:cNvSpPr/>
          <p:nvPr/>
        </p:nvSpPr>
        <p:spPr>
          <a:xfrm>
            <a:off x="642938" y="3186113"/>
            <a:ext cx="36004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행정적으로 인정받은 사례</a:t>
            </a:r>
            <a:endParaRPr lang="en-US" sz="788" dirty="0"/>
          </a:p>
        </p:txBody>
      </p:sp>
      <p:sp>
        <p:nvSpPr>
          <p:cNvPr id="20" name="Text 15"/>
          <p:cNvSpPr/>
          <p:nvPr/>
        </p:nvSpPr>
        <p:spPr>
          <a:xfrm>
            <a:off x="642938" y="3357563"/>
            <a:ext cx="36004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도시정비법 시행령 제63조 활용</a:t>
            </a:r>
            <a:endParaRPr lang="en-US" sz="788" dirty="0"/>
          </a:p>
        </p:txBody>
      </p:sp>
      <p:sp>
        <p:nvSpPr>
          <p:cNvPr id="21" name="Shape 16"/>
          <p:cNvSpPr/>
          <p:nvPr/>
        </p:nvSpPr>
        <p:spPr>
          <a:xfrm>
            <a:off x="4686300" y="1071563"/>
            <a:ext cx="4100513" cy="322897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2" name="Shape 17"/>
          <p:cNvSpPr/>
          <p:nvPr/>
        </p:nvSpPr>
        <p:spPr>
          <a:xfrm>
            <a:off x="4686300" y="1071563"/>
            <a:ext cx="42863" cy="3228975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2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57750" y="1271588"/>
            <a:ext cx="171450" cy="171450"/>
          </a:xfrm>
          <a:prstGeom prst="rect">
            <a:avLst/>
          </a:prstGeom>
        </p:spPr>
      </p:pic>
      <p:sp>
        <p:nvSpPr>
          <p:cNvPr id="24" name="Text 18"/>
          <p:cNvSpPr/>
          <p:nvPr/>
        </p:nvSpPr>
        <p:spPr>
          <a:xfrm>
            <a:off x="5114925" y="1243013"/>
            <a:ext cx="130931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법적 검토 및 반박</a:t>
            </a:r>
            <a:endParaRPr lang="en-US" sz="1350" dirty="0"/>
          </a:p>
        </p:txBody>
      </p:sp>
      <p:sp>
        <p:nvSpPr>
          <p:cNvPr id="25" name="Shape 19"/>
          <p:cNvSpPr/>
          <p:nvPr/>
        </p:nvSpPr>
        <p:spPr>
          <a:xfrm>
            <a:off x="4857750" y="1585913"/>
            <a:ext cx="3757613" cy="971550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2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2050" y="1735931"/>
            <a:ext cx="128588" cy="128588"/>
          </a:xfrm>
          <a:prstGeom prst="rect">
            <a:avLst/>
          </a:prstGeom>
        </p:spPr>
      </p:pic>
      <p:sp>
        <p:nvSpPr>
          <p:cNvPr id="27" name="Text 20"/>
          <p:cNvSpPr/>
          <p:nvPr/>
        </p:nvSpPr>
        <p:spPr>
          <a:xfrm>
            <a:off x="5157788" y="1712714"/>
            <a:ext cx="1546231" cy="175022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반박: "법적 안정성 불확실"</a:t>
            </a:r>
            <a:endParaRPr lang="en-US" sz="1013" dirty="0"/>
          </a:p>
        </p:txBody>
      </p:sp>
      <p:sp>
        <p:nvSpPr>
          <p:cNvPr id="28" name="Text 21"/>
          <p:cNvSpPr/>
          <p:nvPr/>
        </p:nvSpPr>
        <p:spPr>
          <a:xfrm>
            <a:off x="4972050" y="1957388"/>
            <a:ext cx="36004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법원의 엄격한 해석 경향</a:t>
            </a:r>
            <a:endParaRPr lang="en-US" sz="788" dirty="0"/>
          </a:p>
        </p:txBody>
      </p:sp>
      <p:sp>
        <p:nvSpPr>
          <p:cNvPr id="29" name="Text 22"/>
          <p:cNvSpPr/>
          <p:nvPr/>
        </p:nvSpPr>
        <p:spPr>
          <a:xfrm>
            <a:off x="4972050" y="2128838"/>
            <a:ext cx="36004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조합원 전원동의 요건 적용 가능</a:t>
            </a:r>
            <a:endParaRPr lang="en-US" sz="788" dirty="0"/>
          </a:p>
        </p:txBody>
      </p:sp>
      <p:sp>
        <p:nvSpPr>
          <p:cNvPr id="30" name="Text 23"/>
          <p:cNvSpPr/>
          <p:nvPr/>
        </p:nvSpPr>
        <p:spPr>
          <a:xfrm>
            <a:off x="4972050" y="2300288"/>
            <a:ext cx="36004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목동6단지 사례의 한계</a:t>
            </a:r>
            <a:endParaRPr lang="en-US" sz="788" dirty="0"/>
          </a:p>
        </p:txBody>
      </p:sp>
      <p:sp>
        <p:nvSpPr>
          <p:cNvPr id="31" name="Shape 24"/>
          <p:cNvSpPr/>
          <p:nvPr/>
        </p:nvSpPr>
        <p:spPr>
          <a:xfrm>
            <a:off x="4857750" y="2671763"/>
            <a:ext cx="3757613" cy="42862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32" name="Shape 25"/>
          <p:cNvSpPr/>
          <p:nvPr/>
        </p:nvSpPr>
        <p:spPr>
          <a:xfrm>
            <a:off x="4857750" y="2671763"/>
            <a:ext cx="28575" cy="428625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33" name="Text 26"/>
          <p:cNvSpPr/>
          <p:nvPr/>
        </p:nvSpPr>
        <p:spPr>
          <a:xfrm>
            <a:off x="4943475" y="2757488"/>
            <a:ext cx="36576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991B1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핵심 문제점 1</a:t>
            </a:r>
            <a:endParaRPr lang="en-US" sz="788" dirty="0"/>
          </a:p>
        </p:txBody>
      </p:sp>
      <p:sp>
        <p:nvSpPr>
          <p:cNvPr id="34" name="Text 27"/>
          <p:cNvSpPr/>
          <p:nvPr/>
        </p:nvSpPr>
        <p:spPr>
          <a:xfrm>
            <a:off x="4943475" y="2900363"/>
            <a:ext cx="36576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단순히 비율을 낮추는 것만으로는 아파트 분양 자격이 자동 부여되지 않음</a:t>
            </a:r>
            <a:endParaRPr lang="en-US" sz="675" dirty="0"/>
          </a:p>
        </p:txBody>
      </p:sp>
      <p:sp>
        <p:nvSpPr>
          <p:cNvPr id="35" name="Shape 28"/>
          <p:cNvSpPr/>
          <p:nvPr/>
        </p:nvSpPr>
        <p:spPr>
          <a:xfrm>
            <a:off x="4857750" y="3186113"/>
            <a:ext cx="3757613" cy="42862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36" name="Shape 29"/>
          <p:cNvSpPr/>
          <p:nvPr/>
        </p:nvSpPr>
        <p:spPr>
          <a:xfrm>
            <a:off x="4857750" y="3186113"/>
            <a:ext cx="28575" cy="428625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37" name="Text 30"/>
          <p:cNvSpPr/>
          <p:nvPr/>
        </p:nvSpPr>
        <p:spPr>
          <a:xfrm>
            <a:off x="4943475" y="3271838"/>
            <a:ext cx="36576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991B1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핵심 문제점 2</a:t>
            </a:r>
            <a:endParaRPr lang="en-US" sz="788" dirty="0"/>
          </a:p>
        </p:txBody>
      </p:sp>
      <p:sp>
        <p:nvSpPr>
          <p:cNvPr id="38" name="Text 31"/>
          <p:cNvSpPr/>
          <p:nvPr/>
        </p:nvSpPr>
        <p:spPr>
          <a:xfrm>
            <a:off x="4943475" y="3414713"/>
            <a:ext cx="36576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목동6단지는 아직 최종 법적 판단을 거치지 않은 상태</a:t>
            </a:r>
            <a:endParaRPr lang="en-US" sz="675" dirty="0"/>
          </a:p>
        </p:txBody>
      </p:sp>
      <p:sp>
        <p:nvSpPr>
          <p:cNvPr id="39" name="Shape 32"/>
          <p:cNvSpPr/>
          <p:nvPr/>
        </p:nvSpPr>
        <p:spPr>
          <a:xfrm>
            <a:off x="4857750" y="3700463"/>
            <a:ext cx="3757613" cy="42862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40" name="Shape 33"/>
          <p:cNvSpPr/>
          <p:nvPr/>
        </p:nvSpPr>
        <p:spPr>
          <a:xfrm>
            <a:off x="4857750" y="3700463"/>
            <a:ext cx="28575" cy="428625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41" name="Text 34"/>
          <p:cNvSpPr/>
          <p:nvPr/>
        </p:nvSpPr>
        <p:spPr>
          <a:xfrm>
            <a:off x="4943475" y="3786188"/>
            <a:ext cx="36576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991B1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핵심 문제점 3</a:t>
            </a:r>
            <a:endParaRPr lang="en-US" sz="788" dirty="0"/>
          </a:p>
        </p:txBody>
      </p:sp>
      <p:sp>
        <p:nvSpPr>
          <p:cNvPr id="42" name="Text 35"/>
          <p:cNvSpPr/>
          <p:nvPr/>
        </p:nvSpPr>
        <p:spPr>
          <a:xfrm>
            <a:off x="4943475" y="3929063"/>
            <a:ext cx="36576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방배6구역, 신반포2차 판례는 매우 제한적 해석</a:t>
            </a:r>
            <a:endParaRPr lang="en-US" sz="675" dirty="0"/>
          </a:p>
        </p:txBody>
      </p:sp>
      <p:sp>
        <p:nvSpPr>
          <p:cNvPr id="43" name="Shape 36"/>
          <p:cNvSpPr/>
          <p:nvPr/>
        </p:nvSpPr>
        <p:spPr>
          <a:xfrm>
            <a:off x="357188" y="4529138"/>
            <a:ext cx="8429625" cy="17145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4" name="Shape 37"/>
          <p:cNvSpPr/>
          <p:nvPr/>
        </p:nvSpPr>
        <p:spPr>
          <a:xfrm>
            <a:off x="357188" y="4529138"/>
            <a:ext cx="42863" cy="171450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4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8638" y="4729163"/>
            <a:ext cx="171450" cy="171450"/>
          </a:xfrm>
          <a:prstGeom prst="rect">
            <a:avLst/>
          </a:prstGeom>
        </p:spPr>
      </p:pic>
      <p:sp>
        <p:nvSpPr>
          <p:cNvPr id="46" name="Text 38"/>
          <p:cNvSpPr/>
          <p:nvPr/>
        </p:nvSpPr>
        <p:spPr>
          <a:xfrm>
            <a:off x="785813" y="4700588"/>
            <a:ext cx="904689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위험도 평가</a:t>
            </a:r>
            <a:endParaRPr lang="en-US" sz="1350" dirty="0"/>
          </a:p>
        </p:txBody>
      </p:sp>
      <p:sp>
        <p:nvSpPr>
          <p:cNvPr id="47" name="Shape 39"/>
          <p:cNvSpPr/>
          <p:nvPr/>
        </p:nvSpPr>
        <p:spPr>
          <a:xfrm>
            <a:off x="1533506" y="5043488"/>
            <a:ext cx="571500" cy="571500"/>
          </a:xfrm>
          <a:prstGeom prst="ellipse">
            <a:avLst/>
          </a:prstGeom>
          <a:solidFill>
            <a:srgbClr val="EF4444"/>
          </a:solidFill>
          <a:ln/>
        </p:spPr>
      </p:sp>
      <p:sp>
        <p:nvSpPr>
          <p:cNvPr id="48" name="Text 40"/>
          <p:cNvSpPr/>
          <p:nvPr/>
        </p:nvSpPr>
        <p:spPr>
          <a:xfrm>
            <a:off x="1733531" y="5214938"/>
            <a:ext cx="24288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高</a:t>
            </a:r>
            <a:endParaRPr lang="en-US" sz="1350" dirty="0"/>
          </a:p>
        </p:txBody>
      </p:sp>
      <p:sp>
        <p:nvSpPr>
          <p:cNvPr id="49" name="Text 41"/>
          <p:cNvSpPr/>
          <p:nvPr/>
        </p:nvSpPr>
        <p:spPr>
          <a:xfrm>
            <a:off x="528638" y="5700713"/>
            <a:ext cx="265270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법적 위험</a:t>
            </a:r>
            <a:endParaRPr lang="en-US" sz="900" dirty="0"/>
          </a:p>
        </p:txBody>
      </p:sp>
      <p:sp>
        <p:nvSpPr>
          <p:cNvPr id="50" name="Text 42"/>
          <p:cNvSpPr/>
          <p:nvPr/>
        </p:nvSpPr>
        <p:spPr>
          <a:xfrm>
            <a:off x="528638" y="5929313"/>
            <a:ext cx="265270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향후 소송 시 패소 가능성 높음</a:t>
            </a:r>
            <a:endParaRPr lang="en-US" sz="788" dirty="0"/>
          </a:p>
        </p:txBody>
      </p:sp>
      <p:sp>
        <p:nvSpPr>
          <p:cNvPr id="51" name="Shape 43"/>
          <p:cNvSpPr/>
          <p:nvPr/>
        </p:nvSpPr>
        <p:spPr>
          <a:xfrm>
            <a:off x="4286222" y="5043488"/>
            <a:ext cx="571500" cy="571500"/>
          </a:xfrm>
          <a:prstGeom prst="ellipse">
            <a:avLst/>
          </a:prstGeom>
          <a:solidFill>
            <a:srgbClr val="F59E0B"/>
          </a:solidFill>
          <a:ln/>
        </p:spPr>
      </p:sp>
      <p:sp>
        <p:nvSpPr>
          <p:cNvPr id="52" name="Text 44"/>
          <p:cNvSpPr/>
          <p:nvPr/>
        </p:nvSpPr>
        <p:spPr>
          <a:xfrm>
            <a:off x="4486247" y="5214938"/>
            <a:ext cx="24288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中</a:t>
            </a:r>
            <a:endParaRPr lang="en-US" sz="1350" dirty="0"/>
          </a:p>
        </p:txBody>
      </p:sp>
      <p:sp>
        <p:nvSpPr>
          <p:cNvPr id="53" name="Text 45"/>
          <p:cNvSpPr/>
          <p:nvPr/>
        </p:nvSpPr>
        <p:spPr>
          <a:xfrm>
            <a:off x="3281353" y="5700713"/>
            <a:ext cx="2652703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시간적 위험</a:t>
            </a:r>
            <a:endParaRPr lang="en-US" sz="900" dirty="0"/>
          </a:p>
        </p:txBody>
      </p:sp>
      <p:sp>
        <p:nvSpPr>
          <p:cNvPr id="54" name="Text 46"/>
          <p:cNvSpPr/>
          <p:nvPr/>
        </p:nvSpPr>
        <p:spPr>
          <a:xfrm>
            <a:off x="3281353" y="5929313"/>
            <a:ext cx="265270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사업 지연 및 추가 비용 발생</a:t>
            </a:r>
            <a:endParaRPr lang="en-US" sz="788" dirty="0"/>
          </a:p>
        </p:txBody>
      </p:sp>
      <p:sp>
        <p:nvSpPr>
          <p:cNvPr id="55" name="Shape 47"/>
          <p:cNvSpPr/>
          <p:nvPr/>
        </p:nvSpPr>
        <p:spPr>
          <a:xfrm>
            <a:off x="7038966" y="5043488"/>
            <a:ext cx="571500" cy="571500"/>
          </a:xfrm>
          <a:prstGeom prst="ellipse">
            <a:avLst/>
          </a:prstGeom>
          <a:solidFill>
            <a:srgbClr val="EF4444"/>
          </a:solidFill>
          <a:ln/>
        </p:spPr>
      </p:sp>
      <p:sp>
        <p:nvSpPr>
          <p:cNvPr id="56" name="Text 48"/>
          <p:cNvSpPr/>
          <p:nvPr/>
        </p:nvSpPr>
        <p:spPr>
          <a:xfrm>
            <a:off x="7238991" y="5214938"/>
            <a:ext cx="242888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高</a:t>
            </a:r>
            <a:endParaRPr lang="en-US" sz="1350" dirty="0"/>
          </a:p>
        </p:txBody>
      </p:sp>
      <p:sp>
        <p:nvSpPr>
          <p:cNvPr id="57" name="Text 49"/>
          <p:cNvSpPr/>
          <p:nvPr/>
        </p:nvSpPr>
        <p:spPr>
          <a:xfrm>
            <a:off x="6034069" y="5700713"/>
            <a:ext cx="2652731" cy="1714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경제적 위험</a:t>
            </a:r>
            <a:endParaRPr lang="en-US" sz="900" dirty="0"/>
          </a:p>
        </p:txBody>
      </p:sp>
      <p:sp>
        <p:nvSpPr>
          <p:cNvPr id="58" name="Text 50"/>
          <p:cNvSpPr/>
          <p:nvPr/>
        </p:nvSpPr>
        <p:spPr>
          <a:xfrm>
            <a:off x="6034069" y="5929313"/>
            <a:ext cx="2652731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기대 수익 실현 불가능성</a:t>
            </a:r>
            <a:endParaRPr lang="en-US" sz="788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5629275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Q&amp;A 검토 2</a:t>
            </a:r>
            <a:endParaRPr lang="en-US" sz="1688" dirty="0"/>
          </a:p>
        </p:txBody>
      </p:sp>
      <p:sp>
        <p:nvSpPr>
          <p:cNvPr id="4" name="Text 1"/>
          <p:cNvSpPr/>
          <p:nvPr/>
        </p:nvSpPr>
        <p:spPr>
          <a:xfrm>
            <a:off x="285750" y="571500"/>
            <a:ext cx="86439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전원동의 요건과 최초 정관</a:t>
            </a:r>
            <a:endParaRPr lang="en-US" sz="1013" dirty="0"/>
          </a:p>
        </p:txBody>
      </p:sp>
      <p:sp>
        <p:nvSpPr>
          <p:cNvPr id="5" name="Shape 2"/>
          <p:cNvSpPr/>
          <p:nvPr/>
        </p:nvSpPr>
        <p:spPr>
          <a:xfrm>
            <a:off x="285750" y="914400"/>
            <a:ext cx="2743200" cy="21288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285750" y="914400"/>
            <a:ext cx="42863" cy="2128838"/>
          </a:xfrm>
          <a:prstGeom prst="rect">
            <a:avLst/>
          </a:prstGeom>
          <a:solidFill>
            <a:srgbClr val="16A34A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6983" y="1028700"/>
            <a:ext cx="160734" cy="214313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400050" y="1300163"/>
            <a:ext cx="25860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최초 정관</a:t>
            </a:r>
            <a:endParaRPr lang="en-US" sz="1125" dirty="0"/>
          </a:p>
        </p:txBody>
      </p:sp>
      <p:sp>
        <p:nvSpPr>
          <p:cNvPr id="9" name="Text 5"/>
          <p:cNvSpPr/>
          <p:nvPr/>
        </p:nvSpPr>
        <p:spPr>
          <a:xfrm>
            <a:off x="400050" y="1500188"/>
            <a:ext cx="25860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Q&amp;A 주장</a:t>
            </a:r>
            <a:endParaRPr lang="en-US" sz="675" dirty="0"/>
          </a:p>
        </p:txBody>
      </p:sp>
      <p:sp>
        <p:nvSpPr>
          <p:cNvPr id="10" name="Shape 6"/>
          <p:cNvSpPr/>
          <p:nvPr/>
        </p:nvSpPr>
        <p:spPr>
          <a:xfrm>
            <a:off x="400050" y="1700213"/>
            <a:ext cx="2514600" cy="371475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11" name="Text 7"/>
          <p:cNvSpPr/>
          <p:nvPr/>
        </p:nvSpPr>
        <p:spPr>
          <a:xfrm>
            <a:off x="457200" y="1757363"/>
            <a:ext cx="24717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동의 요건</a:t>
            </a:r>
            <a:endParaRPr lang="en-US" sz="675" dirty="0"/>
          </a:p>
        </p:txBody>
      </p:sp>
      <p:sp>
        <p:nvSpPr>
          <p:cNvPr id="12" name="Text 8"/>
          <p:cNvSpPr/>
          <p:nvPr/>
        </p:nvSpPr>
        <p:spPr>
          <a:xfrm>
            <a:off x="457200" y="1900238"/>
            <a:ext cx="24717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조합원 과반수 동의</a:t>
            </a:r>
            <a:endParaRPr lang="en-US" sz="675" dirty="0"/>
          </a:p>
        </p:txBody>
      </p:sp>
      <p:sp>
        <p:nvSpPr>
          <p:cNvPr id="13" name="Shape 9"/>
          <p:cNvSpPr/>
          <p:nvPr/>
        </p:nvSpPr>
        <p:spPr>
          <a:xfrm>
            <a:off x="400050" y="2128838"/>
            <a:ext cx="2514600" cy="371475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14" name="Text 10"/>
          <p:cNvSpPr/>
          <p:nvPr/>
        </p:nvSpPr>
        <p:spPr>
          <a:xfrm>
            <a:off x="457200" y="2185988"/>
            <a:ext cx="24717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법적 근거</a:t>
            </a:r>
            <a:endParaRPr lang="en-US" sz="675" dirty="0"/>
          </a:p>
        </p:txBody>
      </p:sp>
      <p:sp>
        <p:nvSpPr>
          <p:cNvPr id="15" name="Text 11"/>
          <p:cNvSpPr/>
          <p:nvPr/>
        </p:nvSpPr>
        <p:spPr>
          <a:xfrm>
            <a:off x="457200" y="2328863"/>
            <a:ext cx="24717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도시정비법 제40조</a:t>
            </a:r>
            <a:endParaRPr lang="en-US" sz="675" dirty="0"/>
          </a:p>
        </p:txBody>
      </p:sp>
      <p:sp>
        <p:nvSpPr>
          <p:cNvPr id="16" name="Shape 12"/>
          <p:cNvSpPr/>
          <p:nvPr/>
        </p:nvSpPr>
        <p:spPr>
          <a:xfrm>
            <a:off x="400050" y="2557463"/>
            <a:ext cx="2514600" cy="371475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17" name="Text 13"/>
          <p:cNvSpPr/>
          <p:nvPr/>
        </p:nvSpPr>
        <p:spPr>
          <a:xfrm>
            <a:off x="457200" y="2614613"/>
            <a:ext cx="24717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안전성</a:t>
            </a:r>
            <a:endParaRPr lang="en-US" sz="675" dirty="0"/>
          </a:p>
        </p:txBody>
      </p:sp>
      <p:sp>
        <p:nvSpPr>
          <p:cNvPr id="18" name="Text 14"/>
          <p:cNvSpPr/>
          <p:nvPr/>
        </p:nvSpPr>
        <p:spPr>
          <a:xfrm>
            <a:off x="457200" y="2757488"/>
            <a:ext cx="24717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"법적으로 안전하다"</a:t>
            </a:r>
            <a:endParaRPr lang="en-US" sz="675" dirty="0"/>
          </a:p>
        </p:txBody>
      </p:sp>
      <p:sp>
        <p:nvSpPr>
          <p:cNvPr id="19" name="Shape 15"/>
          <p:cNvSpPr/>
          <p:nvPr/>
        </p:nvSpPr>
        <p:spPr>
          <a:xfrm>
            <a:off x="4393406" y="1700213"/>
            <a:ext cx="357188" cy="357188"/>
          </a:xfrm>
          <a:prstGeom prst="ellipse">
            <a:avLst/>
          </a:prstGeom>
          <a:solidFill>
            <a:srgbClr val="EF4444"/>
          </a:solidFill>
          <a:ln/>
        </p:spPr>
      </p:sp>
      <p:sp>
        <p:nvSpPr>
          <p:cNvPr id="20" name="Text 16"/>
          <p:cNvSpPr/>
          <p:nvPr/>
        </p:nvSpPr>
        <p:spPr>
          <a:xfrm>
            <a:off x="4393406" y="1700213"/>
            <a:ext cx="428625" cy="35718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VS</a:t>
            </a:r>
            <a:endParaRPr lang="en-US" sz="900" dirty="0"/>
          </a:p>
        </p:txBody>
      </p:sp>
      <p:sp>
        <p:nvSpPr>
          <p:cNvPr id="21" name="Text 17"/>
          <p:cNvSpPr/>
          <p:nvPr/>
        </p:nvSpPr>
        <p:spPr>
          <a:xfrm>
            <a:off x="3200400" y="2114550"/>
            <a:ext cx="28146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b="1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정관 변경과의 차이점</a:t>
            </a:r>
            <a:endParaRPr lang="en-US" sz="788" dirty="0"/>
          </a:p>
        </p:txBody>
      </p:sp>
      <p:sp>
        <p:nvSpPr>
          <p:cNvPr id="22" name="Shape 18"/>
          <p:cNvSpPr/>
          <p:nvPr/>
        </p:nvSpPr>
        <p:spPr>
          <a:xfrm>
            <a:off x="6115050" y="914400"/>
            <a:ext cx="2743200" cy="21288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3" name="Shape 19"/>
          <p:cNvSpPr/>
          <p:nvPr/>
        </p:nvSpPr>
        <p:spPr>
          <a:xfrm>
            <a:off x="6115050" y="914400"/>
            <a:ext cx="42863" cy="2128838"/>
          </a:xfrm>
          <a:prstGeom prst="rect">
            <a:avLst/>
          </a:prstGeom>
          <a:solidFill>
            <a:srgbClr val="DC2626"/>
          </a:solidFill>
          <a:ln/>
        </p:spPr>
      </p:sp>
      <p:pic>
        <p:nvPicPr>
          <p:cNvPr id="2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79494" y="1028700"/>
            <a:ext cx="214313" cy="214313"/>
          </a:xfrm>
          <a:prstGeom prst="rect">
            <a:avLst/>
          </a:prstGeom>
        </p:spPr>
      </p:pic>
      <p:sp>
        <p:nvSpPr>
          <p:cNvPr id="25" name="Text 20"/>
          <p:cNvSpPr/>
          <p:nvPr/>
        </p:nvSpPr>
        <p:spPr>
          <a:xfrm>
            <a:off x="6229350" y="1300163"/>
            <a:ext cx="25860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정관 변경</a:t>
            </a:r>
            <a:endParaRPr lang="en-US" sz="1125" dirty="0"/>
          </a:p>
        </p:txBody>
      </p:sp>
      <p:sp>
        <p:nvSpPr>
          <p:cNvPr id="26" name="Text 21"/>
          <p:cNvSpPr/>
          <p:nvPr/>
        </p:nvSpPr>
        <p:spPr>
          <a:xfrm>
            <a:off x="6229350" y="1500188"/>
            <a:ext cx="25860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판례 기준</a:t>
            </a:r>
            <a:endParaRPr lang="en-US" sz="675" dirty="0"/>
          </a:p>
        </p:txBody>
      </p:sp>
      <p:sp>
        <p:nvSpPr>
          <p:cNvPr id="27" name="Shape 22"/>
          <p:cNvSpPr/>
          <p:nvPr/>
        </p:nvSpPr>
        <p:spPr>
          <a:xfrm>
            <a:off x="6229350" y="1700213"/>
            <a:ext cx="2514600" cy="37147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28" name="Text 23"/>
          <p:cNvSpPr/>
          <p:nvPr/>
        </p:nvSpPr>
        <p:spPr>
          <a:xfrm>
            <a:off x="6286500" y="1757363"/>
            <a:ext cx="24717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991B1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동의 요건</a:t>
            </a:r>
            <a:endParaRPr lang="en-US" sz="675" dirty="0"/>
          </a:p>
        </p:txBody>
      </p:sp>
      <p:sp>
        <p:nvSpPr>
          <p:cNvPr id="29" name="Text 24"/>
          <p:cNvSpPr/>
          <p:nvPr/>
        </p:nvSpPr>
        <p:spPr>
          <a:xfrm>
            <a:off x="6286500" y="1900238"/>
            <a:ext cx="24717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조합원 전원 동의</a:t>
            </a:r>
            <a:endParaRPr lang="en-US" sz="675" dirty="0"/>
          </a:p>
        </p:txBody>
      </p:sp>
      <p:sp>
        <p:nvSpPr>
          <p:cNvPr id="30" name="Shape 25"/>
          <p:cNvSpPr/>
          <p:nvPr/>
        </p:nvSpPr>
        <p:spPr>
          <a:xfrm>
            <a:off x="6229350" y="2128838"/>
            <a:ext cx="2514600" cy="37147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31" name="Text 26"/>
          <p:cNvSpPr/>
          <p:nvPr/>
        </p:nvSpPr>
        <p:spPr>
          <a:xfrm>
            <a:off x="6286500" y="2185988"/>
            <a:ext cx="24717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991B1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법적 근거</a:t>
            </a:r>
            <a:endParaRPr lang="en-US" sz="675" dirty="0"/>
          </a:p>
        </p:txBody>
      </p:sp>
      <p:sp>
        <p:nvSpPr>
          <p:cNvPr id="32" name="Text 27"/>
          <p:cNvSpPr/>
          <p:nvPr/>
        </p:nvSpPr>
        <p:spPr>
          <a:xfrm>
            <a:off x="6286500" y="2328863"/>
            <a:ext cx="24717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시행령 제63조 제2항 단서</a:t>
            </a:r>
            <a:endParaRPr lang="en-US" sz="675" dirty="0"/>
          </a:p>
        </p:txBody>
      </p:sp>
      <p:sp>
        <p:nvSpPr>
          <p:cNvPr id="33" name="Shape 28"/>
          <p:cNvSpPr/>
          <p:nvPr/>
        </p:nvSpPr>
        <p:spPr>
          <a:xfrm>
            <a:off x="6229350" y="2557463"/>
            <a:ext cx="2514600" cy="37147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34" name="Text 29"/>
          <p:cNvSpPr/>
          <p:nvPr/>
        </p:nvSpPr>
        <p:spPr>
          <a:xfrm>
            <a:off x="6286500" y="2614613"/>
            <a:ext cx="24717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991B1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판례</a:t>
            </a:r>
            <a:endParaRPr lang="en-US" sz="675" dirty="0"/>
          </a:p>
        </p:txBody>
      </p:sp>
      <p:sp>
        <p:nvSpPr>
          <p:cNvPr id="35" name="Text 30"/>
          <p:cNvSpPr/>
          <p:nvPr/>
        </p:nvSpPr>
        <p:spPr>
          <a:xfrm>
            <a:off x="6286500" y="2757488"/>
            <a:ext cx="247173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방배6구역, 신반포2차</a:t>
            </a:r>
            <a:endParaRPr lang="en-US" sz="675" dirty="0"/>
          </a:p>
        </p:txBody>
      </p:sp>
      <p:sp>
        <p:nvSpPr>
          <p:cNvPr id="36" name="Shape 31"/>
          <p:cNvSpPr/>
          <p:nvPr/>
        </p:nvSpPr>
        <p:spPr>
          <a:xfrm>
            <a:off x="285750" y="3214688"/>
            <a:ext cx="4200525" cy="21288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7" name="Shape 32"/>
          <p:cNvSpPr/>
          <p:nvPr/>
        </p:nvSpPr>
        <p:spPr>
          <a:xfrm>
            <a:off x="285750" y="3214688"/>
            <a:ext cx="42863" cy="2128838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3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0050" y="3364706"/>
            <a:ext cx="114300" cy="128588"/>
          </a:xfrm>
          <a:prstGeom prst="rect">
            <a:avLst/>
          </a:prstGeom>
        </p:spPr>
      </p:pic>
      <p:sp>
        <p:nvSpPr>
          <p:cNvPr id="39" name="Text 33"/>
          <p:cNvSpPr/>
          <p:nvPr/>
        </p:nvSpPr>
        <p:spPr>
          <a:xfrm>
            <a:off x="571500" y="3328988"/>
            <a:ext cx="89905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Q&amp;A 주장 분석</a:t>
            </a:r>
            <a:endParaRPr lang="en-US" sz="1013" dirty="0"/>
          </a:p>
        </p:txBody>
      </p:sp>
      <p:sp>
        <p:nvSpPr>
          <p:cNvPr id="40" name="Shape 34"/>
          <p:cNvSpPr/>
          <p:nvPr/>
        </p:nvSpPr>
        <p:spPr>
          <a:xfrm>
            <a:off x="400050" y="3614738"/>
            <a:ext cx="3971925" cy="45720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41" name="Shape 35"/>
          <p:cNvSpPr/>
          <p:nvPr/>
        </p:nvSpPr>
        <p:spPr>
          <a:xfrm>
            <a:off x="400050" y="3614738"/>
            <a:ext cx="28575" cy="45720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42" name="Text 36"/>
          <p:cNvSpPr/>
          <p:nvPr/>
        </p:nvSpPr>
        <p:spPr>
          <a:xfrm>
            <a:off x="485775" y="3700463"/>
            <a:ext cx="38719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핵심 논리</a:t>
            </a:r>
            <a:endParaRPr lang="en-US" sz="788" dirty="0"/>
          </a:p>
        </p:txBody>
      </p:sp>
      <p:sp>
        <p:nvSpPr>
          <p:cNvPr id="43" name="Text 37"/>
          <p:cNvSpPr/>
          <p:nvPr/>
        </p:nvSpPr>
        <p:spPr>
          <a:xfrm>
            <a:off x="485775" y="3871913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"방배6구역과 신반포2차 판결은 '정관 변경'에 대한 것이며, </a:t>
            </a:r>
            <a:endParaRPr lang="en-US" sz="675" dirty="0"/>
          </a:p>
          <a:p>
            <a:pPr indent="0" marL="0">
              <a:buNone/>
            </a:pPr>
            <a:r>
              <a:rPr lang="en-US" sz="675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                        최초 정관에 산정비율을 명시하는 것은 다르다"</a:t>
            </a:r>
            <a:endParaRPr lang="en-US" sz="675" dirty="0"/>
          </a:p>
        </p:txBody>
      </p:sp>
      <p:sp>
        <p:nvSpPr>
          <p:cNvPr id="44" name="Shape 38"/>
          <p:cNvSpPr/>
          <p:nvPr/>
        </p:nvSpPr>
        <p:spPr>
          <a:xfrm>
            <a:off x="400050" y="4157663"/>
            <a:ext cx="3971925" cy="74295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45" name="Shape 39"/>
          <p:cNvSpPr/>
          <p:nvPr/>
        </p:nvSpPr>
        <p:spPr>
          <a:xfrm>
            <a:off x="400050" y="4157663"/>
            <a:ext cx="28575" cy="742950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46" name="Text 40"/>
          <p:cNvSpPr/>
          <p:nvPr/>
        </p:nvSpPr>
        <p:spPr>
          <a:xfrm>
            <a:off x="485775" y="4243388"/>
            <a:ext cx="38719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추가 보호 장치</a:t>
            </a:r>
            <a:endParaRPr lang="en-US" sz="788" dirty="0"/>
          </a:p>
        </p:txBody>
      </p:sp>
      <p:sp>
        <p:nvSpPr>
          <p:cNvPr id="47" name="Text 41"/>
          <p:cNvSpPr/>
          <p:nvPr/>
        </p:nvSpPr>
        <p:spPr>
          <a:xfrm>
            <a:off x="485775" y="4414838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상가 조합원 과반수 동의 없이는 변경 불가 조항</a:t>
            </a:r>
            <a:endParaRPr lang="en-US" sz="675" dirty="0"/>
          </a:p>
        </p:txBody>
      </p:sp>
      <p:sp>
        <p:nvSpPr>
          <p:cNvPr id="48" name="Text 42"/>
          <p:cNvSpPr/>
          <p:nvPr/>
        </p:nvSpPr>
        <p:spPr>
          <a:xfrm>
            <a:off x="485775" y="4557713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공증을 통한 법적 효력 강화</a:t>
            </a:r>
            <a:endParaRPr lang="en-US" sz="675" dirty="0"/>
          </a:p>
        </p:txBody>
      </p:sp>
      <p:sp>
        <p:nvSpPr>
          <p:cNvPr id="49" name="Text 43"/>
          <p:cNvSpPr/>
          <p:nvPr/>
        </p:nvSpPr>
        <p:spPr>
          <a:xfrm>
            <a:off x="485775" y="4700588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서초진흥 판결의 신의성실 원칙</a:t>
            </a:r>
            <a:endParaRPr lang="en-US" sz="675" dirty="0"/>
          </a:p>
        </p:txBody>
      </p:sp>
      <p:sp>
        <p:nvSpPr>
          <p:cNvPr id="50" name="Shape 44"/>
          <p:cNvSpPr/>
          <p:nvPr/>
        </p:nvSpPr>
        <p:spPr>
          <a:xfrm>
            <a:off x="4657725" y="3214688"/>
            <a:ext cx="4200525" cy="2128838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51" name="Shape 45"/>
          <p:cNvSpPr/>
          <p:nvPr/>
        </p:nvSpPr>
        <p:spPr>
          <a:xfrm>
            <a:off x="4657725" y="3214688"/>
            <a:ext cx="42863" cy="2128838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5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025" y="3364706"/>
            <a:ext cx="160734" cy="128588"/>
          </a:xfrm>
          <a:prstGeom prst="rect">
            <a:avLst/>
          </a:prstGeom>
        </p:spPr>
      </p:pic>
      <p:sp>
        <p:nvSpPr>
          <p:cNvPr id="53" name="Text 46"/>
          <p:cNvSpPr/>
          <p:nvPr/>
        </p:nvSpPr>
        <p:spPr>
          <a:xfrm>
            <a:off x="4989909" y="3328988"/>
            <a:ext cx="848125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법적 반박 의견</a:t>
            </a:r>
            <a:endParaRPr lang="en-US" sz="1013" dirty="0"/>
          </a:p>
        </p:txBody>
      </p:sp>
      <p:sp>
        <p:nvSpPr>
          <p:cNvPr id="54" name="Shape 47"/>
          <p:cNvSpPr/>
          <p:nvPr/>
        </p:nvSpPr>
        <p:spPr>
          <a:xfrm>
            <a:off x="4772025" y="3614738"/>
            <a:ext cx="3971925" cy="57150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55" name="Shape 48"/>
          <p:cNvSpPr/>
          <p:nvPr/>
        </p:nvSpPr>
        <p:spPr>
          <a:xfrm>
            <a:off x="4772025" y="3614738"/>
            <a:ext cx="28575" cy="571500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56" name="Text 49"/>
          <p:cNvSpPr/>
          <p:nvPr/>
        </p:nvSpPr>
        <p:spPr>
          <a:xfrm>
            <a:off x="4857750" y="3700463"/>
            <a:ext cx="38719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991B1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핵심 반박</a:t>
            </a:r>
            <a:endParaRPr lang="en-US" sz="788" dirty="0"/>
          </a:p>
        </p:txBody>
      </p:sp>
      <p:sp>
        <p:nvSpPr>
          <p:cNvPr id="57" name="Text 50"/>
          <p:cNvSpPr/>
          <p:nvPr/>
        </p:nvSpPr>
        <p:spPr>
          <a:xfrm>
            <a:off x="4857750" y="3871913"/>
            <a:ext cx="3871913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법원은 '정관 변경'뿐만 아니라 '법령이 정한 예외 사유를 벗어나 </a:t>
            </a:r>
            <a:endParaRPr lang="en-US" sz="675" dirty="0"/>
          </a:p>
          <a:p>
            <a:pPr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                        상가 소유자에게 아파트를 공급하는 것' 자체를 엄격하게 봄</a:t>
            </a:r>
            <a:endParaRPr lang="en-US" sz="675" dirty="0"/>
          </a:p>
        </p:txBody>
      </p:sp>
      <p:sp>
        <p:nvSpPr>
          <p:cNvPr id="58" name="Shape 51"/>
          <p:cNvSpPr/>
          <p:nvPr/>
        </p:nvSpPr>
        <p:spPr>
          <a:xfrm>
            <a:off x="4772025" y="4271963"/>
            <a:ext cx="3971925" cy="74295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59" name="Shape 52"/>
          <p:cNvSpPr/>
          <p:nvPr/>
        </p:nvSpPr>
        <p:spPr>
          <a:xfrm>
            <a:off x="4772025" y="4271963"/>
            <a:ext cx="28575" cy="742950"/>
          </a:xfrm>
          <a:prstGeom prst="rect">
            <a:avLst/>
          </a:prstGeom>
          <a:solidFill>
            <a:srgbClr val="F59E0B"/>
          </a:solidFill>
          <a:ln/>
        </p:spPr>
      </p:sp>
      <p:sp>
        <p:nvSpPr>
          <p:cNvPr id="60" name="Text 53"/>
          <p:cNvSpPr/>
          <p:nvPr/>
        </p:nvSpPr>
        <p:spPr>
          <a:xfrm>
            <a:off x="4857750" y="4357688"/>
            <a:ext cx="38719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92400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보호 장치의 한계</a:t>
            </a:r>
            <a:endParaRPr lang="en-US" sz="788" dirty="0"/>
          </a:p>
        </p:txBody>
      </p:sp>
      <p:sp>
        <p:nvSpPr>
          <p:cNvPr id="61" name="Text 54"/>
          <p:cNvSpPr/>
          <p:nvPr/>
        </p:nvSpPr>
        <p:spPr>
          <a:xfrm>
            <a:off x="4857750" y="4529138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4530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조합 내부 합의는 강행규정을 배제할 수 없음</a:t>
            </a:r>
            <a:endParaRPr lang="en-US" sz="675" dirty="0"/>
          </a:p>
        </p:txBody>
      </p:sp>
      <p:sp>
        <p:nvSpPr>
          <p:cNvPr id="62" name="Text 55"/>
          <p:cNvSpPr/>
          <p:nvPr/>
        </p:nvSpPr>
        <p:spPr>
          <a:xfrm>
            <a:off x="4857750" y="4672013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4530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공증은 내용의 적법성을 보장하지 않음</a:t>
            </a:r>
            <a:endParaRPr lang="en-US" sz="675" dirty="0"/>
          </a:p>
        </p:txBody>
      </p:sp>
      <p:sp>
        <p:nvSpPr>
          <p:cNvPr id="63" name="Text 56"/>
          <p:cNvSpPr/>
          <p:nvPr/>
        </p:nvSpPr>
        <p:spPr>
          <a:xfrm>
            <a:off x="4857750" y="4814888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4530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신의성실 원칙은 보충적 원칙에 불과</a:t>
            </a:r>
            <a:endParaRPr lang="en-US" sz="675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6294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Q&amp;A 검토 3</a:t>
            </a:r>
            <a:endParaRPr lang="en-US" sz="1688" dirty="0"/>
          </a:p>
        </p:txBody>
      </p:sp>
      <p:sp>
        <p:nvSpPr>
          <p:cNvPr id="4" name="Text 1"/>
          <p:cNvSpPr/>
          <p:nvPr/>
        </p:nvSpPr>
        <p:spPr>
          <a:xfrm>
            <a:off x="285750" y="571500"/>
            <a:ext cx="86439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협상 전략과 제척 위험</a:t>
            </a:r>
            <a:endParaRPr lang="en-US" sz="1013" dirty="0"/>
          </a:p>
        </p:txBody>
      </p:sp>
      <p:sp>
        <p:nvSpPr>
          <p:cNvPr id="5" name="Shape 2"/>
          <p:cNvSpPr/>
          <p:nvPr/>
        </p:nvSpPr>
        <p:spPr>
          <a:xfrm>
            <a:off x="310753" y="914400"/>
            <a:ext cx="4175522" cy="26289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310753" y="914400"/>
            <a:ext cx="42863" cy="2628900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5053" y="1057275"/>
            <a:ext cx="142875" cy="142875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53653" y="1028700"/>
            <a:ext cx="106587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협상 타이밍 전략</a:t>
            </a:r>
            <a:endParaRPr lang="en-US" sz="1125" dirty="0"/>
          </a:p>
        </p:txBody>
      </p:sp>
      <p:sp>
        <p:nvSpPr>
          <p:cNvPr id="9" name="Shape 5"/>
          <p:cNvSpPr/>
          <p:nvPr/>
        </p:nvSpPr>
        <p:spPr>
          <a:xfrm>
            <a:off x="425053" y="1314450"/>
            <a:ext cx="3946922" cy="74295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10" name="Shape 6"/>
          <p:cNvSpPr/>
          <p:nvPr/>
        </p:nvSpPr>
        <p:spPr>
          <a:xfrm>
            <a:off x="425053" y="1314450"/>
            <a:ext cx="28575" cy="742950"/>
          </a:xfrm>
          <a:prstGeom prst="rect">
            <a:avLst/>
          </a:prstGeom>
          <a:solidFill>
            <a:srgbClr val="F59E0B"/>
          </a:solidFill>
          <a:ln/>
        </p:spPr>
      </p:sp>
      <p:sp>
        <p:nvSpPr>
          <p:cNvPr id="11" name="Text 7"/>
          <p:cNvSpPr/>
          <p:nvPr/>
        </p:nvSpPr>
        <p:spPr>
          <a:xfrm>
            <a:off x="510778" y="1400175"/>
            <a:ext cx="384690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92400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Q&amp;A 주장: "골든타임"</a:t>
            </a:r>
            <a:endParaRPr lang="en-US" sz="788" dirty="0"/>
          </a:p>
        </p:txBody>
      </p:sp>
      <p:sp>
        <p:nvSpPr>
          <p:cNvPr id="12" name="Text 8"/>
          <p:cNvSpPr/>
          <p:nvPr/>
        </p:nvSpPr>
        <p:spPr>
          <a:xfrm>
            <a:off x="510778" y="1571625"/>
            <a:ext cx="384690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4530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추진위원회 단계에서 협약서 완성</a:t>
            </a:r>
            <a:endParaRPr lang="en-US" sz="675" dirty="0"/>
          </a:p>
        </p:txBody>
      </p:sp>
      <p:sp>
        <p:nvSpPr>
          <p:cNvPr id="13" name="Text 9"/>
          <p:cNvSpPr/>
          <p:nvPr/>
        </p:nvSpPr>
        <p:spPr>
          <a:xfrm>
            <a:off x="510778" y="1714500"/>
            <a:ext cx="384690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4530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최초 정관에 반영하여 창립총회 의결</a:t>
            </a:r>
            <a:endParaRPr lang="en-US" sz="675" dirty="0"/>
          </a:p>
        </p:txBody>
      </p:sp>
      <p:sp>
        <p:nvSpPr>
          <p:cNvPr id="14" name="Text 10"/>
          <p:cNvSpPr/>
          <p:nvPr/>
        </p:nvSpPr>
        <p:spPr>
          <a:xfrm>
            <a:off x="510778" y="1857375"/>
            <a:ext cx="384690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4530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상가 동 소유주 50% 이상 동의 필요</a:t>
            </a:r>
            <a:endParaRPr lang="en-US" sz="675" dirty="0"/>
          </a:p>
        </p:txBody>
      </p:sp>
      <p:sp>
        <p:nvSpPr>
          <p:cNvPr id="15" name="Shape 11"/>
          <p:cNvSpPr/>
          <p:nvPr/>
        </p:nvSpPr>
        <p:spPr>
          <a:xfrm>
            <a:off x="425053" y="2143125"/>
            <a:ext cx="3946922" cy="45720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16" name="Shape 12"/>
          <p:cNvSpPr/>
          <p:nvPr/>
        </p:nvSpPr>
        <p:spPr>
          <a:xfrm>
            <a:off x="425053" y="2143125"/>
            <a:ext cx="28575" cy="45720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17" name="Text 13"/>
          <p:cNvSpPr/>
          <p:nvPr/>
        </p:nvSpPr>
        <p:spPr>
          <a:xfrm>
            <a:off x="510778" y="2228850"/>
            <a:ext cx="384690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법적 평가</a:t>
            </a:r>
            <a:endParaRPr lang="en-US" sz="788" dirty="0"/>
          </a:p>
        </p:txBody>
      </p:sp>
      <p:sp>
        <p:nvSpPr>
          <p:cNvPr id="18" name="Text 14"/>
          <p:cNvSpPr/>
          <p:nvPr/>
        </p:nvSpPr>
        <p:spPr>
          <a:xfrm>
            <a:off x="510778" y="2398514"/>
            <a:ext cx="591369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부분적 타당성:</a:t>
            </a:r>
            <a:endParaRPr lang="en-US" sz="675" dirty="0"/>
          </a:p>
        </p:txBody>
      </p:sp>
      <p:sp>
        <p:nvSpPr>
          <p:cNvPr id="19" name="Text 15"/>
          <p:cNvSpPr/>
          <p:nvPr/>
        </p:nvSpPr>
        <p:spPr>
          <a:xfrm>
            <a:off x="1030709" y="2398514"/>
            <a:ext cx="2743926" cy="11608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최초 정관이 정관 변경보다 유리하나, </a:t>
            </a:r>
            <a:endParaRPr lang="en-US" sz="675" dirty="0"/>
          </a:p>
          <a:p>
            <a:pPr indent="0" marL="0">
              <a:buNone/>
            </a:pPr>
            <a:r>
              <a:rPr lang="en-US" sz="675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                        법적 안정성이 100% 보장되지는 않음</a:t>
            </a:r>
            <a:endParaRPr lang="en-US" sz="675" dirty="0"/>
          </a:p>
        </p:txBody>
      </p:sp>
      <p:sp>
        <p:nvSpPr>
          <p:cNvPr id="20" name="Shape 16"/>
          <p:cNvSpPr/>
          <p:nvPr/>
        </p:nvSpPr>
        <p:spPr>
          <a:xfrm>
            <a:off x="425053" y="2686050"/>
            <a:ext cx="3946922" cy="45720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21" name="Shape 17"/>
          <p:cNvSpPr/>
          <p:nvPr/>
        </p:nvSpPr>
        <p:spPr>
          <a:xfrm>
            <a:off x="425053" y="2686050"/>
            <a:ext cx="28575" cy="457200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22" name="Text 18"/>
          <p:cNvSpPr/>
          <p:nvPr/>
        </p:nvSpPr>
        <p:spPr>
          <a:xfrm>
            <a:off x="510778" y="2771775"/>
            <a:ext cx="384690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전략적 의미</a:t>
            </a:r>
            <a:endParaRPr lang="en-US" sz="788" dirty="0"/>
          </a:p>
        </p:txBody>
      </p:sp>
      <p:sp>
        <p:nvSpPr>
          <p:cNvPr id="23" name="Text 19"/>
          <p:cNvSpPr/>
          <p:nvPr/>
        </p:nvSpPr>
        <p:spPr>
          <a:xfrm>
            <a:off x="510778" y="2943225"/>
            <a:ext cx="384690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상가 소유주의 협상력을 높이는 현실적 접근</a:t>
            </a:r>
            <a:endParaRPr lang="en-US" sz="675" dirty="0"/>
          </a:p>
        </p:txBody>
      </p:sp>
      <p:sp>
        <p:nvSpPr>
          <p:cNvPr id="24" name="Shape 20"/>
          <p:cNvSpPr/>
          <p:nvPr/>
        </p:nvSpPr>
        <p:spPr>
          <a:xfrm>
            <a:off x="4657725" y="914400"/>
            <a:ext cx="4175522" cy="26289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5" name="Shape 21"/>
          <p:cNvSpPr/>
          <p:nvPr/>
        </p:nvSpPr>
        <p:spPr>
          <a:xfrm>
            <a:off x="4657725" y="914400"/>
            <a:ext cx="42863" cy="2628900"/>
          </a:xfrm>
          <a:prstGeom prst="rect">
            <a:avLst/>
          </a:prstGeom>
          <a:solidFill>
            <a:srgbClr val="DC2626"/>
          </a:solidFill>
          <a:ln/>
        </p:spPr>
      </p:sp>
      <p:pic>
        <p:nvPicPr>
          <p:cNvPr id="26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72025" y="1057275"/>
            <a:ext cx="142875" cy="142875"/>
          </a:xfrm>
          <a:prstGeom prst="rect">
            <a:avLst/>
          </a:prstGeom>
        </p:spPr>
      </p:pic>
      <p:sp>
        <p:nvSpPr>
          <p:cNvPr id="27" name="Text 22"/>
          <p:cNvSpPr/>
          <p:nvPr/>
        </p:nvSpPr>
        <p:spPr>
          <a:xfrm>
            <a:off x="5000625" y="1028700"/>
            <a:ext cx="934408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상가 제척 위험</a:t>
            </a:r>
            <a:endParaRPr lang="en-US" sz="1125" dirty="0"/>
          </a:p>
        </p:txBody>
      </p:sp>
      <p:sp>
        <p:nvSpPr>
          <p:cNvPr id="28" name="Shape 23"/>
          <p:cNvSpPr/>
          <p:nvPr/>
        </p:nvSpPr>
        <p:spPr>
          <a:xfrm>
            <a:off x="4772025" y="1314450"/>
            <a:ext cx="3946922" cy="74295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29" name="Shape 24"/>
          <p:cNvSpPr/>
          <p:nvPr/>
        </p:nvSpPr>
        <p:spPr>
          <a:xfrm>
            <a:off x="4772025" y="1314450"/>
            <a:ext cx="28575" cy="742950"/>
          </a:xfrm>
          <a:prstGeom prst="rect">
            <a:avLst/>
          </a:prstGeom>
          <a:solidFill>
            <a:srgbClr val="EF4444"/>
          </a:solidFill>
          <a:ln/>
        </p:spPr>
      </p:sp>
      <p:sp>
        <p:nvSpPr>
          <p:cNvPr id="30" name="Text 25"/>
          <p:cNvSpPr/>
          <p:nvPr/>
        </p:nvSpPr>
        <p:spPr>
          <a:xfrm>
            <a:off x="4857750" y="1400175"/>
            <a:ext cx="384690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991B1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현실적 위협</a:t>
            </a:r>
            <a:endParaRPr lang="en-US" sz="788" dirty="0"/>
          </a:p>
        </p:txBody>
      </p:sp>
      <p:sp>
        <p:nvSpPr>
          <p:cNvPr id="31" name="Text 26"/>
          <p:cNvSpPr/>
          <p:nvPr/>
        </p:nvSpPr>
        <p:spPr>
          <a:xfrm>
            <a:off x="4857750" y="1571625"/>
            <a:ext cx="384690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아파트 측의 상가 제외 정비계획 변경 추진</a:t>
            </a:r>
            <a:endParaRPr lang="en-US" sz="675" dirty="0"/>
          </a:p>
        </p:txBody>
      </p:sp>
      <p:sp>
        <p:nvSpPr>
          <p:cNvPr id="32" name="Text 27"/>
          <p:cNvSpPr/>
          <p:nvPr/>
        </p:nvSpPr>
        <p:spPr>
          <a:xfrm>
            <a:off x="4857750" y="1714500"/>
            <a:ext cx="384690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6월 28일 주민설명회 예정</a:t>
            </a:r>
            <a:endParaRPr lang="en-US" sz="675" dirty="0"/>
          </a:p>
        </p:txBody>
      </p:sp>
      <p:sp>
        <p:nvSpPr>
          <p:cNvPr id="33" name="Text 28"/>
          <p:cNvSpPr/>
          <p:nvPr/>
        </p:nvSpPr>
        <p:spPr>
          <a:xfrm>
            <a:off x="4857750" y="1857375"/>
            <a:ext cx="384690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새 도시계획 업체 선정 완료</a:t>
            </a:r>
            <a:endParaRPr lang="en-US" sz="675" dirty="0"/>
          </a:p>
        </p:txBody>
      </p:sp>
      <p:sp>
        <p:nvSpPr>
          <p:cNvPr id="34" name="Text 29"/>
          <p:cNvSpPr/>
          <p:nvPr/>
        </p:nvSpPr>
        <p:spPr>
          <a:xfrm>
            <a:off x="4886325" y="2228850"/>
            <a:ext cx="3818334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제척 시 결과</a:t>
            </a:r>
            <a:endParaRPr lang="en-US" sz="788" dirty="0"/>
          </a:p>
        </p:txBody>
      </p:sp>
      <p:sp>
        <p:nvSpPr>
          <p:cNvPr id="35" name="Text 30"/>
          <p:cNvSpPr/>
          <p:nvPr/>
        </p:nvSpPr>
        <p:spPr>
          <a:xfrm>
            <a:off x="4886325" y="2400300"/>
            <a:ext cx="381833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상가 독자 재건축 추진 필요</a:t>
            </a:r>
            <a:endParaRPr lang="en-US" sz="675" dirty="0"/>
          </a:p>
        </p:txBody>
      </p:sp>
      <p:sp>
        <p:nvSpPr>
          <p:cNvPr id="36" name="Text 31"/>
          <p:cNvSpPr/>
          <p:nvPr/>
        </p:nvSpPr>
        <p:spPr>
          <a:xfrm>
            <a:off x="4886325" y="2543175"/>
            <a:ext cx="381833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기존 상태 존치 또는 리모델링</a:t>
            </a:r>
            <a:endParaRPr lang="en-US" sz="675" dirty="0"/>
          </a:p>
        </p:txBody>
      </p:sp>
      <p:sp>
        <p:nvSpPr>
          <p:cNvPr id="37" name="Text 32"/>
          <p:cNvSpPr/>
          <p:nvPr/>
        </p:nvSpPr>
        <p:spPr>
          <a:xfrm>
            <a:off x="4886325" y="2686050"/>
            <a:ext cx="3818334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경제적 불이익 발생 가능</a:t>
            </a:r>
            <a:endParaRPr lang="en-US" sz="675" dirty="0"/>
          </a:p>
        </p:txBody>
      </p:sp>
      <p:sp>
        <p:nvSpPr>
          <p:cNvPr id="38" name="Shape 33"/>
          <p:cNvSpPr/>
          <p:nvPr/>
        </p:nvSpPr>
        <p:spPr>
          <a:xfrm>
            <a:off x="4772025" y="2971800"/>
            <a:ext cx="3946922" cy="457200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39" name="Shape 34"/>
          <p:cNvSpPr/>
          <p:nvPr/>
        </p:nvSpPr>
        <p:spPr>
          <a:xfrm>
            <a:off x="4772025" y="2971800"/>
            <a:ext cx="28575" cy="457200"/>
          </a:xfrm>
          <a:prstGeom prst="rect">
            <a:avLst/>
          </a:prstGeom>
          <a:solidFill>
            <a:srgbClr val="6B7280"/>
          </a:solidFill>
          <a:ln/>
        </p:spPr>
      </p:sp>
      <p:sp>
        <p:nvSpPr>
          <p:cNvPr id="40" name="Text 35"/>
          <p:cNvSpPr/>
          <p:nvPr/>
        </p:nvSpPr>
        <p:spPr>
          <a:xfrm>
            <a:off x="4857750" y="3057525"/>
            <a:ext cx="384690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법적 평가</a:t>
            </a:r>
            <a:endParaRPr lang="en-US" sz="788" dirty="0"/>
          </a:p>
        </p:txBody>
      </p:sp>
      <p:sp>
        <p:nvSpPr>
          <p:cNvPr id="41" name="Text 36"/>
          <p:cNvSpPr/>
          <p:nvPr/>
        </p:nvSpPr>
        <p:spPr>
          <a:xfrm>
            <a:off x="4857750" y="3228975"/>
            <a:ext cx="384690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상가 제척은 법적으로 가능하며, 실제 많은 사례 존재</a:t>
            </a:r>
            <a:endParaRPr lang="en-US" sz="675" dirty="0"/>
          </a:p>
        </p:txBody>
      </p:sp>
      <p:sp>
        <p:nvSpPr>
          <p:cNvPr id="42" name="Shape 37"/>
          <p:cNvSpPr/>
          <p:nvPr/>
        </p:nvSpPr>
        <p:spPr>
          <a:xfrm>
            <a:off x="310753" y="3714750"/>
            <a:ext cx="4175522" cy="26289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3" name="Shape 38"/>
          <p:cNvSpPr/>
          <p:nvPr/>
        </p:nvSpPr>
        <p:spPr>
          <a:xfrm>
            <a:off x="310753" y="3714750"/>
            <a:ext cx="42863" cy="262890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44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25053" y="3857625"/>
            <a:ext cx="178594" cy="142875"/>
          </a:xfrm>
          <a:prstGeom prst="rect">
            <a:avLst/>
          </a:prstGeom>
        </p:spPr>
      </p:pic>
      <p:sp>
        <p:nvSpPr>
          <p:cNvPr id="45" name="Text 39"/>
          <p:cNvSpPr/>
          <p:nvPr/>
        </p:nvSpPr>
        <p:spPr>
          <a:xfrm>
            <a:off x="689372" y="3829050"/>
            <a:ext cx="106587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협상 접근법 평가</a:t>
            </a:r>
            <a:endParaRPr lang="en-US" sz="1125" dirty="0"/>
          </a:p>
        </p:txBody>
      </p:sp>
      <p:sp>
        <p:nvSpPr>
          <p:cNvPr id="46" name="Shape 40"/>
          <p:cNvSpPr/>
          <p:nvPr/>
        </p:nvSpPr>
        <p:spPr>
          <a:xfrm>
            <a:off x="425053" y="4114800"/>
            <a:ext cx="3946922" cy="45720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47" name="Shape 41"/>
          <p:cNvSpPr/>
          <p:nvPr/>
        </p:nvSpPr>
        <p:spPr>
          <a:xfrm>
            <a:off x="425053" y="4114800"/>
            <a:ext cx="28575" cy="457200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48" name="Text 42"/>
          <p:cNvSpPr/>
          <p:nvPr/>
        </p:nvSpPr>
        <p:spPr>
          <a:xfrm>
            <a:off x="510778" y="4200525"/>
            <a:ext cx="384690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합리적 접근</a:t>
            </a:r>
            <a:endParaRPr lang="en-US" sz="788" dirty="0"/>
          </a:p>
        </p:txBody>
      </p:sp>
      <p:sp>
        <p:nvSpPr>
          <p:cNvPr id="49" name="Text 43"/>
          <p:cNvSpPr/>
          <p:nvPr/>
        </p:nvSpPr>
        <p:spPr>
          <a:xfrm>
            <a:off x="510778" y="4371975"/>
            <a:ext cx="384690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협상 결과를 보고 조합 설립 동의 여부를 결정하는 것은 타당</a:t>
            </a:r>
            <a:endParaRPr lang="en-US" sz="675" dirty="0"/>
          </a:p>
        </p:txBody>
      </p:sp>
      <p:sp>
        <p:nvSpPr>
          <p:cNvPr id="50" name="Shape 44"/>
          <p:cNvSpPr/>
          <p:nvPr/>
        </p:nvSpPr>
        <p:spPr>
          <a:xfrm>
            <a:off x="425053" y="4657725"/>
            <a:ext cx="3946922" cy="74295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51" name="Shape 45"/>
          <p:cNvSpPr/>
          <p:nvPr/>
        </p:nvSpPr>
        <p:spPr>
          <a:xfrm>
            <a:off x="425053" y="4657725"/>
            <a:ext cx="28575" cy="742950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52" name="Text 46"/>
          <p:cNvSpPr/>
          <p:nvPr/>
        </p:nvSpPr>
        <p:spPr>
          <a:xfrm>
            <a:off x="510778" y="4743450"/>
            <a:ext cx="384690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법률 검토의 중요성</a:t>
            </a:r>
            <a:endParaRPr lang="en-US" sz="788" dirty="0"/>
          </a:p>
        </p:txBody>
      </p:sp>
      <p:sp>
        <p:nvSpPr>
          <p:cNvPr id="53" name="Text 47"/>
          <p:cNvSpPr/>
          <p:nvPr/>
        </p:nvSpPr>
        <p:spPr>
          <a:xfrm>
            <a:off x="510778" y="4914900"/>
            <a:ext cx="384690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전문 업체와 재건축 전문 변호사 검토 예정</a:t>
            </a:r>
            <a:endParaRPr lang="en-US" sz="675" dirty="0"/>
          </a:p>
        </p:txBody>
      </p:sp>
      <p:sp>
        <p:nvSpPr>
          <p:cNvPr id="54" name="Text 48"/>
          <p:cNvSpPr/>
          <p:nvPr/>
        </p:nvSpPr>
        <p:spPr>
          <a:xfrm>
            <a:off x="510778" y="5057775"/>
            <a:ext cx="384690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향후 소송 대비 법적 안전장치 마련</a:t>
            </a:r>
            <a:endParaRPr lang="en-US" sz="675" dirty="0"/>
          </a:p>
        </p:txBody>
      </p:sp>
      <p:sp>
        <p:nvSpPr>
          <p:cNvPr id="55" name="Text 49"/>
          <p:cNvSpPr/>
          <p:nvPr/>
        </p:nvSpPr>
        <p:spPr>
          <a:xfrm>
            <a:off x="510778" y="5200650"/>
            <a:ext cx="384690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조합원 전원동의 문제 충분히 고려 필요</a:t>
            </a:r>
            <a:endParaRPr lang="en-US" sz="675" dirty="0"/>
          </a:p>
        </p:txBody>
      </p:sp>
      <p:sp>
        <p:nvSpPr>
          <p:cNvPr id="56" name="Shape 50"/>
          <p:cNvSpPr/>
          <p:nvPr/>
        </p:nvSpPr>
        <p:spPr>
          <a:xfrm>
            <a:off x="425053" y="5486400"/>
            <a:ext cx="3946922" cy="45720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57" name="Shape 51"/>
          <p:cNvSpPr/>
          <p:nvPr/>
        </p:nvSpPr>
        <p:spPr>
          <a:xfrm>
            <a:off x="425053" y="5486400"/>
            <a:ext cx="28575" cy="457200"/>
          </a:xfrm>
          <a:prstGeom prst="rect">
            <a:avLst/>
          </a:prstGeom>
          <a:solidFill>
            <a:srgbClr val="F59E0B"/>
          </a:solidFill>
          <a:ln/>
        </p:spPr>
      </p:sp>
      <p:sp>
        <p:nvSpPr>
          <p:cNvPr id="58" name="Text 52"/>
          <p:cNvSpPr/>
          <p:nvPr/>
        </p:nvSpPr>
        <p:spPr>
          <a:xfrm>
            <a:off x="510778" y="5572125"/>
            <a:ext cx="384690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92400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주의사항</a:t>
            </a:r>
            <a:endParaRPr lang="en-US" sz="788" dirty="0"/>
          </a:p>
        </p:txBody>
      </p:sp>
      <p:sp>
        <p:nvSpPr>
          <p:cNvPr id="59" name="Text 53"/>
          <p:cNvSpPr/>
          <p:nvPr/>
        </p:nvSpPr>
        <p:spPr>
          <a:xfrm>
            <a:off x="510778" y="5743575"/>
            <a:ext cx="384690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B4530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단순히 유리한 방향으로만 검토하지 말고, </a:t>
            </a:r>
            <a:endParaRPr lang="en-US" sz="675" dirty="0"/>
          </a:p>
          <a:p>
            <a:pPr indent="0" marL="0">
              <a:buNone/>
            </a:pPr>
            <a:r>
              <a:rPr lang="en-US" sz="675" dirty="0">
                <a:solidFill>
                  <a:srgbClr val="B4530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                        법적 안정성을 확보할 수 있는 방안 모색 필요</a:t>
            </a:r>
            <a:endParaRPr lang="en-US" sz="675" dirty="0"/>
          </a:p>
        </p:txBody>
      </p:sp>
      <p:sp>
        <p:nvSpPr>
          <p:cNvPr id="60" name="Shape 54"/>
          <p:cNvSpPr/>
          <p:nvPr/>
        </p:nvSpPr>
        <p:spPr>
          <a:xfrm>
            <a:off x="4657725" y="3714750"/>
            <a:ext cx="4175522" cy="26289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1" name="Shape 55"/>
          <p:cNvSpPr/>
          <p:nvPr/>
        </p:nvSpPr>
        <p:spPr>
          <a:xfrm>
            <a:off x="4657725" y="3714750"/>
            <a:ext cx="42863" cy="2628900"/>
          </a:xfrm>
          <a:prstGeom prst="rect">
            <a:avLst/>
          </a:prstGeom>
          <a:solidFill>
            <a:srgbClr val="8B5CF6"/>
          </a:solidFill>
          <a:ln/>
        </p:spPr>
      </p:sp>
      <p:pic>
        <p:nvPicPr>
          <p:cNvPr id="62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772025" y="3857625"/>
            <a:ext cx="160734" cy="142875"/>
          </a:xfrm>
          <a:prstGeom prst="rect">
            <a:avLst/>
          </a:prstGeom>
        </p:spPr>
      </p:pic>
      <p:sp>
        <p:nvSpPr>
          <p:cNvPr id="63" name="Text 56"/>
          <p:cNvSpPr/>
          <p:nvPr/>
        </p:nvSpPr>
        <p:spPr>
          <a:xfrm>
            <a:off x="5018484" y="3829050"/>
            <a:ext cx="634371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종합 평가</a:t>
            </a:r>
            <a:endParaRPr lang="en-US" sz="1125" dirty="0"/>
          </a:p>
        </p:txBody>
      </p:sp>
      <p:sp>
        <p:nvSpPr>
          <p:cNvPr id="64" name="Shape 57"/>
          <p:cNvSpPr/>
          <p:nvPr/>
        </p:nvSpPr>
        <p:spPr>
          <a:xfrm>
            <a:off x="5232183" y="4114800"/>
            <a:ext cx="342900" cy="342900"/>
          </a:xfrm>
          <a:prstGeom prst="ellipse">
            <a:avLst/>
          </a:prstGeom>
          <a:solidFill>
            <a:srgbClr val="10B981"/>
          </a:solidFill>
          <a:ln/>
        </p:spPr>
      </p:sp>
      <p:sp>
        <p:nvSpPr>
          <p:cNvPr id="65" name="Text 58"/>
          <p:cNvSpPr/>
          <p:nvPr/>
        </p:nvSpPr>
        <p:spPr>
          <a:xfrm>
            <a:off x="5369505" y="4229100"/>
            <a:ext cx="139694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O</a:t>
            </a:r>
            <a:endParaRPr lang="en-US" sz="675" dirty="0"/>
          </a:p>
        </p:txBody>
      </p:sp>
      <p:sp>
        <p:nvSpPr>
          <p:cNvPr id="66" name="Text 59"/>
          <p:cNvSpPr/>
          <p:nvPr/>
        </p:nvSpPr>
        <p:spPr>
          <a:xfrm>
            <a:off x="4772025" y="4486275"/>
            <a:ext cx="133468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협상 전략</a:t>
            </a:r>
            <a:endParaRPr lang="en-US" sz="675" dirty="0"/>
          </a:p>
        </p:txBody>
      </p:sp>
      <p:sp>
        <p:nvSpPr>
          <p:cNvPr id="67" name="Text 60"/>
          <p:cNvSpPr/>
          <p:nvPr/>
        </p:nvSpPr>
        <p:spPr>
          <a:xfrm>
            <a:off x="4772025" y="4600575"/>
            <a:ext cx="133468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합리적</a:t>
            </a:r>
            <a:endParaRPr lang="en-US" sz="675" dirty="0"/>
          </a:p>
        </p:txBody>
      </p:sp>
      <p:sp>
        <p:nvSpPr>
          <p:cNvPr id="68" name="Shape 61"/>
          <p:cNvSpPr/>
          <p:nvPr/>
        </p:nvSpPr>
        <p:spPr>
          <a:xfrm>
            <a:off x="6552577" y="4114800"/>
            <a:ext cx="342900" cy="342900"/>
          </a:xfrm>
          <a:prstGeom prst="ellipse">
            <a:avLst/>
          </a:prstGeom>
          <a:solidFill>
            <a:srgbClr val="EF4444"/>
          </a:solidFill>
          <a:ln/>
        </p:spPr>
      </p:sp>
      <p:sp>
        <p:nvSpPr>
          <p:cNvPr id="69" name="Text 62"/>
          <p:cNvSpPr/>
          <p:nvPr/>
        </p:nvSpPr>
        <p:spPr>
          <a:xfrm>
            <a:off x="6695424" y="4229100"/>
            <a:ext cx="128643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X</a:t>
            </a:r>
            <a:endParaRPr lang="en-US" sz="675" dirty="0"/>
          </a:p>
        </p:txBody>
      </p:sp>
      <p:sp>
        <p:nvSpPr>
          <p:cNvPr id="70" name="Text 63"/>
          <p:cNvSpPr/>
          <p:nvPr/>
        </p:nvSpPr>
        <p:spPr>
          <a:xfrm>
            <a:off x="6092419" y="4486275"/>
            <a:ext cx="133468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법적 안정성</a:t>
            </a:r>
            <a:endParaRPr lang="en-US" sz="675" dirty="0"/>
          </a:p>
        </p:txBody>
      </p:sp>
      <p:sp>
        <p:nvSpPr>
          <p:cNvPr id="71" name="Text 64"/>
          <p:cNvSpPr/>
          <p:nvPr/>
        </p:nvSpPr>
        <p:spPr>
          <a:xfrm>
            <a:off x="6092419" y="4600575"/>
            <a:ext cx="133468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불확실</a:t>
            </a:r>
            <a:endParaRPr lang="en-US" sz="675" dirty="0"/>
          </a:p>
        </p:txBody>
      </p:sp>
      <p:sp>
        <p:nvSpPr>
          <p:cNvPr id="72" name="Shape 65"/>
          <p:cNvSpPr/>
          <p:nvPr/>
        </p:nvSpPr>
        <p:spPr>
          <a:xfrm>
            <a:off x="7872971" y="4114800"/>
            <a:ext cx="342900" cy="342900"/>
          </a:xfrm>
          <a:prstGeom prst="ellipse">
            <a:avLst/>
          </a:prstGeom>
          <a:solidFill>
            <a:srgbClr val="F59E0B"/>
          </a:solidFill>
          <a:ln/>
        </p:spPr>
      </p:sp>
      <p:sp>
        <p:nvSpPr>
          <p:cNvPr id="73" name="Text 66"/>
          <p:cNvSpPr/>
          <p:nvPr/>
        </p:nvSpPr>
        <p:spPr>
          <a:xfrm>
            <a:off x="8001530" y="4229100"/>
            <a:ext cx="157190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△</a:t>
            </a:r>
            <a:endParaRPr lang="en-US" sz="675" dirty="0"/>
          </a:p>
        </p:txBody>
      </p:sp>
      <p:sp>
        <p:nvSpPr>
          <p:cNvPr id="74" name="Text 67"/>
          <p:cNvSpPr/>
          <p:nvPr/>
        </p:nvSpPr>
        <p:spPr>
          <a:xfrm>
            <a:off x="7412813" y="4486275"/>
            <a:ext cx="133468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제척 위험</a:t>
            </a:r>
            <a:endParaRPr lang="en-US" sz="675" dirty="0"/>
          </a:p>
        </p:txBody>
      </p:sp>
      <p:sp>
        <p:nvSpPr>
          <p:cNvPr id="75" name="Text 68"/>
          <p:cNvSpPr/>
          <p:nvPr/>
        </p:nvSpPr>
        <p:spPr>
          <a:xfrm>
            <a:off x="7412813" y="4600575"/>
            <a:ext cx="1334681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현실적</a:t>
            </a:r>
            <a:endParaRPr lang="en-US" sz="675" dirty="0"/>
          </a:p>
        </p:txBody>
      </p:sp>
      <p:sp>
        <p:nvSpPr>
          <p:cNvPr id="76" name="Shape 69"/>
          <p:cNvSpPr/>
          <p:nvPr/>
        </p:nvSpPr>
        <p:spPr>
          <a:xfrm>
            <a:off x="4772025" y="4800600"/>
            <a:ext cx="3904059" cy="457200"/>
          </a:xfrm>
          <a:prstGeom prst="rect">
            <a:avLst/>
          </a:prstGeom>
          <a:solidFill>
            <a:srgbClr val="F5F3FF"/>
          </a:solidFill>
          <a:ln/>
        </p:spPr>
      </p:sp>
      <p:sp>
        <p:nvSpPr>
          <p:cNvPr id="77" name="Shape 70"/>
          <p:cNvSpPr/>
          <p:nvPr/>
        </p:nvSpPr>
        <p:spPr>
          <a:xfrm>
            <a:off x="4772025" y="4800600"/>
            <a:ext cx="28575" cy="457200"/>
          </a:xfrm>
          <a:prstGeom prst="rect">
            <a:avLst/>
          </a:prstGeom>
          <a:solidFill>
            <a:srgbClr val="8B5CF6"/>
          </a:solidFill>
          <a:ln/>
        </p:spPr>
      </p:sp>
      <p:sp>
        <p:nvSpPr>
          <p:cNvPr id="78" name="Text 71"/>
          <p:cNvSpPr/>
          <p:nvPr/>
        </p:nvSpPr>
        <p:spPr>
          <a:xfrm>
            <a:off x="4857750" y="4886325"/>
            <a:ext cx="3775472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5B21B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핵심 결론</a:t>
            </a:r>
            <a:endParaRPr lang="en-US" sz="788" dirty="0"/>
          </a:p>
        </p:txBody>
      </p:sp>
      <p:sp>
        <p:nvSpPr>
          <p:cNvPr id="79" name="Text 72"/>
          <p:cNvSpPr/>
          <p:nvPr/>
        </p:nvSpPr>
        <p:spPr>
          <a:xfrm>
            <a:off x="4857750" y="5057775"/>
            <a:ext cx="3775472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6D28D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협상 자체는 합리적이나, 상가 소유주가 아파트를 분양받을 수 있다는 </a:t>
            </a:r>
            <a:endParaRPr lang="en-US" sz="675" dirty="0"/>
          </a:p>
          <a:p>
            <a:pPr indent="0" marL="0">
              <a:buNone/>
            </a:pPr>
            <a:r>
              <a:rPr lang="en-US" sz="675" dirty="0">
                <a:solidFill>
                  <a:srgbClr val="6D28D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                        주장의 법적 안정성은 매우 불확실함</a:t>
            </a:r>
            <a:endParaRPr lang="en-US" sz="675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5722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법적 위험 요소</a:t>
            </a:r>
            <a:endParaRPr lang="en-US" sz="1688" dirty="0"/>
          </a:p>
        </p:txBody>
      </p:sp>
      <p:sp>
        <p:nvSpPr>
          <p:cNvPr id="4" name="Text 1"/>
          <p:cNvSpPr/>
          <p:nvPr/>
        </p:nvSpPr>
        <p:spPr>
          <a:xfrm>
            <a:off x="285750" y="571500"/>
            <a:ext cx="86439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상가 소유주 아파트 분양 과정의 주요 위험</a:t>
            </a:r>
            <a:endParaRPr lang="en-US" sz="1013" dirty="0"/>
          </a:p>
        </p:txBody>
      </p:sp>
      <p:sp>
        <p:nvSpPr>
          <p:cNvPr id="5" name="Shape 2"/>
          <p:cNvSpPr/>
          <p:nvPr/>
        </p:nvSpPr>
        <p:spPr>
          <a:xfrm>
            <a:off x="1965089" y="914400"/>
            <a:ext cx="2521186" cy="19431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1965089" y="914400"/>
            <a:ext cx="42863" cy="1943100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7" name="Shape 4"/>
          <p:cNvSpPr/>
          <p:nvPr/>
        </p:nvSpPr>
        <p:spPr>
          <a:xfrm>
            <a:off x="2079389" y="1028700"/>
            <a:ext cx="342900" cy="342900"/>
          </a:xfrm>
          <a:prstGeom prst="ellipse">
            <a:avLst/>
          </a:prstGeom>
          <a:solidFill>
            <a:srgbClr val="EF4444"/>
          </a:solidFill>
          <a:ln/>
        </p:spPr>
      </p:sp>
      <p:sp>
        <p:nvSpPr>
          <p:cNvPr id="8" name="Text 5"/>
          <p:cNvSpPr/>
          <p:nvPr/>
        </p:nvSpPr>
        <p:spPr>
          <a:xfrm>
            <a:off x="2186518" y="1100138"/>
            <a:ext cx="20005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高</a:t>
            </a:r>
            <a:endParaRPr lang="en-US" sz="1013" dirty="0"/>
          </a:p>
        </p:txBody>
      </p:sp>
      <p:sp>
        <p:nvSpPr>
          <p:cNvPr id="9" name="Text 6"/>
          <p:cNvSpPr/>
          <p:nvPr/>
        </p:nvSpPr>
        <p:spPr>
          <a:xfrm>
            <a:off x="2508014" y="1028700"/>
            <a:ext cx="1065870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법적 유효성 위험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2508014" y="1228725"/>
            <a:ext cx="106587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조항 무효 판결 가능성</a:t>
            </a:r>
            <a:endParaRPr lang="en-US" sz="788" dirty="0"/>
          </a:p>
        </p:txBody>
      </p:sp>
      <p:sp>
        <p:nvSpPr>
          <p:cNvPr id="11" name="Shape 8"/>
          <p:cNvSpPr/>
          <p:nvPr/>
        </p:nvSpPr>
        <p:spPr>
          <a:xfrm>
            <a:off x="2079389" y="1457325"/>
            <a:ext cx="2292586" cy="74295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12" name="Text 9"/>
          <p:cNvSpPr/>
          <p:nvPr/>
        </p:nvSpPr>
        <p:spPr>
          <a:xfrm>
            <a:off x="2165114" y="1543050"/>
            <a:ext cx="219257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991B1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핵심 위험</a:t>
            </a:r>
            <a:endParaRPr lang="en-US" sz="788" dirty="0"/>
          </a:p>
        </p:txBody>
      </p:sp>
      <p:sp>
        <p:nvSpPr>
          <p:cNvPr id="13" name="Text 10"/>
          <p:cNvSpPr/>
          <p:nvPr/>
        </p:nvSpPr>
        <p:spPr>
          <a:xfrm>
            <a:off x="2165114" y="1714500"/>
            <a:ext cx="219257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법원의 '조합원 전원동의' 요건 적용</a:t>
            </a:r>
            <a:endParaRPr lang="en-US" sz="675" dirty="0"/>
          </a:p>
        </p:txBody>
      </p:sp>
      <p:sp>
        <p:nvSpPr>
          <p:cNvPr id="14" name="Text 11"/>
          <p:cNvSpPr/>
          <p:nvPr/>
        </p:nvSpPr>
        <p:spPr>
          <a:xfrm>
            <a:off x="2165114" y="1857375"/>
            <a:ext cx="219257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산정비율 조항의 무효 판결</a:t>
            </a:r>
            <a:endParaRPr lang="en-US" sz="675" dirty="0"/>
          </a:p>
        </p:txBody>
      </p:sp>
      <p:sp>
        <p:nvSpPr>
          <p:cNvPr id="15" name="Text 12"/>
          <p:cNvSpPr/>
          <p:nvPr/>
        </p:nvSpPr>
        <p:spPr>
          <a:xfrm>
            <a:off x="2165114" y="2000250"/>
            <a:ext cx="219257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도시정비법 시행령 위반 판단</a:t>
            </a:r>
            <a:endParaRPr lang="en-US" sz="675" dirty="0"/>
          </a:p>
        </p:txBody>
      </p:sp>
      <p:sp>
        <p:nvSpPr>
          <p:cNvPr id="16" name="Shape 13"/>
          <p:cNvSpPr/>
          <p:nvPr/>
        </p:nvSpPr>
        <p:spPr>
          <a:xfrm>
            <a:off x="2079389" y="2286000"/>
            <a:ext cx="2292586" cy="457200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17" name="Text 14"/>
          <p:cNvSpPr/>
          <p:nvPr/>
        </p:nvSpPr>
        <p:spPr>
          <a:xfrm>
            <a:off x="2165114" y="2371725"/>
            <a:ext cx="219257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발생 가능성</a:t>
            </a:r>
            <a:endParaRPr lang="en-US" sz="788" dirty="0"/>
          </a:p>
        </p:txBody>
      </p:sp>
      <p:sp>
        <p:nvSpPr>
          <p:cNvPr id="18" name="Text 15"/>
          <p:cNvSpPr/>
          <p:nvPr/>
        </p:nvSpPr>
        <p:spPr>
          <a:xfrm>
            <a:off x="2165114" y="2541389"/>
            <a:ext cx="1329212" cy="11608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방배6구역, 신반포2차 판례 기준 시</a:t>
            </a:r>
            <a:endParaRPr lang="en-US" sz="675" dirty="0"/>
          </a:p>
        </p:txBody>
      </p:sp>
      <p:sp>
        <p:nvSpPr>
          <p:cNvPr id="19" name="Text 16"/>
          <p:cNvSpPr/>
          <p:nvPr/>
        </p:nvSpPr>
        <p:spPr>
          <a:xfrm>
            <a:off x="3422889" y="2541389"/>
            <a:ext cx="409203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매우 높음</a:t>
            </a:r>
            <a:endParaRPr lang="en-US" sz="675" dirty="0"/>
          </a:p>
        </p:txBody>
      </p:sp>
      <p:sp>
        <p:nvSpPr>
          <p:cNvPr id="20" name="Shape 17"/>
          <p:cNvSpPr/>
          <p:nvPr/>
        </p:nvSpPr>
        <p:spPr>
          <a:xfrm>
            <a:off x="4657725" y="914400"/>
            <a:ext cx="2521186" cy="19431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21" name="Shape 18"/>
          <p:cNvSpPr/>
          <p:nvPr/>
        </p:nvSpPr>
        <p:spPr>
          <a:xfrm>
            <a:off x="4657725" y="914400"/>
            <a:ext cx="42863" cy="1943100"/>
          </a:xfrm>
          <a:prstGeom prst="rect">
            <a:avLst/>
          </a:prstGeom>
          <a:solidFill>
            <a:srgbClr val="DC2626"/>
          </a:solidFill>
          <a:ln/>
        </p:spPr>
      </p:sp>
      <p:sp>
        <p:nvSpPr>
          <p:cNvPr id="22" name="Shape 19"/>
          <p:cNvSpPr/>
          <p:nvPr/>
        </p:nvSpPr>
        <p:spPr>
          <a:xfrm>
            <a:off x="4772025" y="1028700"/>
            <a:ext cx="342900" cy="342900"/>
          </a:xfrm>
          <a:prstGeom prst="ellipse">
            <a:avLst/>
          </a:prstGeom>
          <a:solidFill>
            <a:srgbClr val="EF4444"/>
          </a:solidFill>
          <a:ln/>
        </p:spPr>
      </p:sp>
      <p:sp>
        <p:nvSpPr>
          <p:cNvPr id="23" name="Text 20"/>
          <p:cNvSpPr/>
          <p:nvPr/>
        </p:nvSpPr>
        <p:spPr>
          <a:xfrm>
            <a:off x="4879153" y="1100138"/>
            <a:ext cx="200053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高</a:t>
            </a:r>
            <a:endParaRPr lang="en-US" sz="1013" dirty="0"/>
          </a:p>
        </p:txBody>
      </p:sp>
      <p:sp>
        <p:nvSpPr>
          <p:cNvPr id="24" name="Text 21"/>
          <p:cNvSpPr/>
          <p:nvPr/>
        </p:nvSpPr>
        <p:spPr>
          <a:xfrm>
            <a:off x="5200650" y="1028700"/>
            <a:ext cx="88554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소송 위험</a:t>
            </a:r>
            <a:endParaRPr lang="en-US" sz="1125" dirty="0"/>
          </a:p>
        </p:txBody>
      </p:sp>
      <p:sp>
        <p:nvSpPr>
          <p:cNvPr id="25" name="Text 22"/>
          <p:cNvSpPr/>
          <p:nvPr/>
        </p:nvSpPr>
        <p:spPr>
          <a:xfrm>
            <a:off x="5200650" y="1228725"/>
            <a:ext cx="88554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조합원 간 분쟁 발생</a:t>
            </a:r>
            <a:endParaRPr lang="en-US" sz="788" dirty="0"/>
          </a:p>
        </p:txBody>
      </p:sp>
      <p:sp>
        <p:nvSpPr>
          <p:cNvPr id="26" name="Shape 23"/>
          <p:cNvSpPr/>
          <p:nvPr/>
        </p:nvSpPr>
        <p:spPr>
          <a:xfrm>
            <a:off x="4772025" y="1457325"/>
            <a:ext cx="2292586" cy="74295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27" name="Text 24"/>
          <p:cNvSpPr/>
          <p:nvPr/>
        </p:nvSpPr>
        <p:spPr>
          <a:xfrm>
            <a:off x="4857750" y="1543050"/>
            <a:ext cx="219257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991B1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소송 유형</a:t>
            </a:r>
            <a:endParaRPr lang="en-US" sz="788" dirty="0"/>
          </a:p>
        </p:txBody>
      </p:sp>
      <p:sp>
        <p:nvSpPr>
          <p:cNvPr id="28" name="Text 25"/>
          <p:cNvSpPr/>
          <p:nvPr/>
        </p:nvSpPr>
        <p:spPr>
          <a:xfrm>
            <a:off x="4857750" y="1714500"/>
            <a:ext cx="219257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총회 결의 무효 확인 소송</a:t>
            </a:r>
            <a:endParaRPr lang="en-US" sz="675" dirty="0"/>
          </a:p>
        </p:txBody>
      </p:sp>
      <p:sp>
        <p:nvSpPr>
          <p:cNvPr id="29" name="Text 26"/>
          <p:cNvSpPr/>
          <p:nvPr/>
        </p:nvSpPr>
        <p:spPr>
          <a:xfrm>
            <a:off x="4857750" y="1857375"/>
            <a:ext cx="219257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정관 조항 무효 확인 소송</a:t>
            </a:r>
            <a:endParaRPr lang="en-US" sz="675" dirty="0"/>
          </a:p>
        </p:txBody>
      </p:sp>
      <p:sp>
        <p:nvSpPr>
          <p:cNvPr id="30" name="Text 27"/>
          <p:cNvSpPr/>
          <p:nvPr/>
        </p:nvSpPr>
        <p:spPr>
          <a:xfrm>
            <a:off x="4857750" y="2000250"/>
            <a:ext cx="219257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관리처분계획 무효 소송</a:t>
            </a:r>
            <a:endParaRPr lang="en-US" sz="675" dirty="0"/>
          </a:p>
        </p:txBody>
      </p:sp>
      <p:sp>
        <p:nvSpPr>
          <p:cNvPr id="31" name="Text 28"/>
          <p:cNvSpPr/>
          <p:nvPr/>
        </p:nvSpPr>
        <p:spPr>
          <a:xfrm>
            <a:off x="4857750" y="2371725"/>
            <a:ext cx="219257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소송 결과</a:t>
            </a:r>
            <a:endParaRPr lang="en-US" sz="788" dirty="0"/>
          </a:p>
        </p:txBody>
      </p:sp>
      <p:sp>
        <p:nvSpPr>
          <p:cNvPr id="32" name="Text 29"/>
          <p:cNvSpPr/>
          <p:nvPr/>
        </p:nvSpPr>
        <p:spPr>
          <a:xfrm>
            <a:off x="4857750" y="2543175"/>
            <a:ext cx="219257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패소 시 사업 중단, 추가 비용 발생, 분양 무효</a:t>
            </a:r>
            <a:endParaRPr lang="en-US" sz="675" dirty="0"/>
          </a:p>
        </p:txBody>
      </p:sp>
      <p:sp>
        <p:nvSpPr>
          <p:cNvPr id="33" name="Shape 30"/>
          <p:cNvSpPr/>
          <p:nvPr/>
        </p:nvSpPr>
        <p:spPr>
          <a:xfrm>
            <a:off x="1965089" y="3028950"/>
            <a:ext cx="1623640" cy="19431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4" name="Shape 31"/>
          <p:cNvSpPr/>
          <p:nvPr/>
        </p:nvSpPr>
        <p:spPr>
          <a:xfrm>
            <a:off x="1965089" y="3028950"/>
            <a:ext cx="42863" cy="1943100"/>
          </a:xfrm>
          <a:prstGeom prst="rect">
            <a:avLst/>
          </a:prstGeom>
          <a:solidFill>
            <a:srgbClr val="F59E0B"/>
          </a:solidFill>
          <a:ln/>
        </p:spPr>
      </p:sp>
      <p:sp>
        <p:nvSpPr>
          <p:cNvPr id="35" name="Shape 32"/>
          <p:cNvSpPr/>
          <p:nvPr/>
        </p:nvSpPr>
        <p:spPr>
          <a:xfrm>
            <a:off x="2079389" y="3157538"/>
            <a:ext cx="285750" cy="285750"/>
          </a:xfrm>
          <a:prstGeom prst="ellipse">
            <a:avLst/>
          </a:prstGeom>
          <a:solidFill>
            <a:srgbClr val="FBBF24"/>
          </a:solidFill>
          <a:ln/>
        </p:spPr>
      </p:sp>
      <p:sp>
        <p:nvSpPr>
          <p:cNvPr id="36" name="Text 33"/>
          <p:cNvSpPr/>
          <p:nvPr/>
        </p:nvSpPr>
        <p:spPr>
          <a:xfrm>
            <a:off x="2165114" y="3214688"/>
            <a:ext cx="1857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中</a:t>
            </a:r>
            <a:endParaRPr lang="en-US" sz="900" dirty="0"/>
          </a:p>
        </p:txBody>
      </p:sp>
      <p:sp>
        <p:nvSpPr>
          <p:cNvPr id="37" name="Text 34"/>
          <p:cNvSpPr/>
          <p:nvPr/>
        </p:nvSpPr>
        <p:spPr>
          <a:xfrm>
            <a:off x="2422289" y="3143250"/>
            <a:ext cx="57808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행정 위험</a:t>
            </a:r>
            <a:endParaRPr lang="en-US" sz="1013" dirty="0"/>
          </a:p>
        </p:txBody>
      </p:sp>
      <p:sp>
        <p:nvSpPr>
          <p:cNvPr id="38" name="Text 35"/>
          <p:cNvSpPr/>
          <p:nvPr/>
        </p:nvSpPr>
        <p:spPr>
          <a:xfrm>
            <a:off x="2422289" y="3343275"/>
            <a:ext cx="578086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인허가 문제</a:t>
            </a:r>
            <a:endParaRPr lang="en-US" sz="675" dirty="0"/>
          </a:p>
        </p:txBody>
      </p:sp>
      <p:sp>
        <p:nvSpPr>
          <p:cNvPr id="39" name="Shape 36"/>
          <p:cNvSpPr/>
          <p:nvPr/>
        </p:nvSpPr>
        <p:spPr>
          <a:xfrm>
            <a:off x="2079389" y="3543300"/>
            <a:ext cx="1395040" cy="657225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40" name="Text 37"/>
          <p:cNvSpPr/>
          <p:nvPr/>
        </p:nvSpPr>
        <p:spPr>
          <a:xfrm>
            <a:off x="2136539" y="3600450"/>
            <a:ext cx="135217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92400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위험 요소</a:t>
            </a:r>
            <a:endParaRPr lang="en-US" sz="675" dirty="0"/>
          </a:p>
        </p:txBody>
      </p:sp>
      <p:sp>
        <p:nvSpPr>
          <p:cNvPr id="41" name="Text 38"/>
          <p:cNvSpPr/>
          <p:nvPr/>
        </p:nvSpPr>
        <p:spPr>
          <a:xfrm>
            <a:off x="2136539" y="3743325"/>
            <a:ext cx="135217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4530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조합설립인가 취소</a:t>
            </a:r>
            <a:endParaRPr lang="en-US" sz="675" dirty="0"/>
          </a:p>
        </p:txBody>
      </p:sp>
      <p:sp>
        <p:nvSpPr>
          <p:cNvPr id="42" name="Text 39"/>
          <p:cNvSpPr/>
          <p:nvPr/>
        </p:nvSpPr>
        <p:spPr>
          <a:xfrm>
            <a:off x="2136539" y="3886200"/>
            <a:ext cx="135217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4530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사업시행인가 지연</a:t>
            </a:r>
            <a:endParaRPr lang="en-US" sz="675" dirty="0"/>
          </a:p>
        </p:txBody>
      </p:sp>
      <p:sp>
        <p:nvSpPr>
          <p:cNvPr id="43" name="Text 40"/>
          <p:cNvSpPr/>
          <p:nvPr/>
        </p:nvSpPr>
        <p:spPr>
          <a:xfrm>
            <a:off x="2136539" y="4029075"/>
            <a:ext cx="135217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4530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관리처분계획 승인 거부</a:t>
            </a:r>
            <a:endParaRPr lang="en-US" sz="675" dirty="0"/>
          </a:p>
        </p:txBody>
      </p:sp>
      <p:sp>
        <p:nvSpPr>
          <p:cNvPr id="44" name="Shape 41"/>
          <p:cNvSpPr/>
          <p:nvPr/>
        </p:nvSpPr>
        <p:spPr>
          <a:xfrm>
            <a:off x="2079389" y="4257675"/>
            <a:ext cx="1395040" cy="371475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45" name="Text 42"/>
          <p:cNvSpPr/>
          <p:nvPr/>
        </p:nvSpPr>
        <p:spPr>
          <a:xfrm>
            <a:off x="2136539" y="4314825"/>
            <a:ext cx="135217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대응 방안</a:t>
            </a:r>
            <a:endParaRPr lang="en-US" sz="675" dirty="0"/>
          </a:p>
        </p:txBody>
      </p:sp>
      <p:sp>
        <p:nvSpPr>
          <p:cNvPr id="46" name="Text 43"/>
          <p:cNvSpPr/>
          <p:nvPr/>
        </p:nvSpPr>
        <p:spPr>
          <a:xfrm>
            <a:off x="2136539" y="4457700"/>
            <a:ext cx="135217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사전 행정기관 협의 및 법률 검토</a:t>
            </a:r>
            <a:endParaRPr lang="en-US" sz="675" dirty="0"/>
          </a:p>
        </p:txBody>
      </p:sp>
      <p:sp>
        <p:nvSpPr>
          <p:cNvPr id="47" name="Shape 44"/>
          <p:cNvSpPr/>
          <p:nvPr/>
        </p:nvSpPr>
        <p:spPr>
          <a:xfrm>
            <a:off x="3760180" y="3028950"/>
            <a:ext cx="1623640" cy="19431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8" name="Shape 45"/>
          <p:cNvSpPr/>
          <p:nvPr/>
        </p:nvSpPr>
        <p:spPr>
          <a:xfrm>
            <a:off x="3760180" y="3028950"/>
            <a:ext cx="42863" cy="1943100"/>
          </a:xfrm>
          <a:prstGeom prst="rect">
            <a:avLst/>
          </a:prstGeom>
          <a:solidFill>
            <a:srgbClr val="F59E0B"/>
          </a:solidFill>
          <a:ln/>
        </p:spPr>
      </p:sp>
      <p:sp>
        <p:nvSpPr>
          <p:cNvPr id="49" name="Shape 46"/>
          <p:cNvSpPr/>
          <p:nvPr/>
        </p:nvSpPr>
        <p:spPr>
          <a:xfrm>
            <a:off x="3895911" y="3157538"/>
            <a:ext cx="285750" cy="285750"/>
          </a:xfrm>
          <a:prstGeom prst="ellipse">
            <a:avLst/>
          </a:prstGeom>
          <a:solidFill>
            <a:srgbClr val="FBBF24"/>
          </a:solidFill>
          <a:ln/>
        </p:spPr>
      </p:sp>
      <p:sp>
        <p:nvSpPr>
          <p:cNvPr id="50" name="Text 47"/>
          <p:cNvSpPr/>
          <p:nvPr/>
        </p:nvSpPr>
        <p:spPr>
          <a:xfrm>
            <a:off x="3981636" y="3214688"/>
            <a:ext cx="1857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中</a:t>
            </a:r>
            <a:endParaRPr lang="en-US" sz="900" dirty="0"/>
          </a:p>
        </p:txBody>
      </p:sp>
      <p:sp>
        <p:nvSpPr>
          <p:cNvPr id="51" name="Text 48"/>
          <p:cNvSpPr/>
          <p:nvPr/>
        </p:nvSpPr>
        <p:spPr>
          <a:xfrm>
            <a:off x="4238811" y="3143250"/>
            <a:ext cx="69637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경제적 위험</a:t>
            </a:r>
            <a:endParaRPr lang="en-US" sz="1013" dirty="0"/>
          </a:p>
        </p:txBody>
      </p:sp>
      <p:sp>
        <p:nvSpPr>
          <p:cNvPr id="52" name="Text 49"/>
          <p:cNvSpPr/>
          <p:nvPr/>
        </p:nvSpPr>
        <p:spPr>
          <a:xfrm>
            <a:off x="4238811" y="3343275"/>
            <a:ext cx="696376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비용 증가</a:t>
            </a:r>
            <a:endParaRPr lang="en-US" sz="675" dirty="0"/>
          </a:p>
        </p:txBody>
      </p:sp>
      <p:sp>
        <p:nvSpPr>
          <p:cNvPr id="53" name="Shape 50"/>
          <p:cNvSpPr/>
          <p:nvPr/>
        </p:nvSpPr>
        <p:spPr>
          <a:xfrm>
            <a:off x="3895911" y="3543300"/>
            <a:ext cx="1352178" cy="657225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54" name="Text 51"/>
          <p:cNvSpPr/>
          <p:nvPr/>
        </p:nvSpPr>
        <p:spPr>
          <a:xfrm>
            <a:off x="3953061" y="3600450"/>
            <a:ext cx="130931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92400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비용 요소</a:t>
            </a:r>
            <a:endParaRPr lang="en-US" sz="675" dirty="0"/>
          </a:p>
        </p:txBody>
      </p:sp>
      <p:sp>
        <p:nvSpPr>
          <p:cNvPr id="55" name="Text 52"/>
          <p:cNvSpPr/>
          <p:nvPr/>
        </p:nvSpPr>
        <p:spPr>
          <a:xfrm>
            <a:off x="3953061" y="3743325"/>
            <a:ext cx="130931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4530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소송 비용 및 변호사 수임료</a:t>
            </a:r>
            <a:endParaRPr lang="en-US" sz="675" dirty="0"/>
          </a:p>
        </p:txBody>
      </p:sp>
      <p:sp>
        <p:nvSpPr>
          <p:cNvPr id="56" name="Text 53"/>
          <p:cNvSpPr/>
          <p:nvPr/>
        </p:nvSpPr>
        <p:spPr>
          <a:xfrm>
            <a:off x="3953061" y="3886200"/>
            <a:ext cx="130931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4530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사업 지연에 따른 기회비용</a:t>
            </a:r>
            <a:endParaRPr lang="en-US" sz="675" dirty="0"/>
          </a:p>
        </p:txBody>
      </p:sp>
      <p:sp>
        <p:nvSpPr>
          <p:cNvPr id="57" name="Text 54"/>
          <p:cNvSpPr/>
          <p:nvPr/>
        </p:nvSpPr>
        <p:spPr>
          <a:xfrm>
            <a:off x="3953061" y="4029075"/>
            <a:ext cx="130931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B4530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추가 법률 검토 비용</a:t>
            </a:r>
            <a:endParaRPr lang="en-US" sz="675" dirty="0"/>
          </a:p>
        </p:txBody>
      </p:sp>
      <p:sp>
        <p:nvSpPr>
          <p:cNvPr id="58" name="Shape 55"/>
          <p:cNvSpPr/>
          <p:nvPr/>
        </p:nvSpPr>
        <p:spPr>
          <a:xfrm>
            <a:off x="3895911" y="4257675"/>
            <a:ext cx="1352178" cy="371475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59" name="Text 56"/>
          <p:cNvSpPr/>
          <p:nvPr/>
        </p:nvSpPr>
        <p:spPr>
          <a:xfrm>
            <a:off x="3953061" y="4314825"/>
            <a:ext cx="130931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완화 방안</a:t>
            </a:r>
            <a:endParaRPr lang="en-US" sz="675" dirty="0"/>
          </a:p>
        </p:txBody>
      </p:sp>
      <p:sp>
        <p:nvSpPr>
          <p:cNvPr id="60" name="Text 57"/>
          <p:cNvSpPr/>
          <p:nvPr/>
        </p:nvSpPr>
        <p:spPr>
          <a:xfrm>
            <a:off x="3953061" y="4457700"/>
            <a:ext cx="130931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사전 충분한 법률 검토 및 대안 마련</a:t>
            </a:r>
            <a:endParaRPr lang="en-US" sz="675" dirty="0"/>
          </a:p>
        </p:txBody>
      </p:sp>
      <p:sp>
        <p:nvSpPr>
          <p:cNvPr id="61" name="Shape 58"/>
          <p:cNvSpPr/>
          <p:nvPr/>
        </p:nvSpPr>
        <p:spPr>
          <a:xfrm>
            <a:off x="5533839" y="3028950"/>
            <a:ext cx="1580778" cy="1943100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2" name="Shape 59"/>
          <p:cNvSpPr/>
          <p:nvPr/>
        </p:nvSpPr>
        <p:spPr>
          <a:xfrm>
            <a:off x="5533839" y="3028950"/>
            <a:ext cx="42863" cy="1943100"/>
          </a:xfrm>
          <a:prstGeom prst="rect">
            <a:avLst/>
          </a:prstGeom>
          <a:solidFill>
            <a:srgbClr val="16A34A"/>
          </a:solidFill>
          <a:ln/>
        </p:spPr>
      </p:sp>
      <p:sp>
        <p:nvSpPr>
          <p:cNvPr id="63" name="Shape 60"/>
          <p:cNvSpPr/>
          <p:nvPr/>
        </p:nvSpPr>
        <p:spPr>
          <a:xfrm>
            <a:off x="5648139" y="3157538"/>
            <a:ext cx="285750" cy="285750"/>
          </a:xfrm>
          <a:prstGeom prst="ellipse">
            <a:avLst/>
          </a:prstGeom>
          <a:solidFill>
            <a:srgbClr val="22C55E"/>
          </a:solidFill>
          <a:ln/>
        </p:spPr>
      </p:sp>
      <p:sp>
        <p:nvSpPr>
          <p:cNvPr id="64" name="Text 61"/>
          <p:cNvSpPr/>
          <p:nvPr/>
        </p:nvSpPr>
        <p:spPr>
          <a:xfrm>
            <a:off x="5733864" y="3214688"/>
            <a:ext cx="185738" cy="17145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低</a:t>
            </a:r>
            <a:endParaRPr lang="en-US" sz="900" dirty="0"/>
          </a:p>
        </p:txBody>
      </p:sp>
      <p:sp>
        <p:nvSpPr>
          <p:cNvPr id="65" name="Text 62"/>
          <p:cNvSpPr/>
          <p:nvPr/>
        </p:nvSpPr>
        <p:spPr>
          <a:xfrm>
            <a:off x="5991039" y="3143250"/>
            <a:ext cx="57808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일정 위험</a:t>
            </a:r>
            <a:endParaRPr lang="en-US" sz="1013" dirty="0"/>
          </a:p>
        </p:txBody>
      </p:sp>
      <p:sp>
        <p:nvSpPr>
          <p:cNvPr id="66" name="Text 63"/>
          <p:cNvSpPr/>
          <p:nvPr/>
        </p:nvSpPr>
        <p:spPr>
          <a:xfrm>
            <a:off x="5991039" y="3343275"/>
            <a:ext cx="578086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사업 지연</a:t>
            </a:r>
            <a:endParaRPr lang="en-US" sz="675" dirty="0"/>
          </a:p>
        </p:txBody>
      </p:sp>
      <p:sp>
        <p:nvSpPr>
          <p:cNvPr id="67" name="Shape 64"/>
          <p:cNvSpPr/>
          <p:nvPr/>
        </p:nvSpPr>
        <p:spPr>
          <a:xfrm>
            <a:off x="5648139" y="3543300"/>
            <a:ext cx="1352178" cy="657225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68" name="Text 65"/>
          <p:cNvSpPr/>
          <p:nvPr/>
        </p:nvSpPr>
        <p:spPr>
          <a:xfrm>
            <a:off x="5705289" y="3600450"/>
            <a:ext cx="130931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관리 가능</a:t>
            </a:r>
            <a:endParaRPr lang="en-US" sz="675" dirty="0"/>
          </a:p>
        </p:txBody>
      </p:sp>
      <p:sp>
        <p:nvSpPr>
          <p:cNvPr id="69" name="Text 66"/>
          <p:cNvSpPr/>
          <p:nvPr/>
        </p:nvSpPr>
        <p:spPr>
          <a:xfrm>
            <a:off x="5705289" y="3743325"/>
            <a:ext cx="130931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협상 기간 조정</a:t>
            </a:r>
            <a:endParaRPr lang="en-US" sz="675" dirty="0"/>
          </a:p>
        </p:txBody>
      </p:sp>
      <p:sp>
        <p:nvSpPr>
          <p:cNvPr id="70" name="Text 67"/>
          <p:cNvSpPr/>
          <p:nvPr/>
        </p:nvSpPr>
        <p:spPr>
          <a:xfrm>
            <a:off x="5705289" y="3886200"/>
            <a:ext cx="130931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단계별 추진 계획</a:t>
            </a:r>
            <a:endParaRPr lang="en-US" sz="675" dirty="0"/>
          </a:p>
        </p:txBody>
      </p:sp>
      <p:sp>
        <p:nvSpPr>
          <p:cNvPr id="71" name="Text 68"/>
          <p:cNvSpPr/>
          <p:nvPr/>
        </p:nvSpPr>
        <p:spPr>
          <a:xfrm>
            <a:off x="5705289" y="4029075"/>
            <a:ext cx="130931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4785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대안 시나리오 준비</a:t>
            </a:r>
            <a:endParaRPr lang="en-US" sz="675" dirty="0"/>
          </a:p>
        </p:txBody>
      </p:sp>
      <p:sp>
        <p:nvSpPr>
          <p:cNvPr id="72" name="Shape 69"/>
          <p:cNvSpPr/>
          <p:nvPr/>
        </p:nvSpPr>
        <p:spPr>
          <a:xfrm>
            <a:off x="5648139" y="4257675"/>
            <a:ext cx="1352178" cy="371475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73" name="Text 70"/>
          <p:cNvSpPr/>
          <p:nvPr/>
        </p:nvSpPr>
        <p:spPr>
          <a:xfrm>
            <a:off x="5705289" y="4314825"/>
            <a:ext cx="130931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예방 조치</a:t>
            </a:r>
            <a:endParaRPr lang="en-US" sz="675" dirty="0"/>
          </a:p>
        </p:txBody>
      </p:sp>
      <p:sp>
        <p:nvSpPr>
          <p:cNvPr id="74" name="Text 71"/>
          <p:cNvSpPr/>
          <p:nvPr/>
        </p:nvSpPr>
        <p:spPr>
          <a:xfrm>
            <a:off x="5705289" y="4457700"/>
            <a:ext cx="1309315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충분한 사전 준비와 단계적 접근</a:t>
            </a:r>
            <a:endParaRPr lang="en-US" sz="675" dirty="0"/>
          </a:p>
        </p:txBody>
      </p:sp>
      <p:sp>
        <p:nvSpPr>
          <p:cNvPr id="75" name="Shape 72"/>
          <p:cNvSpPr/>
          <p:nvPr/>
        </p:nvSpPr>
        <p:spPr>
          <a:xfrm>
            <a:off x="285750" y="5229225"/>
            <a:ext cx="8572500" cy="1057275"/>
          </a:xfrm>
          <a:prstGeom prst="rect">
            <a:avLst/>
          </a:prstGeom>
          <a:solidFill>
            <a:srgbClr val="FFFFFF"/>
          </a:solidFill>
          <a:ln/>
        </p:spPr>
      </p:sp>
      <p:pic>
        <p:nvPicPr>
          <p:cNvPr id="76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5379244"/>
            <a:ext cx="128588" cy="128588"/>
          </a:xfrm>
          <a:prstGeom prst="rect">
            <a:avLst/>
          </a:prstGeom>
        </p:spPr>
      </p:pic>
      <p:sp>
        <p:nvSpPr>
          <p:cNvPr id="77" name="Text 73"/>
          <p:cNvSpPr/>
          <p:nvPr/>
        </p:nvSpPr>
        <p:spPr>
          <a:xfrm>
            <a:off x="585788" y="5343525"/>
            <a:ext cx="57808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위험 요약</a:t>
            </a:r>
            <a:endParaRPr lang="en-US" sz="1013" dirty="0"/>
          </a:p>
        </p:txBody>
      </p:sp>
      <p:sp>
        <p:nvSpPr>
          <p:cNvPr id="78" name="Shape 74"/>
          <p:cNvSpPr/>
          <p:nvPr/>
        </p:nvSpPr>
        <p:spPr>
          <a:xfrm>
            <a:off x="400050" y="5600700"/>
            <a:ext cx="2705081" cy="571500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79" name="Text 75"/>
          <p:cNvSpPr/>
          <p:nvPr/>
        </p:nvSpPr>
        <p:spPr>
          <a:xfrm>
            <a:off x="485775" y="5686425"/>
            <a:ext cx="260506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85%</a:t>
            </a:r>
            <a:endParaRPr lang="en-US" sz="1350" dirty="0"/>
          </a:p>
        </p:txBody>
      </p:sp>
      <p:sp>
        <p:nvSpPr>
          <p:cNvPr id="80" name="Text 76"/>
          <p:cNvSpPr/>
          <p:nvPr/>
        </p:nvSpPr>
        <p:spPr>
          <a:xfrm>
            <a:off x="485775" y="5943600"/>
            <a:ext cx="260506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991B1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법적 위험도</a:t>
            </a:r>
            <a:endParaRPr lang="en-US" sz="788" dirty="0"/>
          </a:p>
        </p:txBody>
      </p:sp>
      <p:sp>
        <p:nvSpPr>
          <p:cNvPr id="81" name="Shape 77"/>
          <p:cNvSpPr/>
          <p:nvPr/>
        </p:nvSpPr>
        <p:spPr>
          <a:xfrm>
            <a:off x="3219431" y="5600700"/>
            <a:ext cx="2705109" cy="571500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82" name="Text 78"/>
          <p:cNvSpPr/>
          <p:nvPr/>
        </p:nvSpPr>
        <p:spPr>
          <a:xfrm>
            <a:off x="3305156" y="5686425"/>
            <a:ext cx="2605097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D9770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60%</a:t>
            </a:r>
            <a:endParaRPr lang="en-US" sz="1350" dirty="0"/>
          </a:p>
        </p:txBody>
      </p:sp>
      <p:sp>
        <p:nvSpPr>
          <p:cNvPr id="83" name="Text 79"/>
          <p:cNvSpPr/>
          <p:nvPr/>
        </p:nvSpPr>
        <p:spPr>
          <a:xfrm>
            <a:off x="3305156" y="5943600"/>
            <a:ext cx="2605097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92400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경제적 위험도</a:t>
            </a:r>
            <a:endParaRPr lang="en-US" sz="788" dirty="0"/>
          </a:p>
        </p:txBody>
      </p:sp>
      <p:sp>
        <p:nvSpPr>
          <p:cNvPr id="84" name="Shape 80"/>
          <p:cNvSpPr/>
          <p:nvPr/>
        </p:nvSpPr>
        <p:spPr>
          <a:xfrm>
            <a:off x="6038841" y="5600700"/>
            <a:ext cx="2705081" cy="57150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85" name="Text 81"/>
          <p:cNvSpPr/>
          <p:nvPr/>
        </p:nvSpPr>
        <p:spPr>
          <a:xfrm>
            <a:off x="6124566" y="5686425"/>
            <a:ext cx="260506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2563E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40%</a:t>
            </a:r>
            <a:endParaRPr lang="en-US" sz="1350" dirty="0"/>
          </a:p>
        </p:txBody>
      </p:sp>
      <p:sp>
        <p:nvSpPr>
          <p:cNvPr id="86" name="Text 82"/>
          <p:cNvSpPr/>
          <p:nvPr/>
        </p:nvSpPr>
        <p:spPr>
          <a:xfrm>
            <a:off x="6124566" y="5943600"/>
            <a:ext cx="260506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관리 가능 위험</a:t>
            </a:r>
            <a:endParaRPr lang="en-US" sz="78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702945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285750" y="285750"/>
            <a:ext cx="8643938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6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제언 및 대안</a:t>
            </a:r>
            <a:endParaRPr lang="en-US" sz="1688" dirty="0"/>
          </a:p>
        </p:txBody>
      </p:sp>
      <p:sp>
        <p:nvSpPr>
          <p:cNvPr id="4" name="Text 1"/>
          <p:cNvSpPr/>
          <p:nvPr/>
        </p:nvSpPr>
        <p:spPr>
          <a:xfrm>
            <a:off x="285750" y="571500"/>
            <a:ext cx="86439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상가 소유주를 위한 실질적 권고사항</a:t>
            </a:r>
            <a:endParaRPr lang="en-US" sz="1013" dirty="0"/>
          </a:p>
        </p:txBody>
      </p:sp>
      <p:sp>
        <p:nvSpPr>
          <p:cNvPr id="5" name="Shape 2"/>
          <p:cNvSpPr/>
          <p:nvPr/>
        </p:nvSpPr>
        <p:spPr>
          <a:xfrm>
            <a:off x="285750" y="914400"/>
            <a:ext cx="2743200" cy="28289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6" name="Shape 3"/>
          <p:cNvSpPr/>
          <p:nvPr/>
        </p:nvSpPr>
        <p:spPr>
          <a:xfrm>
            <a:off x="285750" y="914400"/>
            <a:ext cx="42863" cy="2828925"/>
          </a:xfrm>
          <a:prstGeom prst="rect">
            <a:avLst/>
          </a:prstGeom>
          <a:solidFill>
            <a:srgbClr val="DC2626"/>
          </a:solidFill>
          <a:ln/>
        </p:spPr>
      </p:sp>
      <p:pic>
        <p:nvPicPr>
          <p:cNvPr id="7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0050" y="1100138"/>
            <a:ext cx="171450" cy="171450"/>
          </a:xfrm>
          <a:prstGeom prst="rect">
            <a:avLst/>
          </a:prstGeom>
        </p:spPr>
      </p:pic>
      <p:sp>
        <p:nvSpPr>
          <p:cNvPr id="8" name="Text 4"/>
          <p:cNvSpPr/>
          <p:nvPr/>
        </p:nvSpPr>
        <p:spPr>
          <a:xfrm>
            <a:off x="657225" y="1028700"/>
            <a:ext cx="69637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최우선 권고</a:t>
            </a:r>
            <a:endParaRPr lang="en-US" sz="1013" dirty="0"/>
          </a:p>
        </p:txBody>
      </p:sp>
      <p:sp>
        <p:nvSpPr>
          <p:cNvPr id="9" name="Text 5"/>
          <p:cNvSpPr/>
          <p:nvPr/>
        </p:nvSpPr>
        <p:spPr>
          <a:xfrm>
            <a:off x="657225" y="1228725"/>
            <a:ext cx="696376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즉시 실행 필요</a:t>
            </a:r>
            <a:endParaRPr lang="en-US" sz="675" dirty="0"/>
          </a:p>
        </p:txBody>
      </p:sp>
      <p:sp>
        <p:nvSpPr>
          <p:cNvPr id="10" name="Shape 6"/>
          <p:cNvSpPr/>
          <p:nvPr/>
        </p:nvSpPr>
        <p:spPr>
          <a:xfrm>
            <a:off x="400050" y="1428750"/>
            <a:ext cx="182026" cy="214313"/>
          </a:xfrm>
          <a:prstGeom prst="ellipse">
            <a:avLst/>
          </a:prstGeom>
          <a:solidFill>
            <a:srgbClr val="1E40AF"/>
          </a:solidFill>
          <a:ln/>
        </p:spPr>
      </p:sp>
      <p:sp>
        <p:nvSpPr>
          <p:cNvPr id="11" name="Text 7"/>
          <p:cNvSpPr/>
          <p:nvPr/>
        </p:nvSpPr>
        <p:spPr>
          <a:xfrm>
            <a:off x="400050" y="1428750"/>
            <a:ext cx="253464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</a:t>
            </a:r>
            <a:endParaRPr lang="en-US" sz="788" dirty="0"/>
          </a:p>
        </p:txBody>
      </p:sp>
      <p:sp>
        <p:nvSpPr>
          <p:cNvPr id="12" name="Text 8"/>
          <p:cNvSpPr/>
          <p:nvPr/>
        </p:nvSpPr>
        <p:spPr>
          <a:xfrm>
            <a:off x="667801" y="1428750"/>
            <a:ext cx="231828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법률 전문가 심층 자문</a:t>
            </a:r>
            <a:endParaRPr lang="en-US" sz="788" dirty="0"/>
          </a:p>
        </p:txBody>
      </p:sp>
      <p:sp>
        <p:nvSpPr>
          <p:cNvPr id="13" name="Text 9"/>
          <p:cNvSpPr/>
          <p:nvPr/>
        </p:nvSpPr>
        <p:spPr>
          <a:xfrm>
            <a:off x="667801" y="1571625"/>
            <a:ext cx="2318286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재건축 전문 변호사로부터 산정비율의 법적 안정성에 대한 명확한 의견 확보</a:t>
            </a:r>
            <a:endParaRPr lang="en-US" sz="675" dirty="0"/>
          </a:p>
        </p:txBody>
      </p:sp>
      <p:sp>
        <p:nvSpPr>
          <p:cNvPr id="14" name="Shape 10"/>
          <p:cNvSpPr/>
          <p:nvPr/>
        </p:nvSpPr>
        <p:spPr>
          <a:xfrm>
            <a:off x="400050" y="1885950"/>
            <a:ext cx="178008" cy="214313"/>
          </a:xfrm>
          <a:prstGeom prst="roundRect">
            <a:avLst/>
          </a:prstGeom>
          <a:solidFill>
            <a:srgbClr val="1E40AF"/>
          </a:solidFill>
          <a:ln/>
        </p:spPr>
      </p:sp>
      <p:sp>
        <p:nvSpPr>
          <p:cNvPr id="15" name="Text 11"/>
          <p:cNvSpPr/>
          <p:nvPr/>
        </p:nvSpPr>
        <p:spPr>
          <a:xfrm>
            <a:off x="400050" y="1885950"/>
            <a:ext cx="249445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</a:t>
            </a:r>
            <a:endParaRPr lang="en-US" sz="788" dirty="0"/>
          </a:p>
        </p:txBody>
      </p:sp>
      <p:sp>
        <p:nvSpPr>
          <p:cNvPr id="16" name="Text 12"/>
          <p:cNvSpPr/>
          <p:nvPr/>
        </p:nvSpPr>
        <p:spPr>
          <a:xfrm>
            <a:off x="663783" y="1885950"/>
            <a:ext cx="2322305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판례 정확한 이해</a:t>
            </a:r>
            <a:endParaRPr lang="en-US" sz="788" dirty="0"/>
          </a:p>
        </p:txBody>
      </p:sp>
      <p:sp>
        <p:nvSpPr>
          <p:cNvPr id="17" name="Text 13"/>
          <p:cNvSpPr/>
          <p:nvPr/>
        </p:nvSpPr>
        <p:spPr>
          <a:xfrm>
            <a:off x="663783" y="2028825"/>
            <a:ext cx="2322305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방배6구역, 신반포2차 등 관련 판례의 구체적 사실관계와 법원 판단 근거 파악</a:t>
            </a:r>
            <a:endParaRPr lang="en-US" sz="675" dirty="0"/>
          </a:p>
        </p:txBody>
      </p:sp>
      <p:sp>
        <p:nvSpPr>
          <p:cNvPr id="18" name="Shape 14"/>
          <p:cNvSpPr/>
          <p:nvPr/>
        </p:nvSpPr>
        <p:spPr>
          <a:xfrm>
            <a:off x="3200400" y="914400"/>
            <a:ext cx="2743200" cy="28289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19" name="Shape 15"/>
          <p:cNvSpPr/>
          <p:nvPr/>
        </p:nvSpPr>
        <p:spPr>
          <a:xfrm>
            <a:off x="3200400" y="914400"/>
            <a:ext cx="42863" cy="2828925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20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4700" y="1100138"/>
            <a:ext cx="171450" cy="171450"/>
          </a:xfrm>
          <a:prstGeom prst="rect">
            <a:avLst/>
          </a:prstGeom>
        </p:spPr>
      </p:pic>
      <p:sp>
        <p:nvSpPr>
          <p:cNvPr id="21" name="Text 16"/>
          <p:cNvSpPr/>
          <p:nvPr/>
        </p:nvSpPr>
        <p:spPr>
          <a:xfrm>
            <a:off x="3571875" y="1028700"/>
            <a:ext cx="57808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중기 권고</a:t>
            </a:r>
            <a:endParaRPr lang="en-US" sz="1013" dirty="0"/>
          </a:p>
        </p:txBody>
      </p:sp>
      <p:sp>
        <p:nvSpPr>
          <p:cNvPr id="22" name="Text 17"/>
          <p:cNvSpPr/>
          <p:nvPr/>
        </p:nvSpPr>
        <p:spPr>
          <a:xfrm>
            <a:off x="3571875" y="1228725"/>
            <a:ext cx="578086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단계적 추진</a:t>
            </a:r>
            <a:endParaRPr lang="en-US" sz="675" dirty="0"/>
          </a:p>
        </p:txBody>
      </p:sp>
      <p:sp>
        <p:nvSpPr>
          <p:cNvPr id="23" name="Shape 18"/>
          <p:cNvSpPr/>
          <p:nvPr/>
        </p:nvSpPr>
        <p:spPr>
          <a:xfrm>
            <a:off x="3314700" y="1428750"/>
            <a:ext cx="214313" cy="214313"/>
          </a:xfrm>
          <a:prstGeom prst="ellipse">
            <a:avLst/>
          </a:prstGeom>
          <a:solidFill>
            <a:srgbClr val="1E40AF"/>
          </a:solidFill>
          <a:ln/>
        </p:spPr>
      </p:sp>
      <p:sp>
        <p:nvSpPr>
          <p:cNvPr id="24" name="Text 19"/>
          <p:cNvSpPr/>
          <p:nvPr/>
        </p:nvSpPr>
        <p:spPr>
          <a:xfrm>
            <a:off x="3314700" y="1428750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</a:t>
            </a:r>
            <a:endParaRPr lang="en-US" sz="788" dirty="0"/>
          </a:p>
        </p:txBody>
      </p:sp>
      <p:sp>
        <p:nvSpPr>
          <p:cNvPr id="25" name="Text 20"/>
          <p:cNvSpPr/>
          <p:nvPr/>
        </p:nvSpPr>
        <p:spPr>
          <a:xfrm>
            <a:off x="3614738" y="1428750"/>
            <a:ext cx="2030109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대안 시나리오 마련</a:t>
            </a:r>
            <a:endParaRPr lang="en-US" sz="788" dirty="0"/>
          </a:p>
        </p:txBody>
      </p:sp>
      <p:sp>
        <p:nvSpPr>
          <p:cNvPr id="26" name="Text 21"/>
          <p:cNvSpPr/>
          <p:nvPr/>
        </p:nvSpPr>
        <p:spPr>
          <a:xfrm>
            <a:off x="3614738" y="1571625"/>
            <a:ext cx="2030109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상가 단독 재건축, 존치 후 리모델링 등 다양한 대안 검토</a:t>
            </a:r>
            <a:endParaRPr lang="en-US" sz="675" dirty="0"/>
          </a:p>
        </p:txBody>
      </p:sp>
      <p:sp>
        <p:nvSpPr>
          <p:cNvPr id="27" name="Shape 22"/>
          <p:cNvSpPr/>
          <p:nvPr/>
        </p:nvSpPr>
        <p:spPr>
          <a:xfrm>
            <a:off x="3314700" y="1771650"/>
            <a:ext cx="214313" cy="214313"/>
          </a:xfrm>
          <a:prstGeom prst="ellipse">
            <a:avLst/>
          </a:prstGeom>
          <a:solidFill>
            <a:srgbClr val="1E40AF"/>
          </a:solidFill>
          <a:ln/>
        </p:spPr>
      </p:sp>
      <p:sp>
        <p:nvSpPr>
          <p:cNvPr id="28" name="Text 23"/>
          <p:cNvSpPr/>
          <p:nvPr/>
        </p:nvSpPr>
        <p:spPr>
          <a:xfrm>
            <a:off x="3314700" y="1771650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</a:t>
            </a:r>
            <a:endParaRPr lang="en-US" sz="788" dirty="0"/>
          </a:p>
        </p:txBody>
      </p:sp>
      <p:sp>
        <p:nvSpPr>
          <p:cNvPr id="29" name="Text 24"/>
          <p:cNvSpPr/>
          <p:nvPr/>
        </p:nvSpPr>
        <p:spPr>
          <a:xfrm>
            <a:off x="3614738" y="1771650"/>
            <a:ext cx="186139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협상력 강화 전략</a:t>
            </a:r>
            <a:endParaRPr lang="en-US" sz="788" dirty="0"/>
          </a:p>
        </p:txBody>
      </p:sp>
      <p:sp>
        <p:nvSpPr>
          <p:cNvPr id="30" name="Text 25"/>
          <p:cNvSpPr/>
          <p:nvPr/>
        </p:nvSpPr>
        <p:spPr>
          <a:xfrm>
            <a:off x="3614738" y="1914525"/>
            <a:ext cx="186139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법적 불확실성을 인지하고 현실적인 협상 목표 설정</a:t>
            </a:r>
            <a:endParaRPr lang="en-US" sz="675" dirty="0"/>
          </a:p>
        </p:txBody>
      </p:sp>
      <p:sp>
        <p:nvSpPr>
          <p:cNvPr id="31" name="Shape 26"/>
          <p:cNvSpPr/>
          <p:nvPr/>
        </p:nvSpPr>
        <p:spPr>
          <a:xfrm>
            <a:off x="6115050" y="914400"/>
            <a:ext cx="2743200" cy="28289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32" name="Shape 27"/>
          <p:cNvSpPr/>
          <p:nvPr/>
        </p:nvSpPr>
        <p:spPr>
          <a:xfrm>
            <a:off x="6115050" y="914400"/>
            <a:ext cx="42863" cy="2828925"/>
          </a:xfrm>
          <a:prstGeom prst="rect">
            <a:avLst/>
          </a:prstGeom>
          <a:solidFill>
            <a:srgbClr val="16A34A"/>
          </a:solidFill>
          <a:ln/>
        </p:spPr>
      </p:sp>
      <p:pic>
        <p:nvPicPr>
          <p:cNvPr id="3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9350" y="1100138"/>
            <a:ext cx="171450" cy="171450"/>
          </a:xfrm>
          <a:prstGeom prst="rect">
            <a:avLst/>
          </a:prstGeom>
        </p:spPr>
      </p:pic>
      <p:sp>
        <p:nvSpPr>
          <p:cNvPr id="34" name="Text 28"/>
          <p:cNvSpPr/>
          <p:nvPr/>
        </p:nvSpPr>
        <p:spPr>
          <a:xfrm>
            <a:off x="6486525" y="1028700"/>
            <a:ext cx="645812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장기 권고</a:t>
            </a:r>
            <a:endParaRPr lang="en-US" sz="1013" dirty="0"/>
          </a:p>
        </p:txBody>
      </p:sp>
      <p:sp>
        <p:nvSpPr>
          <p:cNvPr id="35" name="Text 29"/>
          <p:cNvSpPr/>
          <p:nvPr/>
        </p:nvSpPr>
        <p:spPr>
          <a:xfrm>
            <a:off x="6486525" y="1228725"/>
            <a:ext cx="645812" cy="1143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지속적 모니터링</a:t>
            </a:r>
            <a:endParaRPr lang="en-US" sz="675" dirty="0"/>
          </a:p>
        </p:txBody>
      </p:sp>
      <p:sp>
        <p:nvSpPr>
          <p:cNvPr id="36" name="Shape 30"/>
          <p:cNvSpPr/>
          <p:nvPr/>
        </p:nvSpPr>
        <p:spPr>
          <a:xfrm>
            <a:off x="6229350" y="1428750"/>
            <a:ext cx="214313" cy="214313"/>
          </a:xfrm>
          <a:prstGeom prst="ellipse">
            <a:avLst/>
          </a:prstGeom>
          <a:solidFill>
            <a:srgbClr val="1E40AF"/>
          </a:solidFill>
          <a:ln/>
        </p:spPr>
      </p:sp>
      <p:sp>
        <p:nvSpPr>
          <p:cNvPr id="37" name="Text 31"/>
          <p:cNvSpPr/>
          <p:nvPr/>
        </p:nvSpPr>
        <p:spPr>
          <a:xfrm>
            <a:off x="6229350" y="1428750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5</a:t>
            </a:r>
            <a:endParaRPr lang="en-US" sz="788" dirty="0"/>
          </a:p>
        </p:txBody>
      </p:sp>
      <p:sp>
        <p:nvSpPr>
          <p:cNvPr id="38" name="Text 32"/>
          <p:cNvSpPr/>
          <p:nvPr/>
        </p:nvSpPr>
        <p:spPr>
          <a:xfrm>
            <a:off x="6529388" y="1428750"/>
            <a:ext cx="2033876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판례 동향 추적</a:t>
            </a:r>
            <a:endParaRPr lang="en-US" sz="788" dirty="0"/>
          </a:p>
        </p:txBody>
      </p:sp>
      <p:sp>
        <p:nvSpPr>
          <p:cNvPr id="39" name="Text 33"/>
          <p:cNvSpPr/>
          <p:nvPr/>
        </p:nvSpPr>
        <p:spPr>
          <a:xfrm>
            <a:off x="6529388" y="1571625"/>
            <a:ext cx="2033876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목동6단지 등 유사 사례의 최종 법적 판단 결과 모니터링</a:t>
            </a:r>
            <a:endParaRPr lang="en-US" sz="675" dirty="0"/>
          </a:p>
        </p:txBody>
      </p:sp>
      <p:sp>
        <p:nvSpPr>
          <p:cNvPr id="40" name="Shape 34"/>
          <p:cNvSpPr/>
          <p:nvPr/>
        </p:nvSpPr>
        <p:spPr>
          <a:xfrm>
            <a:off x="6229350" y="1771650"/>
            <a:ext cx="214313" cy="214313"/>
          </a:xfrm>
          <a:prstGeom prst="ellipse">
            <a:avLst/>
          </a:prstGeom>
          <a:solidFill>
            <a:srgbClr val="1E40AF"/>
          </a:solidFill>
          <a:ln/>
        </p:spPr>
      </p:sp>
      <p:sp>
        <p:nvSpPr>
          <p:cNvPr id="41" name="Text 35"/>
          <p:cNvSpPr/>
          <p:nvPr/>
        </p:nvSpPr>
        <p:spPr>
          <a:xfrm>
            <a:off x="6229350" y="1771650"/>
            <a:ext cx="285750" cy="214313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6</a:t>
            </a:r>
            <a:endParaRPr lang="en-US" sz="788" dirty="0"/>
          </a:p>
        </p:txBody>
      </p:sp>
      <p:sp>
        <p:nvSpPr>
          <p:cNvPr id="42" name="Text 36"/>
          <p:cNvSpPr/>
          <p:nvPr/>
        </p:nvSpPr>
        <p:spPr>
          <a:xfrm>
            <a:off x="6529388" y="1771650"/>
            <a:ext cx="182709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법령 개정 동향</a:t>
            </a:r>
            <a:endParaRPr lang="en-US" sz="788" dirty="0"/>
          </a:p>
        </p:txBody>
      </p:sp>
      <p:sp>
        <p:nvSpPr>
          <p:cNvPr id="43" name="Text 37"/>
          <p:cNvSpPr/>
          <p:nvPr/>
        </p:nvSpPr>
        <p:spPr>
          <a:xfrm>
            <a:off x="6529388" y="1914525"/>
            <a:ext cx="1827098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4B5563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도시정비법 관련 법령 개정 동향 및 정책 변화 추적</a:t>
            </a:r>
            <a:endParaRPr lang="en-US" sz="675" dirty="0"/>
          </a:p>
        </p:txBody>
      </p:sp>
      <p:sp>
        <p:nvSpPr>
          <p:cNvPr id="44" name="Shape 38"/>
          <p:cNvSpPr/>
          <p:nvPr/>
        </p:nvSpPr>
        <p:spPr>
          <a:xfrm>
            <a:off x="285750" y="3914775"/>
            <a:ext cx="4200525" cy="28289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45" name="Shape 39"/>
          <p:cNvSpPr/>
          <p:nvPr/>
        </p:nvSpPr>
        <p:spPr>
          <a:xfrm>
            <a:off x="285750" y="3914775"/>
            <a:ext cx="42863" cy="2828925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46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0050" y="4057650"/>
            <a:ext cx="142875" cy="142875"/>
          </a:xfrm>
          <a:prstGeom prst="rect">
            <a:avLst/>
          </a:prstGeom>
        </p:spPr>
      </p:pic>
      <p:sp>
        <p:nvSpPr>
          <p:cNvPr id="47" name="Text 40"/>
          <p:cNvSpPr/>
          <p:nvPr/>
        </p:nvSpPr>
        <p:spPr>
          <a:xfrm>
            <a:off x="628650" y="4029075"/>
            <a:ext cx="897266" cy="20002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대안 시나리오</a:t>
            </a:r>
            <a:endParaRPr lang="en-US" sz="1125" dirty="0"/>
          </a:p>
        </p:txBody>
      </p:sp>
      <p:sp>
        <p:nvSpPr>
          <p:cNvPr id="48" name="Shape 41"/>
          <p:cNvSpPr/>
          <p:nvPr/>
        </p:nvSpPr>
        <p:spPr>
          <a:xfrm>
            <a:off x="400050" y="4314825"/>
            <a:ext cx="3971925" cy="714375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49" name="Shape 42"/>
          <p:cNvSpPr/>
          <p:nvPr/>
        </p:nvSpPr>
        <p:spPr>
          <a:xfrm>
            <a:off x="400050" y="4314825"/>
            <a:ext cx="28575" cy="71437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50" name="Text 43"/>
          <p:cNvSpPr/>
          <p:nvPr/>
        </p:nvSpPr>
        <p:spPr>
          <a:xfrm>
            <a:off x="485775" y="4400550"/>
            <a:ext cx="38719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시나리오 1: 상가 단독 재건축</a:t>
            </a:r>
            <a:endParaRPr lang="en-US" sz="788" dirty="0"/>
          </a:p>
        </p:txBody>
      </p:sp>
      <p:sp>
        <p:nvSpPr>
          <p:cNvPr id="51" name="Text 44"/>
          <p:cNvSpPr/>
          <p:nvPr/>
        </p:nvSpPr>
        <p:spPr>
          <a:xfrm>
            <a:off x="485775" y="4572000"/>
            <a:ext cx="19431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4785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장점:</a:t>
            </a:r>
            <a:endParaRPr lang="en-US" sz="675" dirty="0"/>
          </a:p>
        </p:txBody>
      </p:sp>
      <p:sp>
        <p:nvSpPr>
          <p:cNvPr id="52" name="Text 45"/>
          <p:cNvSpPr/>
          <p:nvPr/>
        </p:nvSpPr>
        <p:spPr>
          <a:xfrm>
            <a:off x="485775" y="4686300"/>
            <a:ext cx="19431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법적 안정성 확보</a:t>
            </a:r>
            <a:endParaRPr lang="en-US" sz="675" dirty="0"/>
          </a:p>
        </p:txBody>
      </p:sp>
      <p:sp>
        <p:nvSpPr>
          <p:cNvPr id="53" name="Text 46"/>
          <p:cNvSpPr/>
          <p:nvPr/>
        </p:nvSpPr>
        <p:spPr>
          <a:xfrm>
            <a:off x="485775" y="4829175"/>
            <a:ext cx="19431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상가 특화 개발 가능</a:t>
            </a:r>
            <a:endParaRPr lang="en-US" sz="675" dirty="0"/>
          </a:p>
        </p:txBody>
      </p:sp>
      <p:sp>
        <p:nvSpPr>
          <p:cNvPr id="54" name="Text 47"/>
          <p:cNvSpPr/>
          <p:nvPr/>
        </p:nvSpPr>
        <p:spPr>
          <a:xfrm>
            <a:off x="2414588" y="4572000"/>
            <a:ext cx="19431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단점:</a:t>
            </a:r>
            <a:endParaRPr lang="en-US" sz="675" dirty="0"/>
          </a:p>
        </p:txBody>
      </p:sp>
      <p:sp>
        <p:nvSpPr>
          <p:cNvPr id="55" name="Text 48"/>
          <p:cNvSpPr/>
          <p:nvPr/>
        </p:nvSpPr>
        <p:spPr>
          <a:xfrm>
            <a:off x="2414588" y="4686300"/>
            <a:ext cx="19431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높은 사업비</a:t>
            </a:r>
            <a:endParaRPr lang="en-US" sz="675" dirty="0"/>
          </a:p>
        </p:txBody>
      </p:sp>
      <p:sp>
        <p:nvSpPr>
          <p:cNvPr id="56" name="Text 49"/>
          <p:cNvSpPr/>
          <p:nvPr/>
        </p:nvSpPr>
        <p:spPr>
          <a:xfrm>
            <a:off x="2414588" y="4829175"/>
            <a:ext cx="19431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복잡한 절차</a:t>
            </a:r>
            <a:endParaRPr lang="en-US" sz="675" dirty="0"/>
          </a:p>
        </p:txBody>
      </p:sp>
      <p:sp>
        <p:nvSpPr>
          <p:cNvPr id="57" name="Shape 50"/>
          <p:cNvSpPr/>
          <p:nvPr/>
        </p:nvSpPr>
        <p:spPr>
          <a:xfrm>
            <a:off x="400050" y="5114925"/>
            <a:ext cx="3971925" cy="714375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58" name="Shape 51"/>
          <p:cNvSpPr/>
          <p:nvPr/>
        </p:nvSpPr>
        <p:spPr>
          <a:xfrm>
            <a:off x="400050" y="5114925"/>
            <a:ext cx="28575" cy="714375"/>
          </a:xfrm>
          <a:prstGeom prst="rect">
            <a:avLst/>
          </a:prstGeom>
          <a:solidFill>
            <a:srgbClr val="10B981"/>
          </a:solidFill>
          <a:ln/>
        </p:spPr>
      </p:sp>
      <p:sp>
        <p:nvSpPr>
          <p:cNvPr id="59" name="Text 52"/>
          <p:cNvSpPr/>
          <p:nvPr/>
        </p:nvSpPr>
        <p:spPr>
          <a:xfrm>
            <a:off x="485775" y="5200650"/>
            <a:ext cx="38719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시나리오 2: 존치 후 리모델링</a:t>
            </a:r>
            <a:endParaRPr lang="en-US" sz="788" dirty="0"/>
          </a:p>
        </p:txBody>
      </p:sp>
      <p:sp>
        <p:nvSpPr>
          <p:cNvPr id="60" name="Text 53"/>
          <p:cNvSpPr/>
          <p:nvPr/>
        </p:nvSpPr>
        <p:spPr>
          <a:xfrm>
            <a:off x="485775" y="5372100"/>
            <a:ext cx="19431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4785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장점:</a:t>
            </a:r>
            <a:endParaRPr lang="en-US" sz="675" dirty="0"/>
          </a:p>
        </p:txBody>
      </p:sp>
      <p:sp>
        <p:nvSpPr>
          <p:cNvPr id="61" name="Text 54"/>
          <p:cNvSpPr/>
          <p:nvPr/>
        </p:nvSpPr>
        <p:spPr>
          <a:xfrm>
            <a:off x="485775" y="5486400"/>
            <a:ext cx="19431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낮은 비용</a:t>
            </a:r>
            <a:endParaRPr lang="en-US" sz="675" dirty="0"/>
          </a:p>
        </p:txBody>
      </p:sp>
      <p:sp>
        <p:nvSpPr>
          <p:cNvPr id="62" name="Text 55"/>
          <p:cNvSpPr/>
          <p:nvPr/>
        </p:nvSpPr>
        <p:spPr>
          <a:xfrm>
            <a:off x="485775" y="5629275"/>
            <a:ext cx="19431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빠른 실행</a:t>
            </a:r>
            <a:endParaRPr lang="en-US" sz="675" dirty="0"/>
          </a:p>
        </p:txBody>
      </p:sp>
      <p:sp>
        <p:nvSpPr>
          <p:cNvPr id="63" name="Text 56"/>
          <p:cNvSpPr/>
          <p:nvPr/>
        </p:nvSpPr>
        <p:spPr>
          <a:xfrm>
            <a:off x="2414588" y="5372100"/>
            <a:ext cx="19431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단점:</a:t>
            </a:r>
            <a:endParaRPr lang="en-US" sz="675" dirty="0"/>
          </a:p>
        </p:txBody>
      </p:sp>
      <p:sp>
        <p:nvSpPr>
          <p:cNvPr id="64" name="Text 57"/>
          <p:cNvSpPr/>
          <p:nvPr/>
        </p:nvSpPr>
        <p:spPr>
          <a:xfrm>
            <a:off x="2414588" y="5486400"/>
            <a:ext cx="19431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제한적 개선</a:t>
            </a:r>
            <a:endParaRPr lang="en-US" sz="675" dirty="0"/>
          </a:p>
        </p:txBody>
      </p:sp>
      <p:sp>
        <p:nvSpPr>
          <p:cNvPr id="65" name="Text 58"/>
          <p:cNvSpPr/>
          <p:nvPr/>
        </p:nvSpPr>
        <p:spPr>
          <a:xfrm>
            <a:off x="2414588" y="5629275"/>
            <a:ext cx="19431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낮은 수익성</a:t>
            </a:r>
            <a:endParaRPr lang="en-US" sz="675" dirty="0"/>
          </a:p>
        </p:txBody>
      </p:sp>
      <p:sp>
        <p:nvSpPr>
          <p:cNvPr id="66" name="Shape 59"/>
          <p:cNvSpPr/>
          <p:nvPr/>
        </p:nvSpPr>
        <p:spPr>
          <a:xfrm>
            <a:off x="400050" y="5915025"/>
            <a:ext cx="3971925" cy="714375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67" name="Shape 60"/>
          <p:cNvSpPr/>
          <p:nvPr/>
        </p:nvSpPr>
        <p:spPr>
          <a:xfrm>
            <a:off x="400050" y="5915025"/>
            <a:ext cx="28575" cy="714375"/>
          </a:xfrm>
          <a:prstGeom prst="rect">
            <a:avLst/>
          </a:prstGeom>
          <a:solidFill>
            <a:srgbClr val="F59E0B"/>
          </a:solidFill>
          <a:ln/>
        </p:spPr>
      </p:sp>
      <p:sp>
        <p:nvSpPr>
          <p:cNvPr id="68" name="Text 61"/>
          <p:cNvSpPr/>
          <p:nvPr/>
        </p:nvSpPr>
        <p:spPr>
          <a:xfrm>
            <a:off x="485775" y="6000750"/>
            <a:ext cx="38719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92400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시나리오 3: 상가 전문 개발</a:t>
            </a:r>
            <a:endParaRPr lang="en-US" sz="788" dirty="0"/>
          </a:p>
        </p:txBody>
      </p:sp>
      <p:sp>
        <p:nvSpPr>
          <p:cNvPr id="69" name="Text 62"/>
          <p:cNvSpPr/>
          <p:nvPr/>
        </p:nvSpPr>
        <p:spPr>
          <a:xfrm>
            <a:off x="485775" y="6172200"/>
            <a:ext cx="19431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04785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장점:</a:t>
            </a:r>
            <a:endParaRPr lang="en-US" sz="675" dirty="0"/>
          </a:p>
        </p:txBody>
      </p:sp>
      <p:sp>
        <p:nvSpPr>
          <p:cNvPr id="70" name="Text 63"/>
          <p:cNvSpPr/>
          <p:nvPr/>
        </p:nvSpPr>
        <p:spPr>
          <a:xfrm>
            <a:off x="485775" y="6286500"/>
            <a:ext cx="19431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전문성 활용</a:t>
            </a:r>
            <a:endParaRPr lang="en-US" sz="675" dirty="0"/>
          </a:p>
        </p:txBody>
      </p:sp>
      <p:sp>
        <p:nvSpPr>
          <p:cNvPr id="71" name="Text 64"/>
          <p:cNvSpPr/>
          <p:nvPr/>
        </p:nvSpPr>
        <p:spPr>
          <a:xfrm>
            <a:off x="485775" y="6429375"/>
            <a:ext cx="19431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05966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차별화 가능</a:t>
            </a:r>
            <a:endParaRPr lang="en-US" sz="675" dirty="0"/>
          </a:p>
        </p:txBody>
      </p:sp>
      <p:sp>
        <p:nvSpPr>
          <p:cNvPr id="72" name="Text 65"/>
          <p:cNvSpPr/>
          <p:nvPr/>
        </p:nvSpPr>
        <p:spPr>
          <a:xfrm>
            <a:off x="2414588" y="6172200"/>
            <a:ext cx="19431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단점:</a:t>
            </a:r>
            <a:endParaRPr lang="en-US" sz="675" dirty="0"/>
          </a:p>
        </p:txBody>
      </p:sp>
      <p:sp>
        <p:nvSpPr>
          <p:cNvPr id="73" name="Text 66"/>
          <p:cNvSpPr/>
          <p:nvPr/>
        </p:nvSpPr>
        <p:spPr>
          <a:xfrm>
            <a:off x="2414588" y="6286500"/>
            <a:ext cx="19431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시장 불확실성</a:t>
            </a:r>
            <a:endParaRPr lang="en-US" sz="675" dirty="0"/>
          </a:p>
        </p:txBody>
      </p:sp>
      <p:sp>
        <p:nvSpPr>
          <p:cNvPr id="74" name="Text 67"/>
          <p:cNvSpPr/>
          <p:nvPr/>
        </p:nvSpPr>
        <p:spPr>
          <a:xfrm>
            <a:off x="2414588" y="6429375"/>
            <a:ext cx="1943100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DC262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전문 파트너 필요</a:t>
            </a:r>
            <a:endParaRPr lang="en-US" sz="675" dirty="0"/>
          </a:p>
        </p:txBody>
      </p:sp>
      <p:sp>
        <p:nvSpPr>
          <p:cNvPr id="75" name="Shape 68"/>
          <p:cNvSpPr/>
          <p:nvPr/>
        </p:nvSpPr>
        <p:spPr>
          <a:xfrm>
            <a:off x="4657725" y="3914775"/>
            <a:ext cx="4200525" cy="2828925"/>
          </a:xfrm>
          <a:prstGeom prst="rect">
            <a:avLst/>
          </a:prstGeom>
          <a:solidFill>
            <a:srgbClr val="FFFFFF"/>
          </a:solidFill>
          <a:ln/>
        </p:spPr>
      </p:sp>
      <p:sp>
        <p:nvSpPr>
          <p:cNvPr id="76" name="Shape 69"/>
          <p:cNvSpPr/>
          <p:nvPr/>
        </p:nvSpPr>
        <p:spPr>
          <a:xfrm>
            <a:off x="4657725" y="3914775"/>
            <a:ext cx="42863" cy="282892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77" name="Text 70"/>
          <p:cNvSpPr/>
          <p:nvPr/>
        </p:nvSpPr>
        <p:spPr>
          <a:xfrm>
            <a:off x="4857750" y="4029075"/>
            <a:ext cx="1291596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125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의사결정 프레임워크</a:t>
            </a:r>
            <a:endParaRPr lang="en-US" sz="1125" dirty="0"/>
          </a:p>
        </p:txBody>
      </p:sp>
      <p:sp>
        <p:nvSpPr>
          <p:cNvPr id="78" name="Shape 71"/>
          <p:cNvSpPr/>
          <p:nvPr/>
        </p:nvSpPr>
        <p:spPr>
          <a:xfrm>
            <a:off x="4772025" y="4314825"/>
            <a:ext cx="3971925" cy="914400"/>
          </a:xfrm>
          <a:prstGeom prst="rect">
            <a:avLst/>
          </a:prstGeom>
          <a:solidFill>
            <a:srgbClr val="F5F3FF"/>
          </a:solidFill>
          <a:ln/>
        </p:spPr>
      </p:sp>
      <p:sp>
        <p:nvSpPr>
          <p:cNvPr id="79" name="Shape 72"/>
          <p:cNvSpPr/>
          <p:nvPr/>
        </p:nvSpPr>
        <p:spPr>
          <a:xfrm>
            <a:off x="4772025" y="4314825"/>
            <a:ext cx="28575" cy="914400"/>
          </a:xfrm>
          <a:prstGeom prst="rect">
            <a:avLst/>
          </a:prstGeom>
          <a:solidFill>
            <a:srgbClr val="8B5CF6"/>
          </a:solidFill>
          <a:ln/>
        </p:spPr>
      </p:sp>
      <p:sp>
        <p:nvSpPr>
          <p:cNvPr id="80" name="Text 73"/>
          <p:cNvSpPr/>
          <p:nvPr/>
        </p:nvSpPr>
        <p:spPr>
          <a:xfrm>
            <a:off x="4857750" y="4400550"/>
            <a:ext cx="38719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5B21B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핵심 질문</a:t>
            </a:r>
            <a:endParaRPr lang="en-US" sz="788" dirty="0"/>
          </a:p>
        </p:txBody>
      </p:sp>
      <p:sp>
        <p:nvSpPr>
          <p:cNvPr id="81" name="Text 74"/>
          <p:cNvSpPr/>
          <p:nvPr/>
        </p:nvSpPr>
        <p:spPr>
          <a:xfrm>
            <a:off x="4857750" y="460057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6D28D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1. 법적 위험을 감수할 의향이 있는가?</a:t>
            </a:r>
            <a:endParaRPr lang="en-US" sz="675" dirty="0"/>
          </a:p>
        </p:txBody>
      </p:sp>
      <p:sp>
        <p:nvSpPr>
          <p:cNvPr id="82" name="Text 75"/>
          <p:cNvSpPr/>
          <p:nvPr/>
        </p:nvSpPr>
        <p:spPr>
          <a:xfrm>
            <a:off x="4857750" y="4743450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6D28D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2. 소송 비용과 시간을 투자할 수 있는가?</a:t>
            </a:r>
            <a:endParaRPr lang="en-US" sz="675" dirty="0"/>
          </a:p>
        </p:txBody>
      </p:sp>
      <p:sp>
        <p:nvSpPr>
          <p:cNvPr id="83" name="Text 76"/>
          <p:cNvSpPr/>
          <p:nvPr/>
        </p:nvSpPr>
        <p:spPr>
          <a:xfrm>
            <a:off x="4857750" y="4886325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6D28D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3. 대안 시나리오의 수익성은 어떠한가?</a:t>
            </a:r>
            <a:endParaRPr lang="en-US" sz="675" dirty="0"/>
          </a:p>
        </p:txBody>
      </p:sp>
      <p:sp>
        <p:nvSpPr>
          <p:cNvPr id="84" name="Text 77"/>
          <p:cNvSpPr/>
          <p:nvPr/>
        </p:nvSpPr>
        <p:spPr>
          <a:xfrm>
            <a:off x="4857750" y="5029200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675" dirty="0">
                <a:solidFill>
                  <a:srgbClr val="6D28D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4. 아파트 측과의 협상력은 충분한가?</a:t>
            </a:r>
            <a:endParaRPr lang="en-US" sz="675" dirty="0"/>
          </a:p>
        </p:txBody>
      </p:sp>
      <p:sp>
        <p:nvSpPr>
          <p:cNvPr id="85" name="Shape 78"/>
          <p:cNvSpPr/>
          <p:nvPr/>
        </p:nvSpPr>
        <p:spPr>
          <a:xfrm>
            <a:off x="4772025" y="5314950"/>
            <a:ext cx="3971925" cy="485775"/>
          </a:xfrm>
          <a:prstGeom prst="rect">
            <a:avLst/>
          </a:prstGeom>
          <a:solidFill>
            <a:srgbClr val="F9FAFB"/>
          </a:solidFill>
          <a:ln/>
        </p:spPr>
      </p:sp>
      <p:sp>
        <p:nvSpPr>
          <p:cNvPr id="86" name="Shape 79"/>
          <p:cNvSpPr/>
          <p:nvPr/>
        </p:nvSpPr>
        <p:spPr>
          <a:xfrm>
            <a:off x="4772025" y="5314950"/>
            <a:ext cx="28575" cy="485775"/>
          </a:xfrm>
          <a:prstGeom prst="rect">
            <a:avLst/>
          </a:prstGeom>
          <a:solidFill>
            <a:srgbClr val="6B7280"/>
          </a:solidFill>
          <a:ln/>
        </p:spPr>
      </p:sp>
      <p:sp>
        <p:nvSpPr>
          <p:cNvPr id="87" name="Text 80"/>
          <p:cNvSpPr/>
          <p:nvPr/>
        </p:nvSpPr>
        <p:spPr>
          <a:xfrm>
            <a:off x="4857750" y="5400675"/>
            <a:ext cx="38719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권고 결론</a:t>
            </a:r>
            <a:endParaRPr lang="en-US" sz="788" dirty="0"/>
          </a:p>
        </p:txBody>
      </p:sp>
      <p:sp>
        <p:nvSpPr>
          <p:cNvPr id="88" name="Text 81"/>
          <p:cNvSpPr/>
          <p:nvPr/>
        </p:nvSpPr>
        <p:spPr>
          <a:xfrm>
            <a:off x="4857750" y="5598914"/>
            <a:ext cx="512508" cy="116086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b="1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신중한 접근:</a:t>
            </a:r>
            <a:endParaRPr lang="en-US" sz="675" dirty="0"/>
          </a:p>
        </p:txBody>
      </p:sp>
      <p:sp>
        <p:nvSpPr>
          <p:cNvPr id="89" name="Text 82"/>
          <p:cNvSpPr/>
          <p:nvPr/>
        </p:nvSpPr>
        <p:spPr>
          <a:xfrm>
            <a:off x="5298821" y="5598914"/>
            <a:ext cx="2964517" cy="11608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통합 재건축의 이점은 인정하나, </a:t>
            </a:r>
            <a:endParaRPr lang="en-US" sz="675" dirty="0"/>
          </a:p>
          <a:p>
            <a:pPr indent="0" marL="0">
              <a:buNone/>
            </a:pPr>
            <a:r>
              <a:rPr lang="en-US" sz="675" dirty="0">
                <a:solidFill>
                  <a:srgbClr val="374151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                        법적 안정성 확보 없이는 진행하지 않는 것을 권고</a:t>
            </a:r>
            <a:endParaRPr lang="en-US" sz="675" dirty="0"/>
          </a:p>
        </p:txBody>
      </p:sp>
      <p:sp>
        <p:nvSpPr>
          <p:cNvPr id="90" name="Shape 83"/>
          <p:cNvSpPr/>
          <p:nvPr/>
        </p:nvSpPr>
        <p:spPr>
          <a:xfrm>
            <a:off x="4772025" y="5886450"/>
            <a:ext cx="3971925" cy="485775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91" name="Shape 84"/>
          <p:cNvSpPr/>
          <p:nvPr/>
        </p:nvSpPr>
        <p:spPr>
          <a:xfrm>
            <a:off x="4772025" y="5886450"/>
            <a:ext cx="28575" cy="485775"/>
          </a:xfrm>
          <a:prstGeom prst="rect">
            <a:avLst/>
          </a:prstGeom>
          <a:solidFill>
            <a:srgbClr val="3B82F6"/>
          </a:solidFill>
          <a:ln/>
        </p:spPr>
      </p:sp>
      <p:sp>
        <p:nvSpPr>
          <p:cNvPr id="92" name="Text 85"/>
          <p:cNvSpPr/>
          <p:nvPr/>
        </p:nvSpPr>
        <p:spPr>
          <a:xfrm>
            <a:off x="4857750" y="5972175"/>
            <a:ext cx="38719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실행 원칙</a:t>
            </a:r>
            <a:endParaRPr lang="en-US" sz="788" dirty="0"/>
          </a:p>
        </p:txBody>
      </p:sp>
      <p:sp>
        <p:nvSpPr>
          <p:cNvPr id="93" name="Text 86"/>
          <p:cNvSpPr/>
          <p:nvPr/>
        </p:nvSpPr>
        <p:spPr>
          <a:xfrm>
            <a:off x="4857750" y="6172200"/>
            <a:ext cx="3871913" cy="1143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675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충분한 법률 검토 → 대안 마련 → 협상 참여 → 결과 평가 → 최종 결정</a:t>
            </a:r>
            <a:endParaRPr lang="en-US" sz="675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9144000" cy="6693694"/>
          </a:xfrm>
          <a:prstGeom prst="rect">
            <a:avLst/>
          </a:prstGeom>
        </p:spPr>
      </p:pic>
      <p:pic>
        <p:nvPicPr>
          <p:cNvPr id="3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693694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285750" y="285750"/>
            <a:ext cx="86439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결론</a:t>
            </a:r>
            <a:endParaRPr lang="en-US" sz="2025" dirty="0"/>
          </a:p>
        </p:txBody>
      </p:sp>
      <p:sp>
        <p:nvSpPr>
          <p:cNvPr id="5" name="Text 1"/>
          <p:cNvSpPr/>
          <p:nvPr/>
        </p:nvSpPr>
        <p:spPr>
          <a:xfrm>
            <a:off x="285750" y="628650"/>
            <a:ext cx="86439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125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법적 검토 결과 종합 및 핵심 메시지</a:t>
            </a:r>
            <a:endParaRPr lang="en-US" sz="1125" dirty="0"/>
          </a:p>
        </p:txBody>
      </p:sp>
      <p:sp>
        <p:nvSpPr>
          <p:cNvPr id="6" name="Shape 2"/>
          <p:cNvSpPr/>
          <p:nvPr/>
        </p:nvSpPr>
        <p:spPr>
          <a:xfrm>
            <a:off x="285750" y="971550"/>
            <a:ext cx="4171950" cy="337185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sp>
        <p:nvSpPr>
          <p:cNvPr id="7" name="Shape 3"/>
          <p:cNvSpPr/>
          <p:nvPr/>
        </p:nvSpPr>
        <p:spPr>
          <a:xfrm>
            <a:off x="285750" y="971550"/>
            <a:ext cx="42863" cy="3371850"/>
          </a:xfrm>
          <a:prstGeom prst="rect">
            <a:avLst/>
          </a:prstGeom>
          <a:solidFill>
            <a:srgbClr val="DC2626"/>
          </a:solidFill>
          <a:ln/>
        </p:spPr>
      </p:sp>
      <p:pic>
        <p:nvPicPr>
          <p:cNvPr id="8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171575"/>
            <a:ext cx="171450" cy="171450"/>
          </a:xfrm>
          <a:prstGeom prst="rect">
            <a:avLst/>
          </a:prstGeom>
        </p:spPr>
      </p:pic>
      <p:sp>
        <p:nvSpPr>
          <p:cNvPr id="9" name="Text 4"/>
          <p:cNvSpPr/>
          <p:nvPr/>
        </p:nvSpPr>
        <p:spPr>
          <a:xfrm>
            <a:off x="714375" y="1143000"/>
            <a:ext cx="106243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핵심 발견사항</a:t>
            </a:r>
            <a:endParaRPr lang="en-US" sz="1350" dirty="0"/>
          </a:p>
        </p:txBody>
      </p:sp>
      <p:sp>
        <p:nvSpPr>
          <p:cNvPr id="10" name="Shape 5"/>
          <p:cNvSpPr/>
          <p:nvPr/>
        </p:nvSpPr>
        <p:spPr>
          <a:xfrm>
            <a:off x="457200" y="1485900"/>
            <a:ext cx="3829050" cy="771525"/>
          </a:xfrm>
          <a:prstGeom prst="rect">
            <a:avLst/>
          </a:prstGeom>
          <a:solidFill>
            <a:srgbClr val="FEF2F2"/>
          </a:solidFill>
          <a:ln/>
        </p:spPr>
      </p:sp>
      <p:sp>
        <p:nvSpPr>
          <p:cNvPr id="11" name="Shape 6"/>
          <p:cNvSpPr/>
          <p:nvPr/>
        </p:nvSpPr>
        <p:spPr>
          <a:xfrm>
            <a:off x="457200" y="1485900"/>
            <a:ext cx="28575" cy="771525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12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500" y="1635919"/>
            <a:ext cx="128588" cy="128588"/>
          </a:xfrm>
          <a:prstGeom prst="rect">
            <a:avLst/>
          </a:prstGeom>
        </p:spPr>
      </p:pic>
      <p:sp>
        <p:nvSpPr>
          <p:cNvPr id="13" name="Text 7"/>
          <p:cNvSpPr/>
          <p:nvPr/>
        </p:nvSpPr>
        <p:spPr>
          <a:xfrm>
            <a:off x="757238" y="1612702"/>
            <a:ext cx="1118164" cy="175022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013" b="1" dirty="0">
                <a:solidFill>
                  <a:srgbClr val="991B1B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법적 안정성 불확실</a:t>
            </a:r>
            <a:endParaRPr lang="en-US" sz="1013" dirty="0"/>
          </a:p>
        </p:txBody>
      </p:sp>
      <p:sp>
        <p:nvSpPr>
          <p:cNvPr id="14" name="Text 8"/>
          <p:cNvSpPr/>
          <p:nvPr/>
        </p:nvSpPr>
        <p:spPr>
          <a:xfrm>
            <a:off x="571500" y="1860947"/>
            <a:ext cx="3598692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Q&amp;A에서 주장하는 "상가 소유주 아파트 분양 가능성"은 </a:t>
            </a:r>
            <a:endParaRPr lang="en-US" sz="788" dirty="0"/>
          </a:p>
          <a:p>
            <a:pPr indent="0" marL="0">
              <a:buNone/>
            </a:pPr>
            <a:r>
              <a:rPr lang="en-US" sz="788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                    최근 판례의 엄격한 해석을 고려할 때</a:t>
            </a:r>
            <a:endParaRPr lang="en-US" sz="788" dirty="0"/>
          </a:p>
        </p:txBody>
      </p:sp>
      <p:sp>
        <p:nvSpPr>
          <p:cNvPr id="15" name="Text 9"/>
          <p:cNvSpPr/>
          <p:nvPr/>
        </p:nvSpPr>
        <p:spPr>
          <a:xfrm>
            <a:off x="899554" y="2003822"/>
            <a:ext cx="557519" cy="135731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B91C1C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매우 불확실</a:t>
            </a:r>
            <a:endParaRPr lang="en-US" sz="788" dirty="0"/>
          </a:p>
        </p:txBody>
      </p:sp>
      <p:sp>
        <p:nvSpPr>
          <p:cNvPr id="16" name="Shape 10"/>
          <p:cNvSpPr/>
          <p:nvPr/>
        </p:nvSpPr>
        <p:spPr>
          <a:xfrm>
            <a:off x="457200" y="2371725"/>
            <a:ext cx="3829050" cy="942975"/>
          </a:xfrm>
          <a:prstGeom prst="rect">
            <a:avLst/>
          </a:prstGeom>
          <a:solidFill>
            <a:srgbClr val="FFFBEB"/>
          </a:solidFill>
          <a:ln/>
        </p:spPr>
      </p:sp>
      <p:sp>
        <p:nvSpPr>
          <p:cNvPr id="17" name="Shape 11"/>
          <p:cNvSpPr/>
          <p:nvPr/>
        </p:nvSpPr>
        <p:spPr>
          <a:xfrm>
            <a:off x="457200" y="2371725"/>
            <a:ext cx="28575" cy="942975"/>
          </a:xfrm>
          <a:prstGeom prst="rect">
            <a:avLst/>
          </a:prstGeom>
          <a:solidFill>
            <a:srgbClr val="F59E0B"/>
          </a:solidFill>
          <a:ln/>
        </p:spPr>
      </p:sp>
      <p:pic>
        <p:nvPicPr>
          <p:cNvPr id="18" name="Image 4" descr="preencoded.png">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71500" y="2514600"/>
            <a:ext cx="142875" cy="114300"/>
          </a:xfrm>
          <a:prstGeom prst="rect">
            <a:avLst/>
          </a:prstGeom>
        </p:spPr>
      </p:pic>
      <p:sp>
        <p:nvSpPr>
          <p:cNvPr id="19" name="Text 12"/>
          <p:cNvSpPr/>
          <p:nvPr/>
        </p:nvSpPr>
        <p:spPr>
          <a:xfrm>
            <a:off x="771525" y="2493169"/>
            <a:ext cx="791533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92400E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판례 동향 분석</a:t>
            </a:r>
            <a:endParaRPr lang="en-US" sz="900" dirty="0"/>
          </a:p>
        </p:txBody>
      </p:sp>
      <p:sp>
        <p:nvSpPr>
          <p:cNvPr id="20" name="Text 13"/>
          <p:cNvSpPr/>
          <p:nvPr/>
        </p:nvSpPr>
        <p:spPr>
          <a:xfrm>
            <a:off x="571500" y="2714625"/>
            <a:ext cx="36718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B4530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방배6구역, 신반포2차: 조합원 전원동의 요구</a:t>
            </a:r>
            <a:endParaRPr lang="en-US" sz="788" dirty="0"/>
          </a:p>
        </p:txBody>
      </p:sp>
      <p:sp>
        <p:nvSpPr>
          <p:cNvPr id="21" name="Text 14"/>
          <p:cNvSpPr/>
          <p:nvPr/>
        </p:nvSpPr>
        <p:spPr>
          <a:xfrm>
            <a:off x="571500" y="2886075"/>
            <a:ext cx="36718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B4530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목동6단지: 아직 최종 법적 판단 미완료</a:t>
            </a:r>
            <a:endParaRPr lang="en-US" sz="788" dirty="0"/>
          </a:p>
        </p:txBody>
      </p:sp>
      <p:sp>
        <p:nvSpPr>
          <p:cNvPr id="22" name="Text 15"/>
          <p:cNvSpPr/>
          <p:nvPr/>
        </p:nvSpPr>
        <p:spPr>
          <a:xfrm>
            <a:off x="571500" y="3057525"/>
            <a:ext cx="36718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B4530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법원의 제한적이고 엄격한 해석 경향</a:t>
            </a:r>
            <a:endParaRPr lang="en-US" sz="788" dirty="0"/>
          </a:p>
        </p:txBody>
      </p:sp>
      <p:sp>
        <p:nvSpPr>
          <p:cNvPr id="23" name="Shape 16"/>
          <p:cNvSpPr/>
          <p:nvPr/>
        </p:nvSpPr>
        <p:spPr>
          <a:xfrm>
            <a:off x="457200" y="3429000"/>
            <a:ext cx="3829050" cy="742950"/>
          </a:xfrm>
          <a:prstGeom prst="rect">
            <a:avLst/>
          </a:prstGeom>
          <a:solidFill>
            <a:srgbClr val="EFF6FF"/>
          </a:solidFill>
          <a:ln/>
        </p:spPr>
      </p:sp>
      <p:sp>
        <p:nvSpPr>
          <p:cNvPr id="24" name="Shape 17"/>
          <p:cNvSpPr/>
          <p:nvPr/>
        </p:nvSpPr>
        <p:spPr>
          <a:xfrm>
            <a:off x="457200" y="3429000"/>
            <a:ext cx="28575" cy="742950"/>
          </a:xfrm>
          <a:prstGeom prst="rect">
            <a:avLst/>
          </a:prstGeom>
          <a:solidFill>
            <a:srgbClr val="3B82F6"/>
          </a:solidFill>
          <a:ln/>
        </p:spPr>
      </p:sp>
      <p:pic>
        <p:nvPicPr>
          <p:cNvPr id="25" name="Image 5" descr="preencoded.png">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71500" y="3571875"/>
            <a:ext cx="114300" cy="114300"/>
          </a:xfrm>
          <a:prstGeom prst="rect">
            <a:avLst/>
          </a:prstGeom>
        </p:spPr>
      </p:pic>
      <p:sp>
        <p:nvSpPr>
          <p:cNvPr id="26" name="Text 18"/>
          <p:cNvSpPr/>
          <p:nvPr/>
        </p:nvSpPr>
        <p:spPr>
          <a:xfrm>
            <a:off x="742950" y="3550444"/>
            <a:ext cx="866989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1E40A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산정비율의 한계</a:t>
            </a:r>
            <a:endParaRPr lang="en-US" sz="900" dirty="0"/>
          </a:p>
        </p:txBody>
      </p:sp>
      <p:sp>
        <p:nvSpPr>
          <p:cNvPr id="27" name="Text 19"/>
          <p:cNvSpPr/>
          <p:nvPr/>
        </p:nvSpPr>
        <p:spPr>
          <a:xfrm>
            <a:off x="571500" y="3771900"/>
            <a:ext cx="367188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단순히 산정비율을 낮추는 것만으로는 아파트 분양 자격이 </a:t>
            </a:r>
            <a:endParaRPr lang="en-US" sz="788" dirty="0"/>
          </a:p>
          <a:p>
            <a:pPr indent="0" marL="0">
              <a:buNone/>
            </a:pPr>
            <a:r>
              <a:rPr lang="en-US" sz="788" dirty="0">
                <a:solidFill>
                  <a:srgbClr val="1D4ED8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                    자동으로 부여되지 않으며, 향후 소송 시 무효 판결 가능성 존재</a:t>
            </a:r>
            <a:endParaRPr lang="en-US" sz="788" dirty="0"/>
          </a:p>
        </p:txBody>
      </p:sp>
      <p:sp>
        <p:nvSpPr>
          <p:cNvPr id="28" name="Shape 20"/>
          <p:cNvSpPr/>
          <p:nvPr/>
        </p:nvSpPr>
        <p:spPr>
          <a:xfrm>
            <a:off x="4686300" y="971550"/>
            <a:ext cx="4171950" cy="3371850"/>
          </a:xfrm>
          <a:prstGeom prst="rect">
            <a:avLst/>
          </a:prstGeom>
          <a:solidFill>
            <a:srgbClr val="FFFFFF">
              <a:alpha val="95000"/>
            </a:srgbClr>
          </a:solidFill>
          <a:ln/>
        </p:spPr>
      </p:sp>
      <p:sp>
        <p:nvSpPr>
          <p:cNvPr id="29" name="Shape 21"/>
          <p:cNvSpPr/>
          <p:nvPr/>
        </p:nvSpPr>
        <p:spPr>
          <a:xfrm>
            <a:off x="4686300" y="971550"/>
            <a:ext cx="42863" cy="3371850"/>
          </a:xfrm>
          <a:prstGeom prst="rect">
            <a:avLst/>
          </a:prstGeom>
          <a:solidFill>
            <a:srgbClr val="16A34A"/>
          </a:solidFill>
          <a:ln/>
        </p:spPr>
      </p:sp>
      <p:pic>
        <p:nvPicPr>
          <p:cNvPr id="30" name="Image 6" descr="preencoded.png">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857750" y="1171575"/>
            <a:ext cx="128588" cy="171450"/>
          </a:xfrm>
          <a:prstGeom prst="rect">
            <a:avLst/>
          </a:prstGeom>
        </p:spPr>
      </p:pic>
      <p:sp>
        <p:nvSpPr>
          <p:cNvPr id="31" name="Text 22"/>
          <p:cNvSpPr/>
          <p:nvPr/>
        </p:nvSpPr>
        <p:spPr>
          <a:xfrm>
            <a:off x="5072063" y="1143000"/>
            <a:ext cx="1062437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1350" b="1" dirty="0">
                <a:solidFill>
                  <a:srgbClr val="1F293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최종 권고사항</a:t>
            </a:r>
            <a:endParaRPr lang="en-US" sz="1350" dirty="0"/>
          </a:p>
        </p:txBody>
      </p:sp>
      <p:sp>
        <p:nvSpPr>
          <p:cNvPr id="32" name="Shape 23"/>
          <p:cNvSpPr/>
          <p:nvPr/>
        </p:nvSpPr>
        <p:spPr>
          <a:xfrm>
            <a:off x="4857750" y="1485900"/>
            <a:ext cx="3829050" cy="742950"/>
          </a:xfrm>
          <a:prstGeom prst="rect">
            <a:avLst/>
          </a:prstGeom>
          <a:solidFill>
            <a:srgbClr val="ECFDF5"/>
          </a:solidFill>
          <a:ln/>
        </p:spPr>
      </p:sp>
      <p:sp>
        <p:nvSpPr>
          <p:cNvPr id="33" name="Shape 24"/>
          <p:cNvSpPr/>
          <p:nvPr/>
        </p:nvSpPr>
        <p:spPr>
          <a:xfrm>
            <a:off x="4857750" y="1485900"/>
            <a:ext cx="28575" cy="742950"/>
          </a:xfrm>
          <a:prstGeom prst="rect">
            <a:avLst/>
          </a:prstGeom>
          <a:solidFill>
            <a:srgbClr val="10B981"/>
          </a:solidFill>
          <a:ln/>
        </p:spPr>
      </p:sp>
      <p:pic>
        <p:nvPicPr>
          <p:cNvPr id="34" name="Image 7" descr="preencoded.png">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972050" y="1628775"/>
            <a:ext cx="114300" cy="114300"/>
          </a:xfrm>
          <a:prstGeom prst="rect">
            <a:avLst/>
          </a:prstGeom>
        </p:spPr>
      </p:pic>
      <p:sp>
        <p:nvSpPr>
          <p:cNvPr id="35" name="Text 25"/>
          <p:cNvSpPr/>
          <p:nvPr/>
        </p:nvSpPr>
        <p:spPr>
          <a:xfrm>
            <a:off x="5143500" y="1607344"/>
            <a:ext cx="8967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65F4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신중한 접근 필요</a:t>
            </a:r>
            <a:endParaRPr lang="en-US" sz="900" dirty="0"/>
          </a:p>
        </p:txBody>
      </p:sp>
      <p:sp>
        <p:nvSpPr>
          <p:cNvPr id="36" name="Text 26"/>
          <p:cNvSpPr/>
          <p:nvPr/>
        </p:nvSpPr>
        <p:spPr>
          <a:xfrm>
            <a:off x="4972050" y="1832372"/>
            <a:ext cx="3236649" cy="13573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4785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통합 재건축의 이점은 인정하나, 충분한 법률 검토 없이는 </a:t>
            </a:r>
            <a:endParaRPr lang="en-US" sz="788" dirty="0"/>
          </a:p>
          <a:p>
            <a:pPr indent="0" marL="0">
              <a:buNone/>
            </a:pPr>
            <a:r>
              <a:rPr lang="en-US" sz="788" dirty="0">
                <a:solidFill>
                  <a:srgbClr val="04785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                    진행하지 않을 것을</a:t>
            </a:r>
            <a:endParaRPr lang="en-US" sz="788" dirty="0"/>
          </a:p>
        </p:txBody>
      </p:sp>
      <p:sp>
        <p:nvSpPr>
          <p:cNvPr id="37" name="Text 27"/>
          <p:cNvSpPr/>
          <p:nvPr/>
        </p:nvSpPr>
        <p:spPr>
          <a:xfrm>
            <a:off x="4972050" y="1832372"/>
            <a:ext cx="3630699" cy="278606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b="1" dirty="0">
                <a:solidFill>
                  <a:srgbClr val="047857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강력히 권고</a:t>
            </a:r>
            <a:endParaRPr lang="en-US" sz="788" dirty="0"/>
          </a:p>
        </p:txBody>
      </p:sp>
      <p:sp>
        <p:nvSpPr>
          <p:cNvPr id="38" name="Shape 28"/>
          <p:cNvSpPr/>
          <p:nvPr/>
        </p:nvSpPr>
        <p:spPr>
          <a:xfrm>
            <a:off x="4857750" y="2343150"/>
            <a:ext cx="3829050" cy="942975"/>
          </a:xfrm>
          <a:prstGeom prst="rect">
            <a:avLst/>
          </a:prstGeom>
          <a:solidFill>
            <a:srgbClr val="F5F3FF"/>
          </a:solidFill>
          <a:ln/>
        </p:spPr>
      </p:sp>
      <p:sp>
        <p:nvSpPr>
          <p:cNvPr id="39" name="Shape 29"/>
          <p:cNvSpPr/>
          <p:nvPr/>
        </p:nvSpPr>
        <p:spPr>
          <a:xfrm>
            <a:off x="4857750" y="2343150"/>
            <a:ext cx="28575" cy="942975"/>
          </a:xfrm>
          <a:prstGeom prst="rect">
            <a:avLst/>
          </a:prstGeom>
          <a:solidFill>
            <a:srgbClr val="8B5CF6"/>
          </a:solidFill>
          <a:ln/>
        </p:spPr>
      </p:sp>
      <p:pic>
        <p:nvPicPr>
          <p:cNvPr id="40" name="Image 8" descr="preencoded.png">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972050" y="2486025"/>
            <a:ext cx="142875" cy="114300"/>
          </a:xfrm>
          <a:prstGeom prst="rect">
            <a:avLst/>
          </a:prstGeom>
        </p:spPr>
      </p:pic>
      <p:sp>
        <p:nvSpPr>
          <p:cNvPr id="41" name="Text 30"/>
          <p:cNvSpPr/>
          <p:nvPr/>
        </p:nvSpPr>
        <p:spPr>
          <a:xfrm>
            <a:off x="5172075" y="2464594"/>
            <a:ext cx="896708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5B21B6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전문가 자문 필수</a:t>
            </a:r>
            <a:endParaRPr lang="en-US" sz="900" dirty="0"/>
          </a:p>
        </p:txBody>
      </p:sp>
      <p:sp>
        <p:nvSpPr>
          <p:cNvPr id="42" name="Text 31"/>
          <p:cNvSpPr/>
          <p:nvPr/>
        </p:nvSpPr>
        <p:spPr>
          <a:xfrm>
            <a:off x="4972050" y="2686050"/>
            <a:ext cx="36718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6D28D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재건축 전문 변호사 심층 자문</a:t>
            </a:r>
            <a:endParaRPr lang="en-US" sz="788" dirty="0"/>
          </a:p>
        </p:txBody>
      </p:sp>
      <p:sp>
        <p:nvSpPr>
          <p:cNvPr id="43" name="Text 32"/>
          <p:cNvSpPr/>
          <p:nvPr/>
        </p:nvSpPr>
        <p:spPr>
          <a:xfrm>
            <a:off x="4972050" y="2857500"/>
            <a:ext cx="36718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6D28D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관련 판례의 정확한 이해</a:t>
            </a:r>
            <a:endParaRPr lang="en-US" sz="788" dirty="0"/>
          </a:p>
        </p:txBody>
      </p:sp>
      <p:sp>
        <p:nvSpPr>
          <p:cNvPr id="44" name="Text 33"/>
          <p:cNvSpPr/>
          <p:nvPr/>
        </p:nvSpPr>
        <p:spPr>
          <a:xfrm>
            <a:off x="4972050" y="3028950"/>
            <a:ext cx="367188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l" indent="0" marL="0">
              <a:buNone/>
            </a:pPr>
            <a:r>
              <a:rPr lang="en-US" sz="788" dirty="0">
                <a:solidFill>
                  <a:srgbClr val="6D28D9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• 법적 안정성 확보 방안 모색</a:t>
            </a:r>
            <a:endParaRPr lang="en-US" sz="788" dirty="0"/>
          </a:p>
        </p:txBody>
      </p:sp>
      <p:pic>
        <p:nvPicPr>
          <p:cNvPr id="45" name="Image 9" descr="preencoded.png">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00625" y="3543300"/>
            <a:ext cx="114300" cy="114300"/>
          </a:xfrm>
          <a:prstGeom prst="rect">
            <a:avLst/>
          </a:prstGeom>
        </p:spPr>
      </p:pic>
      <p:sp>
        <p:nvSpPr>
          <p:cNvPr id="46" name="Text 34"/>
          <p:cNvSpPr/>
          <p:nvPr/>
        </p:nvSpPr>
        <p:spPr>
          <a:xfrm>
            <a:off x="5172075" y="3521869"/>
            <a:ext cx="1001855" cy="155377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대안 시나리오 준비</a:t>
            </a:r>
            <a:endParaRPr lang="en-US" sz="900" dirty="0"/>
          </a:p>
        </p:txBody>
      </p:sp>
      <p:sp>
        <p:nvSpPr>
          <p:cNvPr id="47" name="Text 35"/>
          <p:cNvSpPr/>
          <p:nvPr/>
        </p:nvSpPr>
        <p:spPr>
          <a:xfrm>
            <a:off x="5000625" y="3743325"/>
            <a:ext cx="364331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상가 단독 재건축, 존치 후 리모델링 등 </a:t>
            </a:r>
            <a:endParaRPr lang="en-US" sz="788" dirty="0"/>
          </a:p>
          <a:p>
            <a:pPr indent="0" marL="0">
              <a:buNone/>
            </a:pPr>
            <a:r>
              <a:rPr lang="en-US" sz="788" dirty="0">
                <a:solidFill>
                  <a:srgbClr val="000000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                                다양한 대안에 대한 사전 검토 및 준비</a:t>
            </a:r>
            <a:endParaRPr lang="en-US" sz="788" dirty="0"/>
          </a:p>
        </p:txBody>
      </p:sp>
      <p:sp>
        <p:nvSpPr>
          <p:cNvPr id="48" name="Shape 36"/>
          <p:cNvSpPr/>
          <p:nvPr/>
        </p:nvSpPr>
        <p:spPr>
          <a:xfrm>
            <a:off x="285750" y="4486275"/>
            <a:ext cx="8572500" cy="1921669"/>
          </a:xfrm>
          <a:prstGeom prst="rect">
            <a:avLst/>
          </a:prstGeom>
          <a:solidFill>
            <a:srgbClr val="EF4444"/>
          </a:solidFill>
          <a:ln/>
        </p:spPr>
      </p:sp>
      <p:pic>
        <p:nvPicPr>
          <p:cNvPr id="49" name="Image 10" descr="preencoded.png">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026787" y="4686300"/>
            <a:ext cx="171450" cy="171450"/>
          </a:xfrm>
          <a:prstGeom prst="rect">
            <a:avLst/>
          </a:prstGeom>
        </p:spPr>
      </p:pic>
      <p:sp>
        <p:nvSpPr>
          <p:cNvPr id="50" name="Text 37"/>
          <p:cNvSpPr/>
          <p:nvPr/>
        </p:nvSpPr>
        <p:spPr>
          <a:xfrm>
            <a:off x="4283962" y="4657725"/>
            <a:ext cx="904689" cy="228600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350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핵심 메시지</a:t>
            </a:r>
            <a:endParaRPr lang="en-US" sz="1350" dirty="0"/>
          </a:p>
        </p:txBody>
      </p:sp>
      <p:sp>
        <p:nvSpPr>
          <p:cNvPr id="51" name="Text 38"/>
          <p:cNvSpPr/>
          <p:nvPr/>
        </p:nvSpPr>
        <p:spPr>
          <a:xfrm>
            <a:off x="457200" y="5000625"/>
            <a:ext cx="27003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85%</a:t>
            </a:r>
            <a:endParaRPr lang="en-US" sz="2025" dirty="0"/>
          </a:p>
        </p:txBody>
      </p:sp>
      <p:sp>
        <p:nvSpPr>
          <p:cNvPr id="52" name="Text 39"/>
          <p:cNvSpPr/>
          <p:nvPr/>
        </p:nvSpPr>
        <p:spPr>
          <a:xfrm>
            <a:off x="457200" y="5343525"/>
            <a:ext cx="2700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법적 위험도</a:t>
            </a:r>
            <a:endParaRPr lang="en-US" sz="1013" dirty="0"/>
          </a:p>
        </p:txBody>
      </p:sp>
      <p:sp>
        <p:nvSpPr>
          <p:cNvPr id="53" name="Text 40"/>
          <p:cNvSpPr/>
          <p:nvPr/>
        </p:nvSpPr>
        <p:spPr>
          <a:xfrm>
            <a:off x="457200" y="5543550"/>
            <a:ext cx="2700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매우 높음</a:t>
            </a:r>
            <a:endParaRPr lang="en-US" sz="788" dirty="0"/>
          </a:p>
        </p:txBody>
      </p:sp>
      <p:sp>
        <p:nvSpPr>
          <p:cNvPr id="54" name="Text 41"/>
          <p:cNvSpPr/>
          <p:nvPr/>
        </p:nvSpPr>
        <p:spPr>
          <a:xfrm>
            <a:off x="3264694" y="5000625"/>
            <a:ext cx="2686050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신중</a:t>
            </a:r>
            <a:endParaRPr lang="en-US" sz="2025" dirty="0"/>
          </a:p>
        </p:txBody>
      </p:sp>
      <p:sp>
        <p:nvSpPr>
          <p:cNvPr id="55" name="Text 42"/>
          <p:cNvSpPr/>
          <p:nvPr/>
        </p:nvSpPr>
        <p:spPr>
          <a:xfrm>
            <a:off x="3264694" y="5343525"/>
            <a:ext cx="268605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접근 방식</a:t>
            </a:r>
            <a:endParaRPr lang="en-US" sz="1013" dirty="0"/>
          </a:p>
        </p:txBody>
      </p:sp>
      <p:sp>
        <p:nvSpPr>
          <p:cNvPr id="56" name="Text 43"/>
          <p:cNvSpPr/>
          <p:nvPr/>
        </p:nvSpPr>
        <p:spPr>
          <a:xfrm>
            <a:off x="3264694" y="5543550"/>
            <a:ext cx="268605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충분한 검토 후 결정</a:t>
            </a:r>
            <a:endParaRPr lang="en-US" sz="788" dirty="0"/>
          </a:p>
        </p:txBody>
      </p:sp>
      <p:sp>
        <p:nvSpPr>
          <p:cNvPr id="57" name="Text 44"/>
          <p:cNvSpPr/>
          <p:nvPr/>
        </p:nvSpPr>
        <p:spPr>
          <a:xfrm>
            <a:off x="6057900" y="5000625"/>
            <a:ext cx="2700338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2025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필수</a:t>
            </a:r>
            <a:endParaRPr lang="en-US" sz="2025" dirty="0"/>
          </a:p>
        </p:txBody>
      </p:sp>
      <p:sp>
        <p:nvSpPr>
          <p:cNvPr id="58" name="Text 45"/>
          <p:cNvSpPr/>
          <p:nvPr/>
        </p:nvSpPr>
        <p:spPr>
          <a:xfrm>
            <a:off x="6057900" y="5343525"/>
            <a:ext cx="27003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전문가 자문</a:t>
            </a:r>
            <a:endParaRPr lang="en-US" sz="1013" dirty="0"/>
          </a:p>
        </p:txBody>
      </p:sp>
      <p:sp>
        <p:nvSpPr>
          <p:cNvPr id="59" name="Text 46"/>
          <p:cNvSpPr/>
          <p:nvPr/>
        </p:nvSpPr>
        <p:spPr>
          <a:xfrm>
            <a:off x="6057900" y="5543550"/>
            <a:ext cx="270033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788" dirty="0">
                <a:solidFill>
                  <a:srgbClr val="FFFFFF">
                    <a:alpha val="90000"/>
                  </a:srgbClr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법률 전문가 의견</a:t>
            </a:r>
            <a:endParaRPr lang="en-US" sz="788" dirty="0"/>
          </a:p>
        </p:txBody>
      </p:sp>
      <p:sp>
        <p:nvSpPr>
          <p:cNvPr id="60" name="Text 47"/>
          <p:cNvSpPr/>
          <p:nvPr/>
        </p:nvSpPr>
        <p:spPr>
          <a:xfrm>
            <a:off x="457200" y="6029325"/>
            <a:ext cx="830103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algn="ctr" indent="0" marL="0">
              <a:buNone/>
            </a:pPr>
            <a:r>
              <a:rPr lang="en-US" sz="1013" b="1" dirty="0">
                <a:solidFill>
                  <a:srgbClr val="FFFFFF"/>
                </a:solidFill>
                <a:latin typeface="Noto Sans" pitchFamily="34" charset="0"/>
                <a:ea typeface="Noto Sans" pitchFamily="34" charset="-122"/>
                <a:cs typeface="Noto Sans" pitchFamily="34" charset="-120"/>
              </a:rPr>
              <a:t>"법적 불확실성을 명확히 인지하고, 이를 바탕으로 현실적인 의사결정을 하시기 바랍니다."</a:t>
            </a:r>
            <a:endParaRPr lang="en-US" sz="101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9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2025-06-18T07:11:09Z</dcterms:created>
  <dcterms:modified xsi:type="dcterms:W3CDTF">2025-06-18T07:11:09Z</dcterms:modified>
</cp:coreProperties>
</file>