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7" r:id="rId5"/>
    <p:sldId id="262" r:id="rId6"/>
    <p:sldId id="259" r:id="rId7"/>
    <p:sldId id="263" r:id="rId8"/>
    <p:sldId id="264" r:id="rId9"/>
    <p:sldId id="266" r:id="rId10"/>
    <p:sldId id="267"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D2B"/>
    <a:srgbClr val="993E3C"/>
    <a:srgbClr val="9F4A48"/>
    <a:srgbClr val="898989"/>
    <a:srgbClr val="5B5647"/>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85223" autoAdjust="0"/>
  </p:normalViewPr>
  <p:slideViewPr>
    <p:cSldViewPr>
      <p:cViewPr varScale="1">
        <p:scale>
          <a:sx n="97" d="100"/>
          <a:sy n="97" d="100"/>
        </p:scale>
        <p:origin x="2202" y="84"/>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notesViewPr>
    <p:cSldViewPr>
      <p:cViewPr varScale="1">
        <p:scale>
          <a:sx n="101" d="100"/>
          <a:sy n="101" d="100"/>
        </p:scale>
        <p:origin x="355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AAB92E4-AE0E-4597-BFB8-C8B4DD9C18B0}" type="datetimeFigureOut">
              <a:rPr lang="en-GB"/>
              <a:pPr>
                <a:defRPr/>
              </a:pPr>
              <a:t>25/11/2022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A1824A3-7152-4960-BF69-64A3C2461F1F}" type="slidenum">
              <a:rPr lang="en-GB" altLang="en-US"/>
              <a:pPr>
                <a:defRPr/>
              </a:pPr>
              <a:t>‹#›</a:t>
            </a:fld>
            <a:endParaRPr lang="en-GB" altLang="en-US" dirty="0"/>
          </a:p>
        </p:txBody>
      </p:sp>
    </p:spTree>
    <p:extLst>
      <p:ext uri="{BB962C8B-B14F-4D97-AF65-F5344CB8AC3E}">
        <p14:creationId xmlns:p14="http://schemas.microsoft.com/office/powerpoint/2010/main" val="98257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5C6A448-BE2F-4781-B00A-6CC78EDADA74}" type="datetimeFigureOut">
              <a:rPr lang="en-GB"/>
              <a:pPr>
                <a:defRPr/>
              </a:pPr>
              <a:t>25/11/2022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5A7925E-1572-43E0-9C43-F892C4797A1A}" type="slidenum">
              <a:rPr lang="en-GB" altLang="en-US"/>
              <a:pPr>
                <a:defRPr/>
              </a:pPr>
              <a:t>‹#›</a:t>
            </a:fld>
            <a:endParaRPr lang="en-GB" altLang="en-US" dirty="0"/>
          </a:p>
        </p:txBody>
      </p:sp>
    </p:spTree>
    <p:extLst>
      <p:ext uri="{BB962C8B-B14F-4D97-AF65-F5344CB8AC3E}">
        <p14:creationId xmlns:p14="http://schemas.microsoft.com/office/powerpoint/2010/main" val="425129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5A7925E-1572-43E0-9C43-F892C4797A1A}" type="slidenum">
              <a:rPr lang="en-GB" altLang="en-US" smtClean="0"/>
              <a:pPr>
                <a:defRPr/>
              </a:pPr>
              <a:t>1</a:t>
            </a:fld>
            <a:endParaRPr lang="en-GB" altLang="en-US" dirty="0"/>
          </a:p>
        </p:txBody>
      </p:sp>
    </p:spTree>
    <p:extLst>
      <p:ext uri="{BB962C8B-B14F-4D97-AF65-F5344CB8AC3E}">
        <p14:creationId xmlns:p14="http://schemas.microsoft.com/office/powerpoint/2010/main" val="191196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3</a:t>
            </a:fld>
            <a:endParaRPr lang="en-GB" altLang="en-US" dirty="0"/>
          </a:p>
        </p:txBody>
      </p:sp>
    </p:spTree>
    <p:extLst>
      <p:ext uri="{BB962C8B-B14F-4D97-AF65-F5344CB8AC3E}">
        <p14:creationId xmlns:p14="http://schemas.microsoft.com/office/powerpoint/2010/main" val="377616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7</a:t>
            </a:fld>
            <a:endParaRPr lang="en-GB" altLang="en-US" dirty="0"/>
          </a:p>
        </p:txBody>
      </p:sp>
    </p:spTree>
    <p:extLst>
      <p:ext uri="{BB962C8B-B14F-4D97-AF65-F5344CB8AC3E}">
        <p14:creationId xmlns:p14="http://schemas.microsoft.com/office/powerpoint/2010/main" val="379581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43"/>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5" name="Slide Number Placeholder 5"/>
          <p:cNvSpPr>
            <a:spLocks noGrp="1"/>
          </p:cNvSpPr>
          <p:nvPr>
            <p:ph type="sldNum" sz="quarter" idx="11"/>
          </p:nvPr>
        </p:nvSpPr>
        <p:spPr/>
        <p:txBody>
          <a:bodyPr/>
          <a:lstStyle>
            <a:lvl1pPr>
              <a:defRPr/>
            </a:lvl1pPr>
          </a:lstStyle>
          <a:p>
            <a:pPr>
              <a:defRPr/>
            </a:pPr>
            <a:fld id="{1C73FE86-2911-439B-A5AC-792EFE0EE0EB}"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AB909FDE-9F2A-429B-AAFD-0AB058EA8223}" type="datetime4">
              <a:rPr lang="en-GB"/>
              <a:pPr>
                <a:defRPr/>
              </a:pPr>
              <a:t>25 November 2022</a:t>
            </a:fld>
            <a:endParaRPr lang="en-GB" dirty="0"/>
          </a:p>
        </p:txBody>
      </p:sp>
    </p:spTree>
    <p:extLst>
      <p:ext uri="{BB962C8B-B14F-4D97-AF65-F5344CB8AC3E}">
        <p14:creationId xmlns:p14="http://schemas.microsoft.com/office/powerpoint/2010/main" val="412948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0675" y="764704"/>
            <a:ext cx="8651806" cy="576064"/>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1412776"/>
            <a:ext cx="8640960" cy="4968552"/>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C9421E46-382C-4EE9-B45B-87761AE2BCD5}"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EABAC35-51C5-4AC7-9255-2D72D8BB8FCD}" type="datetime4">
              <a:rPr lang="en-GB"/>
              <a:pPr>
                <a:defRPr/>
              </a:pPr>
              <a:t>25 November 2022</a:t>
            </a:fld>
            <a:endParaRPr lang="en-GB" dirty="0"/>
          </a:p>
        </p:txBody>
      </p:sp>
    </p:spTree>
    <p:extLst>
      <p:ext uri="{BB962C8B-B14F-4D97-AF65-F5344CB8AC3E}">
        <p14:creationId xmlns:p14="http://schemas.microsoft.com/office/powerpoint/2010/main" val="393006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544616"/>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93DFB354-A0F7-45FE-A04A-0A4B4256AFDE}"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45C18A2-309E-4E56-AB53-B689DEE00286}" type="datetime4">
              <a:rPr lang="en-GB"/>
              <a:pPr>
                <a:defRPr/>
              </a:pPr>
              <a:t>25 November 2022</a:t>
            </a:fld>
            <a:endParaRPr lang="en-GB" dirty="0"/>
          </a:p>
        </p:txBody>
      </p:sp>
    </p:spTree>
    <p:extLst>
      <p:ext uri="{BB962C8B-B14F-4D97-AF65-F5344CB8AC3E}">
        <p14:creationId xmlns:p14="http://schemas.microsoft.com/office/powerpoint/2010/main" val="174960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1"/>
          </p:nvPr>
        </p:nvSpPr>
        <p:spPr/>
        <p:txBody>
          <a:bodyPr/>
          <a:lstStyle>
            <a:lvl1pPr>
              <a:defRPr/>
            </a:lvl1pPr>
          </a:lstStyle>
          <a:p>
            <a:pPr>
              <a:defRPr/>
            </a:pPr>
            <a:fld id="{84B9CF61-6AA0-49F5-AD67-4377519505D1}"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7B7A8844-33D4-42E8-90B8-B6C8F45C9B89}" type="datetime4">
              <a:rPr lang="en-GB"/>
              <a:pPr>
                <a:defRPr/>
              </a:pPr>
              <a:t>25 November 2022</a:t>
            </a:fld>
            <a:endParaRPr lang="en-GB" dirty="0"/>
          </a:p>
        </p:txBody>
      </p:sp>
    </p:spTree>
    <p:extLst>
      <p:ext uri="{BB962C8B-B14F-4D97-AF65-F5344CB8AC3E}">
        <p14:creationId xmlns:p14="http://schemas.microsoft.com/office/powerpoint/2010/main" val="31513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dirty="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992F2CF2-0DB4-47C0-9F5A-241209E8FF64}"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2A1448C4-10E2-4B06-BC79-9ADA48DA9432}" type="datetime4">
              <a:rPr lang="en-GB"/>
              <a:pPr>
                <a:defRPr/>
              </a:pPr>
              <a:t>25 November 2022</a:t>
            </a:fld>
            <a:endParaRPr lang="en-GB" dirty="0"/>
          </a:p>
        </p:txBody>
      </p:sp>
    </p:spTree>
    <p:extLst>
      <p:ext uri="{BB962C8B-B14F-4D97-AF65-F5344CB8AC3E}">
        <p14:creationId xmlns:p14="http://schemas.microsoft.com/office/powerpoint/2010/main" val="244731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2B5114AE-CEE6-464F-A526-44811AD86549}" type="slidenum">
              <a:rPr lang="en-GB" altLang="en-US"/>
              <a:pPr>
                <a:defRPr/>
              </a:pPr>
              <a:t>‹#›</a:t>
            </a:fld>
            <a:endParaRPr lang="en-GB" altLang="en-US" dirty="0"/>
          </a:p>
        </p:txBody>
      </p:sp>
      <p:sp>
        <p:nvSpPr>
          <p:cNvPr id="4" name="Date Placeholder 6"/>
          <p:cNvSpPr>
            <a:spLocks noGrp="1"/>
          </p:cNvSpPr>
          <p:nvPr>
            <p:ph type="dt" sz="half" idx="12"/>
          </p:nvPr>
        </p:nvSpPr>
        <p:spPr/>
        <p:txBody>
          <a:bodyPr/>
          <a:lstStyle>
            <a:lvl1pPr>
              <a:defRPr/>
            </a:lvl1pPr>
          </a:lstStyle>
          <a:p>
            <a:pPr>
              <a:defRPr/>
            </a:pPr>
            <a:fld id="{BBB5744F-A25B-48EC-AAD4-297BC106F936}" type="datetime4">
              <a:rPr lang="en-GB"/>
              <a:pPr>
                <a:defRPr/>
              </a:pPr>
              <a:t>25 November 2022</a:t>
            </a:fld>
            <a:endParaRPr lang="en-GB" dirty="0"/>
          </a:p>
        </p:txBody>
      </p:sp>
    </p:spTree>
    <p:extLst>
      <p:ext uri="{BB962C8B-B14F-4D97-AF65-F5344CB8AC3E}">
        <p14:creationId xmlns:p14="http://schemas.microsoft.com/office/powerpoint/2010/main" val="87009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1223" y="764704"/>
            <a:ext cx="8615361" cy="51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251223" y="1344124"/>
            <a:ext cx="8615361" cy="503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cxnSp>
        <p:nvCxnSpPr>
          <p:cNvPr id="9" name="Straight Connector 8"/>
          <p:cNvCxnSpPr/>
          <p:nvPr userDrawn="1"/>
        </p:nvCxnSpPr>
        <p:spPr>
          <a:xfrm>
            <a:off x="251223" y="764704"/>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1223" y="6381328"/>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p:cNvSpPr>
            <a:spLocks noGrp="1"/>
          </p:cNvSpPr>
          <p:nvPr>
            <p:ph type="sldNum" sz="quarter" idx="4"/>
          </p:nvPr>
        </p:nvSpPr>
        <p:spPr>
          <a:xfrm>
            <a:off x="93421" y="6448251"/>
            <a:ext cx="721519"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B20F0D9-EC87-4081-AFA5-A11DF25F8E4A}" type="slidenum">
              <a:rPr lang="en-GB" altLang="en-US"/>
              <a:pPr>
                <a:defRPr/>
              </a:pPr>
              <a:t>‹#›</a:t>
            </a:fld>
            <a:endParaRPr lang="en-GB" altLang="en-US" dirty="0"/>
          </a:p>
        </p:txBody>
      </p:sp>
      <p:sp>
        <p:nvSpPr>
          <p:cNvPr id="20" name="Date Placeholder 6"/>
          <p:cNvSpPr>
            <a:spLocks noGrp="1"/>
          </p:cNvSpPr>
          <p:nvPr>
            <p:ph type="dt" sz="half" idx="2"/>
          </p:nvPr>
        </p:nvSpPr>
        <p:spPr>
          <a:xfrm>
            <a:off x="7236295" y="260649"/>
            <a:ext cx="1630289" cy="216023"/>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fld id="{D50EEC74-261A-4952-9B26-238CA56A605F}" type="datetime4">
              <a:rPr lang="en-GB"/>
              <a:pPr>
                <a:defRPr/>
              </a:pPr>
              <a:t>25 November 2022</a:t>
            </a:fld>
            <a:endParaRPr lang="en-GB" dirty="0"/>
          </a:p>
        </p:txBody>
      </p:sp>
      <p:pic>
        <p:nvPicPr>
          <p:cNvPr id="1034" name="Picture 11" descr="address.gif"/>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80312" y="6470476"/>
            <a:ext cx="15124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logo-ltr.tif"/>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4224" y="205444"/>
            <a:ext cx="1321432" cy="39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24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2400">
          <a:solidFill>
            <a:srgbClr val="9A1D2B"/>
          </a:solidFill>
          <a:latin typeface="Arial" charset="0"/>
          <a:cs typeface="Arial" charset="0"/>
        </a:defRPr>
      </a:lvl2pPr>
      <a:lvl3pPr algn="l" rtl="0" eaLnBrk="0" fontAlgn="base" hangingPunct="0">
        <a:spcBef>
          <a:spcPct val="0"/>
        </a:spcBef>
        <a:spcAft>
          <a:spcPct val="0"/>
        </a:spcAft>
        <a:defRPr sz="2400">
          <a:solidFill>
            <a:srgbClr val="9A1D2B"/>
          </a:solidFill>
          <a:latin typeface="Arial" charset="0"/>
          <a:cs typeface="Arial" charset="0"/>
        </a:defRPr>
      </a:lvl3pPr>
      <a:lvl4pPr algn="l" rtl="0" eaLnBrk="0" fontAlgn="base" hangingPunct="0">
        <a:spcBef>
          <a:spcPct val="0"/>
        </a:spcBef>
        <a:spcAft>
          <a:spcPct val="0"/>
        </a:spcAft>
        <a:defRPr sz="2400">
          <a:solidFill>
            <a:srgbClr val="9A1D2B"/>
          </a:solidFill>
          <a:latin typeface="Arial" charset="0"/>
          <a:cs typeface="Arial" charset="0"/>
        </a:defRPr>
      </a:lvl4pPr>
      <a:lvl5pPr algn="l" rtl="0" eaLnBrk="0" fontAlgn="base" hangingPunct="0">
        <a:spcBef>
          <a:spcPct val="0"/>
        </a:spcBef>
        <a:spcAft>
          <a:spcPct val="0"/>
        </a:spcAft>
        <a:defRPr sz="2400">
          <a:solidFill>
            <a:srgbClr val="9A1D2B"/>
          </a:solidFill>
          <a:latin typeface="Arial" charset="0"/>
          <a:cs typeface="Arial" charset="0"/>
        </a:defRPr>
      </a:lvl5pPr>
      <a:lvl6pPr marL="342900" algn="l" rtl="0" fontAlgn="base">
        <a:spcBef>
          <a:spcPct val="0"/>
        </a:spcBef>
        <a:spcAft>
          <a:spcPct val="0"/>
        </a:spcAft>
        <a:defRPr sz="2400">
          <a:solidFill>
            <a:srgbClr val="9A1D2B"/>
          </a:solidFill>
          <a:latin typeface="Arial" charset="0"/>
          <a:cs typeface="Arial" charset="0"/>
        </a:defRPr>
      </a:lvl6pPr>
      <a:lvl7pPr marL="685800" algn="l" rtl="0" fontAlgn="base">
        <a:spcBef>
          <a:spcPct val="0"/>
        </a:spcBef>
        <a:spcAft>
          <a:spcPct val="0"/>
        </a:spcAft>
        <a:defRPr sz="2400">
          <a:solidFill>
            <a:srgbClr val="9A1D2B"/>
          </a:solidFill>
          <a:latin typeface="Arial" charset="0"/>
          <a:cs typeface="Arial" charset="0"/>
        </a:defRPr>
      </a:lvl7pPr>
      <a:lvl8pPr marL="1028700" algn="l" rtl="0" fontAlgn="base">
        <a:spcBef>
          <a:spcPct val="0"/>
        </a:spcBef>
        <a:spcAft>
          <a:spcPct val="0"/>
        </a:spcAft>
        <a:defRPr sz="2400">
          <a:solidFill>
            <a:srgbClr val="9A1D2B"/>
          </a:solidFill>
          <a:latin typeface="Arial" charset="0"/>
          <a:cs typeface="Arial" charset="0"/>
        </a:defRPr>
      </a:lvl8pPr>
      <a:lvl9pPr marL="1371600" algn="l" rtl="0" fontAlgn="base">
        <a:spcBef>
          <a:spcPct val="0"/>
        </a:spcBef>
        <a:spcAft>
          <a:spcPct val="0"/>
        </a:spcAft>
        <a:defRPr sz="2400">
          <a:solidFill>
            <a:srgbClr val="9A1D2B"/>
          </a:solidFill>
          <a:latin typeface="Arial" charset="0"/>
          <a:cs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51223" y="2240757"/>
            <a:ext cx="8641556" cy="1102519"/>
          </a:xfrm>
        </p:spPr>
        <p:txBody>
          <a:bodyPr>
            <a:normAutofit/>
          </a:bodyPr>
          <a:lstStyle/>
          <a:p>
            <a:r>
              <a:rPr lang="en-GB" altLang="en-US" dirty="0"/>
              <a:t>ERTS Final Assessment – Task 1 (Template)</a:t>
            </a:r>
          </a:p>
        </p:txBody>
      </p:sp>
      <p:sp>
        <p:nvSpPr>
          <p:cNvPr id="4099" name="Subtitle 2"/>
          <p:cNvSpPr>
            <a:spLocks noGrp="1"/>
          </p:cNvSpPr>
          <p:nvPr>
            <p:ph type="subTitle" idx="1"/>
          </p:nvPr>
        </p:nvSpPr>
        <p:spPr>
          <a:xfrm>
            <a:off x="251223" y="3375422"/>
            <a:ext cx="8641556" cy="1314450"/>
          </a:xfrm>
        </p:spPr>
        <p:txBody>
          <a:bodyPr/>
          <a:lstStyle/>
          <a:p>
            <a:r>
              <a:rPr lang="en-GB" altLang="en-US" dirty="0"/>
              <a:t>Harry Liu - fx19583</a:t>
            </a:r>
          </a:p>
          <a:p>
            <a:r>
              <a:rPr lang="en-GB" altLang="en-US" dirty="0"/>
              <a:t>Stephanie Lin - pt19585</a:t>
            </a:r>
          </a:p>
          <a:p>
            <a:r>
              <a:rPr lang="en-GB" altLang="en-US" dirty="0" err="1"/>
              <a:t>Daiyun</a:t>
            </a:r>
            <a:r>
              <a:rPr lang="en-GB" altLang="en-US" dirty="0"/>
              <a:t> Chen - mt20768</a:t>
            </a:r>
          </a:p>
        </p:txBody>
      </p:sp>
      <p:sp>
        <p:nvSpPr>
          <p:cNvPr id="410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6D7FD2-258E-45D2-8CA4-1ED9890F3EE7}" type="slidenum">
              <a:rPr lang="en-GB" altLang="en-US" smtClean="0">
                <a:solidFill>
                  <a:srgbClr val="898989"/>
                </a:solidFill>
              </a:rPr>
              <a:pPr/>
              <a:t>1</a:t>
            </a:fld>
            <a:endParaRPr lang="en-GB" altLang="en-US" dirty="0">
              <a:solidFill>
                <a:srgbClr val="898989"/>
              </a:solidFill>
            </a:endParaRPr>
          </a:p>
        </p:txBody>
      </p:sp>
      <p:sp>
        <p:nvSpPr>
          <p:cNvPr id="4102" name="Date Placeholder 5"/>
          <p:cNvSpPr>
            <a:spLocks noGrp="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5BA3012-14A8-4AFC-B3F3-502EEFFC14A7}" type="datetime4">
              <a:rPr lang="en-GB" altLang="en-US" smtClean="0">
                <a:solidFill>
                  <a:srgbClr val="898989"/>
                </a:solidFill>
              </a:rPr>
              <a:pPr fontAlgn="base">
                <a:spcBef>
                  <a:spcPct val="0"/>
                </a:spcBef>
                <a:spcAft>
                  <a:spcPct val="0"/>
                </a:spcAft>
              </a:pPr>
              <a:t>25 November 2022</a:t>
            </a:fld>
            <a:endParaRPr lang="en-GB" altLang="en-US"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Guidance for this presentation</a:t>
            </a:r>
          </a:p>
        </p:txBody>
      </p:sp>
      <p:sp>
        <p:nvSpPr>
          <p:cNvPr id="3" name="Content Placeholder 2"/>
          <p:cNvSpPr>
            <a:spLocks noGrp="1"/>
          </p:cNvSpPr>
          <p:nvPr>
            <p:ph idx="1"/>
          </p:nvPr>
        </p:nvSpPr>
        <p:spPr/>
        <p:txBody>
          <a:bodyPr/>
          <a:lstStyle/>
          <a:p>
            <a:r>
              <a:rPr lang="en-GB" sz="1900" dirty="0"/>
              <a:t>This presentation is assessed and will form your mark for the first task</a:t>
            </a:r>
          </a:p>
          <a:p>
            <a:r>
              <a:rPr lang="en-GB" sz="1900" dirty="0"/>
              <a:t>Keep explanations concise, use screenshots or bullet points to present information</a:t>
            </a:r>
          </a:p>
          <a:p>
            <a:r>
              <a:rPr lang="en-GB" sz="1900" dirty="0"/>
              <a:t>You will have 5 minutes to present this, this is a strict limit and you will be timed</a:t>
            </a:r>
          </a:p>
          <a:p>
            <a:r>
              <a:rPr lang="en-GB" sz="1900" dirty="0"/>
              <a:t>Use the time as you feel appropriate</a:t>
            </a:r>
          </a:p>
          <a:p>
            <a:r>
              <a:rPr lang="en-GB" sz="1900" dirty="0"/>
              <a:t>Use your code and robot to help you present what you have done</a:t>
            </a:r>
          </a:p>
          <a:p>
            <a:r>
              <a:rPr lang="en-GB" sz="1900" dirty="0"/>
              <a:t>You will also be asked questions after your presentation</a:t>
            </a:r>
          </a:p>
          <a:p>
            <a:r>
              <a:rPr lang="en-GB" sz="1900" dirty="0"/>
              <a:t>Delete this slide</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2</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164144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elements</a:t>
            </a:r>
          </a:p>
        </p:txBody>
      </p:sp>
      <p:sp>
        <p:nvSpPr>
          <p:cNvPr id="3" name="Content Placeholder 2"/>
          <p:cNvSpPr>
            <a:spLocks noGrp="1"/>
          </p:cNvSpPr>
          <p:nvPr>
            <p:ph idx="1"/>
          </p:nvPr>
        </p:nvSpPr>
        <p:spPr/>
        <p:txBody>
          <a:bodyPr/>
          <a:lstStyle/>
          <a:p>
            <a:r>
              <a:rPr lang="en-GB" dirty="0"/>
              <a:t>Show that the robot can move around effectively in both modes of operations</a:t>
            </a:r>
          </a:p>
          <a:p>
            <a:r>
              <a:rPr lang="en-GB" dirty="0"/>
              <a:t>Show that you have made use of the LED &amp; Switches</a:t>
            </a:r>
          </a:p>
          <a:p>
            <a:pPr lvl="1"/>
            <a:r>
              <a:rPr lang="en-GB" u="sng" dirty="0"/>
              <a:t>Red light</a:t>
            </a:r>
            <a:r>
              <a:rPr lang="en-GB" dirty="0"/>
              <a:t>: motor stops</a:t>
            </a:r>
          </a:p>
          <a:p>
            <a:pPr lvl="1"/>
            <a:r>
              <a:rPr lang="en-GB" u="sng" dirty="0"/>
              <a:t>White</a:t>
            </a:r>
            <a:r>
              <a:rPr lang="en-GB" dirty="0"/>
              <a:t>: forward</a:t>
            </a:r>
          </a:p>
          <a:p>
            <a:pPr lvl="1"/>
            <a:r>
              <a:rPr lang="en-GB" u="sng" dirty="0"/>
              <a:t>Blue</a:t>
            </a:r>
            <a:r>
              <a:rPr lang="en-GB" dirty="0"/>
              <a:t>: right</a:t>
            </a:r>
          </a:p>
          <a:p>
            <a:pPr lvl="1"/>
            <a:r>
              <a:rPr lang="en-GB" u="sng" dirty="0"/>
              <a:t>Yellow</a:t>
            </a:r>
            <a:r>
              <a:rPr lang="en-GB" dirty="0"/>
              <a:t>: left</a:t>
            </a:r>
          </a:p>
          <a:p>
            <a:pPr lvl="1"/>
            <a:r>
              <a:rPr lang="en-GB" u="sng" dirty="0"/>
              <a:t>Green</a:t>
            </a:r>
            <a:r>
              <a:rPr lang="en-GB" dirty="0"/>
              <a:t>: backward</a:t>
            </a:r>
          </a:p>
          <a:p>
            <a:pPr lvl="1"/>
            <a:r>
              <a:rPr lang="en-GB" u="sng" dirty="0"/>
              <a:t>Sky Blue</a:t>
            </a:r>
            <a:r>
              <a:rPr lang="en-GB" dirty="0"/>
              <a:t>: Auto mode</a:t>
            </a:r>
          </a:p>
          <a:p>
            <a:pPr lvl="1"/>
            <a:r>
              <a:rPr lang="en-GB" u="sng" dirty="0"/>
              <a:t>Pink</a:t>
            </a:r>
            <a:r>
              <a:rPr lang="en-GB" dirty="0"/>
              <a:t>: Free mode</a:t>
            </a:r>
          </a:p>
          <a:p>
            <a:r>
              <a:rPr lang="en-GB" dirty="0"/>
              <a:t>Is there nay difference in operation when you robot works in polling mode and interrupt mode?</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3</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3653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Interrupts</a:t>
            </a:r>
          </a:p>
        </p:txBody>
      </p:sp>
      <p:sp>
        <p:nvSpPr>
          <p:cNvPr id="3" name="Content Placeholder 2"/>
          <p:cNvSpPr>
            <a:spLocks noGrp="1"/>
          </p:cNvSpPr>
          <p:nvPr>
            <p:ph idx="1"/>
          </p:nvPr>
        </p:nvSpPr>
        <p:spPr/>
        <p:txBody>
          <a:bodyPr/>
          <a:lstStyle/>
          <a:p>
            <a:r>
              <a:rPr lang="en-GB" dirty="0"/>
              <a:t>How do you implement operation of robot with polling? Why?</a:t>
            </a:r>
          </a:p>
          <a:p>
            <a:pPr lvl="1"/>
            <a:r>
              <a:rPr lang="en-GB" dirty="0"/>
              <a:t>Using a while loop that sequentially runs for instructions that is given.</a:t>
            </a:r>
          </a:p>
          <a:p>
            <a:pPr lvl="1"/>
            <a:r>
              <a:rPr lang="en-GB" dirty="0"/>
              <a:t>And checks the bump switch one by one to see if it has hit something.</a:t>
            </a:r>
          </a:p>
          <a:p>
            <a:r>
              <a:rPr lang="en-GB" dirty="0"/>
              <a:t>How do you implement operation of robot with interrupts? Why?</a:t>
            </a:r>
          </a:p>
          <a:p>
            <a:pPr lvl="1"/>
            <a:r>
              <a:rPr lang="en-GB" dirty="0"/>
              <a:t>Using a while loop that continuously runs the predefined route and immediately stops the current process to deal with interrupt when interrupt arises, and when interrupt is finished, return to the execution of the predefined route.</a:t>
            </a:r>
          </a:p>
          <a:p>
            <a:r>
              <a:rPr lang="en-GB" dirty="0"/>
              <a:t>How have you kept the ISRs minimal?</a:t>
            </a:r>
          </a:p>
          <a:p>
            <a:pPr lvl="1"/>
            <a:r>
              <a:rPr lang="en-GB" dirty="0"/>
              <a:t>Clear and memory stack after each interrupt</a:t>
            </a:r>
          </a:p>
          <a:p>
            <a:pPr lvl="1"/>
            <a:r>
              <a:rPr lang="en-GB"/>
              <a:t>Disable </a:t>
            </a:r>
            <a:r>
              <a:rPr lang="en-GB" dirty="0"/>
              <a:t>interrupt when polling is used</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4</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185746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Delays</a:t>
            </a:r>
          </a:p>
        </p:txBody>
      </p:sp>
      <p:sp>
        <p:nvSpPr>
          <p:cNvPr id="3" name="Content Placeholder 2"/>
          <p:cNvSpPr>
            <a:spLocks noGrp="1"/>
          </p:cNvSpPr>
          <p:nvPr>
            <p:ph idx="1"/>
          </p:nvPr>
        </p:nvSpPr>
        <p:spPr/>
        <p:txBody>
          <a:bodyPr/>
          <a:lstStyle/>
          <a:p>
            <a:r>
              <a:rPr lang="en-GB" dirty="0"/>
              <a:t>Where have delays been used? Why?</a:t>
            </a:r>
          </a:p>
          <a:p>
            <a:pPr lvl="1"/>
            <a:r>
              <a:rPr lang="en-GB" dirty="0"/>
              <a:t>In the </a:t>
            </a:r>
            <a:r>
              <a:rPr lang="en-GB" dirty="0" err="1"/>
              <a:t>mode_selection</a:t>
            </a:r>
            <a:r>
              <a:rPr lang="en-GB" dirty="0"/>
              <a:t> function, to wait for user to input select mode.</a:t>
            </a:r>
          </a:p>
          <a:p>
            <a:pPr lvl="1"/>
            <a:r>
              <a:rPr lang="en-GB" dirty="0"/>
              <a:t>Also used when changing direction, to slow down the turning process.</a:t>
            </a:r>
          </a:p>
          <a:p>
            <a:pPr lvl="1"/>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5</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36997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CPU Usage</a:t>
            </a:r>
          </a:p>
        </p:txBody>
      </p:sp>
      <p:sp>
        <p:nvSpPr>
          <p:cNvPr id="3" name="Content Placeholder 2"/>
          <p:cNvSpPr>
            <a:spLocks noGrp="1"/>
          </p:cNvSpPr>
          <p:nvPr>
            <p:ph idx="1"/>
          </p:nvPr>
        </p:nvSpPr>
        <p:spPr/>
        <p:txBody>
          <a:bodyPr/>
          <a:lstStyle/>
          <a:p>
            <a:r>
              <a:rPr lang="en-GB" dirty="0"/>
              <a:t>How have you measured the CPU utilization?</a:t>
            </a:r>
          </a:p>
          <a:p>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6</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pic>
        <p:nvPicPr>
          <p:cNvPr id="7" name="Picture 6">
            <a:extLst>
              <a:ext uri="{FF2B5EF4-FFF2-40B4-BE49-F238E27FC236}">
                <a16:creationId xmlns:a16="http://schemas.microsoft.com/office/drawing/2014/main" id="{6EB56868-FD91-548A-F4E2-D9D5F63FF8C3}"/>
              </a:ext>
            </a:extLst>
          </p:cNvPr>
          <p:cNvPicPr>
            <a:picLocks noChangeAspect="1"/>
          </p:cNvPicPr>
          <p:nvPr/>
        </p:nvPicPr>
        <p:blipFill>
          <a:blip r:embed="rId2"/>
          <a:stretch>
            <a:fillRect/>
          </a:stretch>
        </p:blipFill>
        <p:spPr>
          <a:xfrm>
            <a:off x="-8935" y="1749943"/>
            <a:ext cx="9144000" cy="5143500"/>
          </a:xfrm>
          <a:prstGeom prst="rect">
            <a:avLst/>
          </a:prstGeom>
        </p:spPr>
      </p:pic>
    </p:spTree>
    <p:extLst>
      <p:ext uri="{BB962C8B-B14F-4D97-AF65-F5344CB8AC3E}">
        <p14:creationId xmlns:p14="http://schemas.microsoft.com/office/powerpoint/2010/main" val="422526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CPU Usage</a:t>
            </a:r>
          </a:p>
        </p:txBody>
      </p:sp>
      <p:sp>
        <p:nvSpPr>
          <p:cNvPr id="3" name="Content Placeholder 2"/>
          <p:cNvSpPr>
            <a:spLocks noGrp="1"/>
          </p:cNvSpPr>
          <p:nvPr>
            <p:ph idx="1"/>
          </p:nvPr>
        </p:nvSpPr>
        <p:spPr/>
        <p:txBody>
          <a:bodyPr/>
          <a:lstStyle/>
          <a:p>
            <a:r>
              <a:rPr lang="en-GB" dirty="0"/>
              <a:t>How have you measured the CPU utilization?</a:t>
            </a:r>
          </a:p>
          <a:p>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7</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pic>
        <p:nvPicPr>
          <p:cNvPr id="8" name="Picture 7">
            <a:extLst>
              <a:ext uri="{FF2B5EF4-FFF2-40B4-BE49-F238E27FC236}">
                <a16:creationId xmlns:a16="http://schemas.microsoft.com/office/drawing/2014/main" id="{6045DC41-AC7E-3B74-7C3D-7C9817B0130E}"/>
              </a:ext>
            </a:extLst>
          </p:cNvPr>
          <p:cNvPicPr>
            <a:picLocks noChangeAspect="1"/>
          </p:cNvPicPr>
          <p:nvPr/>
        </p:nvPicPr>
        <p:blipFill>
          <a:blip r:embed="rId3"/>
          <a:stretch>
            <a:fillRect/>
          </a:stretch>
        </p:blipFill>
        <p:spPr>
          <a:xfrm>
            <a:off x="0" y="1729992"/>
            <a:ext cx="9144000" cy="5143500"/>
          </a:xfrm>
          <a:prstGeom prst="rect">
            <a:avLst/>
          </a:prstGeom>
        </p:spPr>
      </p:pic>
    </p:spTree>
    <p:extLst>
      <p:ext uri="{BB962C8B-B14F-4D97-AF65-F5344CB8AC3E}">
        <p14:creationId xmlns:p14="http://schemas.microsoft.com/office/powerpoint/2010/main" val="356798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13C0587C9F874186C9B425FB10BA48" ma:contentTypeVersion="7" ma:contentTypeDescription="Create a new document." ma:contentTypeScope="" ma:versionID="7ced7e8c1650625d1498c6550966367c">
  <xsd:schema xmlns:xsd="http://www.w3.org/2001/XMLSchema" xmlns:xs="http://www.w3.org/2001/XMLSchema" xmlns:p="http://schemas.microsoft.com/office/2006/metadata/properties" xmlns:ns2="1d6f4c64-016f-4dd2-938b-ad97c78a9044" xmlns:ns3="b0a4f539-48d0-4a69-82f2-fb42d29f3443" targetNamespace="http://schemas.microsoft.com/office/2006/metadata/properties" ma:root="true" ma:fieldsID="849f0b7a0cc1aa889fb45724e52adeb6" ns2:_="" ns3:_="">
    <xsd:import namespace="1d6f4c64-016f-4dd2-938b-ad97c78a9044"/>
    <xsd:import namespace="b0a4f539-48d0-4a69-82f2-fb42d29f34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4c64-016f-4dd2-938b-ad97c78a904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a4f539-48d0-4a69-82f2-fb42d29f3443"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5B2934-E4CD-403C-9D05-A4710B6460D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3C1008C-4156-4727-AEC7-4DDA4B0D0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f4c64-016f-4dd2-938b-ad97c78a9044"/>
    <ds:schemaRef ds:uri="b0a4f539-48d0-4a69-82f2-fb42d29f34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193CCD-6AD7-4753-9405-2074E943F6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8742</TotalTime>
  <Words>359</Words>
  <Application>Microsoft Office PowerPoint</Application>
  <PresentationFormat>On-screen Show (4:3)</PresentationFormat>
  <Paragraphs>57</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ERTS Final Assessment – Task 1 (Template)</vt:lpstr>
      <vt:lpstr>Guidance for this presentation</vt:lpstr>
      <vt:lpstr>Practical elements</vt:lpstr>
      <vt:lpstr>Interrupts</vt:lpstr>
      <vt:lpstr>Delays</vt:lpstr>
      <vt:lpstr>CPU Usage</vt:lpstr>
      <vt:lpstr>CPU Usage</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Harry Liu</cp:lastModifiedBy>
  <cp:revision>181</cp:revision>
  <dcterms:created xsi:type="dcterms:W3CDTF">2013-02-14T16:53:45Z</dcterms:created>
  <dcterms:modified xsi:type="dcterms:W3CDTF">2022-11-25T11:51:53Z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0x0101000113C0587C9F874186C9B425FB10BA48</vt:lpwstr>
  </property>
</Properties>
</file>