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6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0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CD89-0AB3-4436-9B02-F52F044DD1A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매입세금계산서 처리 방법</a:t>
            </a: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8031" y="4012684"/>
            <a:ext cx="16388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64359" y="4396034"/>
            <a:ext cx="11729418" cy="22925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8378" y="676016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매입세금계산서의 지출결의서 상신 및 처리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41" y="4480494"/>
            <a:ext cx="11645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1.ERP</a:t>
            </a:r>
            <a:r>
              <a:rPr lang="ko-KR" altLang="en-US" sz="1200" b="1" dirty="0" smtClean="0">
                <a:latin typeface="+mj-ea"/>
                <a:ea typeface="+mj-ea"/>
              </a:rPr>
              <a:t>메뉴에서 </a:t>
            </a:r>
            <a:r>
              <a:rPr lang="en-US" altLang="ko-KR" sz="1200" b="1" dirty="0" smtClean="0">
                <a:latin typeface="+mj-ea"/>
                <a:ea typeface="+mj-ea"/>
              </a:rPr>
              <a:t>“</a:t>
            </a:r>
            <a:r>
              <a:rPr lang="ko-KR" altLang="en-US" sz="1200" b="1" dirty="0" err="1" smtClean="0">
                <a:latin typeface="+mj-ea"/>
                <a:ea typeface="+mj-ea"/>
              </a:rPr>
              <a:t>결의서입력</a:t>
            </a:r>
            <a:r>
              <a:rPr lang="en-US" altLang="ko-KR" sz="1200" b="1" dirty="0" smtClean="0">
                <a:latin typeface="+mj-ea"/>
                <a:ea typeface="+mj-ea"/>
              </a:rPr>
              <a:t>” </a:t>
            </a:r>
            <a:r>
              <a:rPr lang="ko-KR" altLang="en-US" sz="1200" b="1" dirty="0" smtClean="0">
                <a:latin typeface="+mj-ea"/>
                <a:ea typeface="+mj-ea"/>
              </a:rPr>
              <a:t>검색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2.</a:t>
            </a:r>
            <a:r>
              <a:rPr lang="ko-KR" altLang="en-US" sz="1200" b="1" dirty="0" err="1" smtClean="0">
                <a:latin typeface="+mj-ea"/>
                <a:ea typeface="+mj-ea"/>
              </a:rPr>
              <a:t>추가버튼</a:t>
            </a:r>
            <a:r>
              <a:rPr lang="ko-KR" altLang="en-US" sz="1200" b="1" dirty="0" smtClean="0">
                <a:latin typeface="+mj-ea"/>
                <a:ea typeface="+mj-ea"/>
              </a:rPr>
              <a:t> 클릭하여 그리드를 생성합니다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3.</a:t>
            </a:r>
            <a:r>
              <a:rPr lang="ko-KR" altLang="en-US" sz="1200" b="1" dirty="0" err="1" smtClean="0">
                <a:latin typeface="+mj-ea"/>
                <a:ea typeface="+mj-ea"/>
              </a:rPr>
              <a:t>회계일은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세금계산서가 발행된 작성일과 동일합니다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(</a:t>
            </a:r>
            <a:r>
              <a:rPr lang="ko-KR" altLang="en-US" sz="1200" b="1" dirty="0" smtClean="0">
                <a:latin typeface="+mj-ea"/>
                <a:ea typeface="+mj-ea"/>
              </a:rPr>
              <a:t>만약 모를 경우</a:t>
            </a:r>
            <a:r>
              <a:rPr lang="en-US" altLang="ko-KR" sz="1200" b="1" dirty="0" smtClean="0"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atin typeface="+mj-ea"/>
                <a:ea typeface="+mj-ea"/>
              </a:rPr>
              <a:t> 아래 내용을 모두 입력한 다음 저장하기 전에 수정하셔도 됩니다</a:t>
            </a:r>
            <a:r>
              <a:rPr lang="en-US" altLang="ko-KR" sz="1200" b="1" dirty="0" smtClean="0">
                <a:latin typeface="+mj-ea"/>
                <a:ea typeface="+mj-ea"/>
              </a:rPr>
              <a:t>.)</a:t>
            </a:r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latin typeface="+mj-ea"/>
                <a:ea typeface="+mj-ea"/>
              </a:rPr>
              <a:t>결의내역은</a:t>
            </a:r>
            <a:r>
              <a:rPr lang="ko-KR" altLang="en-US" sz="1200" b="1" dirty="0" smtClean="0">
                <a:latin typeface="+mj-ea"/>
                <a:ea typeface="+mj-ea"/>
              </a:rPr>
              <a:t> 지출내역을 기재합니다</a:t>
            </a:r>
            <a:r>
              <a:rPr lang="en-US" altLang="ko-KR" sz="1200" b="1" dirty="0" smtClean="0">
                <a:latin typeface="+mj-ea"/>
                <a:ea typeface="+mj-ea"/>
              </a:rPr>
              <a:t>. (</a:t>
            </a:r>
            <a:r>
              <a:rPr lang="ko-KR" altLang="en-US" sz="1200" b="1" dirty="0" smtClean="0">
                <a:latin typeface="+mj-ea"/>
                <a:ea typeface="+mj-ea"/>
              </a:rPr>
              <a:t>예</a:t>
            </a:r>
            <a:r>
              <a:rPr lang="en-US" altLang="ko-KR" sz="1200" b="1" dirty="0" smtClean="0">
                <a:latin typeface="+mj-ea"/>
                <a:ea typeface="+mj-ea"/>
              </a:rPr>
              <a:t>: </a:t>
            </a:r>
            <a:r>
              <a:rPr lang="ko-KR" altLang="en-US" sz="1200" b="1" dirty="0" err="1" smtClean="0">
                <a:latin typeface="+mj-ea"/>
                <a:ea typeface="+mj-ea"/>
              </a:rPr>
              <a:t>프로젝트명</a:t>
            </a:r>
            <a:r>
              <a:rPr lang="en-US" altLang="ko-KR" sz="1200" b="1" dirty="0" smtClean="0">
                <a:latin typeface="+mj-ea"/>
                <a:ea typeface="+mj-ea"/>
              </a:rPr>
              <a:t>_</a:t>
            </a:r>
            <a:r>
              <a:rPr lang="ko-KR" altLang="en-US" sz="1200" b="1" dirty="0" smtClean="0">
                <a:latin typeface="+mj-ea"/>
                <a:ea typeface="+mj-ea"/>
              </a:rPr>
              <a:t>이동규</a:t>
            </a:r>
            <a:r>
              <a:rPr lang="en-US" altLang="ko-KR" sz="1200" b="1" dirty="0" smtClean="0">
                <a:latin typeface="+mj-ea"/>
                <a:ea typeface="+mj-ea"/>
              </a:rPr>
              <a:t>(10</a:t>
            </a:r>
            <a:r>
              <a:rPr lang="ko-KR" altLang="en-US" sz="1200" b="1" dirty="0" smtClean="0">
                <a:latin typeface="+mj-ea"/>
                <a:ea typeface="+mj-ea"/>
              </a:rPr>
              <a:t>월분</a:t>
            </a:r>
            <a:r>
              <a:rPr lang="en-US" altLang="ko-KR" sz="1200" b="1" dirty="0" smtClean="0">
                <a:latin typeface="+mj-ea"/>
                <a:ea typeface="+mj-ea"/>
              </a:rPr>
              <a:t>))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=&gt;</a:t>
            </a:r>
            <a:r>
              <a:rPr lang="ko-KR" altLang="en-US" sz="1200" b="1" dirty="0" err="1" smtClean="0">
                <a:latin typeface="+mj-ea"/>
                <a:ea typeface="+mj-ea"/>
              </a:rPr>
              <a:t>다음장에</a:t>
            </a:r>
            <a:r>
              <a:rPr lang="ko-KR" altLang="en-US" sz="1200" b="1" dirty="0" smtClean="0">
                <a:latin typeface="+mj-ea"/>
                <a:ea typeface="+mj-ea"/>
              </a:rPr>
              <a:t> 계속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" y="1101249"/>
            <a:ext cx="11740360" cy="2647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41" y="1120144"/>
            <a:ext cx="2771775" cy="390525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1267307" y="1582691"/>
            <a:ext cx="1593339" cy="415580"/>
          </a:xfrm>
          <a:prstGeom prst="wedgeEllipseCallout">
            <a:avLst>
              <a:gd name="adj1" fmla="val -89507"/>
              <a:gd name="adj2" fmla="val -105059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 “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결의서 입력</a:t>
            </a:r>
            <a:r>
              <a:rPr lang="en-US" altLang="ko-KR" sz="900" b="1" dirty="0" smtClean="0">
                <a:solidFill>
                  <a:schemeClr val="bg1"/>
                </a:solidFill>
              </a:rPr>
              <a:t>＂</a:t>
            </a:r>
          </a:p>
        </p:txBody>
      </p:sp>
      <p:sp>
        <p:nvSpPr>
          <p:cNvPr id="14" name="타원형 설명선 13"/>
          <p:cNvSpPr/>
          <p:nvPr/>
        </p:nvSpPr>
        <p:spPr>
          <a:xfrm>
            <a:off x="9969478" y="1504276"/>
            <a:ext cx="1539668" cy="493996"/>
          </a:xfrm>
          <a:prstGeom prst="wedgeEllipseCallout">
            <a:avLst>
              <a:gd name="adj1" fmla="val -40070"/>
              <a:gd name="adj2" fmla="val -7398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추가 버튼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2650149" y="2814028"/>
            <a:ext cx="1455574" cy="321548"/>
          </a:xfrm>
          <a:prstGeom prst="wedgeEllipseCallout">
            <a:avLst>
              <a:gd name="adj1" fmla="val -41941"/>
              <a:gd name="adj2" fmla="val 88392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계산서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발행일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3407256" y="3719738"/>
            <a:ext cx="1481986" cy="801013"/>
          </a:xfrm>
          <a:prstGeom prst="wedgeRectCallout">
            <a:avLst>
              <a:gd name="adj1" fmla="val -91668"/>
              <a:gd name="adj2" fmla="val -57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계산서 발행일을 모를 경우 아래에 계산서 조회를 통해 확인 후 입력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매입세금계산서 처리 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64359" y="4851935"/>
            <a:ext cx="11729418" cy="19161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48" y="4932866"/>
            <a:ext cx="1164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5. </a:t>
            </a:r>
            <a:r>
              <a:rPr lang="ko-KR" altLang="en-US" sz="1200" b="1" dirty="0" err="1" smtClean="0">
                <a:latin typeface="+mj-ea"/>
                <a:ea typeface="+mj-ea"/>
              </a:rPr>
              <a:t>거래처명을</a:t>
            </a:r>
            <a:r>
              <a:rPr lang="ko-KR" altLang="en-US" sz="1200" b="1" dirty="0" smtClean="0">
                <a:latin typeface="+mj-ea"/>
                <a:ea typeface="+mj-ea"/>
              </a:rPr>
              <a:t> 검색합니다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6. </a:t>
            </a:r>
            <a:r>
              <a:rPr lang="ko-KR" altLang="en-US" sz="1200" b="1" dirty="0" smtClean="0">
                <a:latin typeface="+mj-ea"/>
                <a:ea typeface="+mj-ea"/>
              </a:rPr>
              <a:t>적요에는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또는 소모품 등 매입 목적에 대한 사유를 입력하여 구분합니다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+mj-ea"/>
              </a:rPr>
              <a:t>예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ko-KR" altLang="en-US" sz="1200" b="1" dirty="0" err="1" smtClean="0">
                <a:latin typeface="+mj-ea"/>
              </a:rPr>
              <a:t>프로젝트명</a:t>
            </a:r>
            <a:r>
              <a:rPr lang="en-US" altLang="ko-KR" sz="1200" b="1" dirty="0" smtClean="0">
                <a:latin typeface="+mj-ea"/>
              </a:rPr>
              <a:t>_</a:t>
            </a:r>
            <a:r>
              <a:rPr lang="ko-KR" altLang="en-US" sz="1200" b="1" dirty="0">
                <a:latin typeface="+mj-ea"/>
              </a:rPr>
              <a:t>이동규</a:t>
            </a:r>
            <a:r>
              <a:rPr lang="en-US" altLang="ko-KR" sz="1200" b="1" dirty="0">
                <a:latin typeface="+mj-ea"/>
              </a:rPr>
              <a:t>(10</a:t>
            </a:r>
            <a:r>
              <a:rPr lang="ko-KR" altLang="en-US" sz="1200" b="1" dirty="0">
                <a:latin typeface="+mj-ea"/>
              </a:rPr>
              <a:t>월분</a:t>
            </a:r>
            <a:r>
              <a:rPr lang="en-US" altLang="ko-KR" sz="1200" b="1" dirty="0" smtClean="0">
                <a:latin typeface="+mj-ea"/>
              </a:rPr>
              <a:t>))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7</a:t>
            </a:r>
            <a:r>
              <a:rPr lang="en-US" altLang="ko-KR" sz="1200" b="1" dirty="0" smtClean="0">
                <a:latin typeface="+mj-ea"/>
                <a:ea typeface="+mj-ea"/>
              </a:rPr>
              <a:t>.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증빙유형은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“, 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소모품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등 해당 매입 성격에 맞는 계정을 입력합니다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</a:rPr>
              <a:t>  세금계산서가 발행되었을 경우에는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전자발행된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증빙 입력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를 클릭 한 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발행된 세금계산서를 불러옵니다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용역매출과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관련된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모바일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)” /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유지보수 매출과 관련된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모피어스유지보수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)”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선택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.)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" y="1387606"/>
            <a:ext cx="11785400" cy="69532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82457" y="1076938"/>
            <a:ext cx="998198" cy="370631"/>
          </a:xfrm>
          <a:prstGeom prst="wedgeEllipseCallout">
            <a:avLst>
              <a:gd name="adj1" fmla="val -2836"/>
              <a:gd name="adj2" fmla="val 153952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5. </a:t>
            </a:r>
            <a:r>
              <a:rPr lang="ko-KR" altLang="en-US" sz="900" b="1" dirty="0" smtClean="0"/>
              <a:t>거래처 검색</a:t>
            </a:r>
            <a:endParaRPr lang="ko-KR" altLang="en-US" sz="900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1222735" y="1069049"/>
            <a:ext cx="1230284" cy="282737"/>
          </a:xfrm>
          <a:prstGeom prst="wedgeEllipseCallout">
            <a:avLst>
              <a:gd name="adj1" fmla="val -41103"/>
              <a:gd name="adj2" fmla="val 21717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6</a:t>
            </a:r>
            <a:r>
              <a:rPr lang="en-US" altLang="ko-KR" sz="900" b="1" dirty="0" smtClean="0"/>
              <a:t>. </a:t>
            </a:r>
            <a:r>
              <a:rPr lang="ko-KR" altLang="en-US" sz="900" b="1" dirty="0" err="1" smtClean="0"/>
              <a:t>적요입력</a:t>
            </a:r>
            <a:endParaRPr lang="ko-KR" altLang="en-US" sz="9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36" y="2218319"/>
            <a:ext cx="3831062" cy="14880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2037382" y="3507604"/>
            <a:ext cx="1645156" cy="1165660"/>
            <a:chOff x="2089215" y="3639046"/>
            <a:chExt cx="1824024" cy="135078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215" y="3898670"/>
              <a:ext cx="1824024" cy="1091157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</p:pic>
        <p:cxnSp>
          <p:nvCxnSpPr>
            <p:cNvPr id="21" name="직선 화살표 연결선 20"/>
            <p:cNvCxnSpPr/>
            <p:nvPr/>
          </p:nvCxnSpPr>
          <p:spPr>
            <a:xfrm flipH="1">
              <a:off x="2716416" y="3639046"/>
              <a:ext cx="264889" cy="10966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형 설명선 25"/>
          <p:cNvSpPr/>
          <p:nvPr/>
        </p:nvSpPr>
        <p:spPr>
          <a:xfrm>
            <a:off x="2292513" y="1807996"/>
            <a:ext cx="1489778" cy="483118"/>
          </a:xfrm>
          <a:prstGeom prst="wedgeEllipseCallout">
            <a:avLst>
              <a:gd name="adj1" fmla="val -72831"/>
              <a:gd name="adj2" fmla="val -24295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증빙유형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매입세금계산서 처리 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30541" y="3957960"/>
            <a:ext cx="11729418" cy="223008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7"/>
            <a:ext cx="11763236" cy="429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9" y="3852153"/>
            <a:ext cx="11645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>
              <a:latin typeface="맑은 고딕" panose="020B0503020000020004" pitchFamily="50" charset="-127"/>
              <a:ea typeface="+mj-ea"/>
            </a:endParaRPr>
          </a:p>
          <a:p>
            <a:r>
              <a:rPr lang="en-US" altLang="ko-KR" sz="1200" b="1" dirty="0" smtClean="0">
                <a:latin typeface="+mj-ea"/>
              </a:rPr>
              <a:t>8. </a:t>
            </a:r>
            <a:r>
              <a:rPr lang="ko-KR" altLang="en-US" sz="1200" b="1" dirty="0" err="1" smtClean="0">
                <a:latin typeface="+mj-ea"/>
              </a:rPr>
              <a:t>예산단위</a:t>
            </a:r>
            <a:r>
              <a:rPr lang="en-US" altLang="ko-KR" sz="1200" b="1" dirty="0" smtClean="0">
                <a:latin typeface="+mj-ea"/>
              </a:rPr>
              <a:t> :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‘(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미통제</a:t>
            </a:r>
            <a:r>
              <a:rPr lang="en-US" altLang="ko-KR" sz="1200" b="1" dirty="0">
                <a:latin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지출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선택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9.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+mj-ea"/>
              </a:rPr>
              <a:t>불러온 세금계산서 내용이 자동으로 입력됩니다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 </a:t>
            </a:r>
          </a:p>
          <a:p>
            <a:r>
              <a:rPr lang="en-US" altLang="ko-KR" sz="1200" b="1" dirty="0" smtClean="0">
                <a:latin typeface="+mj-ea"/>
                <a:ea typeface="+mj-ea"/>
              </a:rPr>
              <a:t>10.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계정은 성격에 맞는 회계기표계정을 선택합니다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11.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비용센터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 경우</a:t>
            </a:r>
            <a:r>
              <a:rPr lang="en-US" altLang="ko-KR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해당프로젝트의 사업본부</a:t>
            </a:r>
            <a:r>
              <a:rPr lang="en-US" altLang="ko-KR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1200" b="1" dirty="0" smtClean="0">
                <a:solidFill>
                  <a:srgbClr val="2217FD"/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그 외 일반 비용은 </a:t>
            </a:r>
            <a:r>
              <a:rPr lang="ko-KR" altLang="en-US" sz="1200" b="1" dirty="0" err="1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소속부서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선택합니다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12.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해당 비용과 관련한 프로젝트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선택를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선택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만약 프로젝트가 아니라면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전사매출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을 선택하며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모든 입력이 끝났다면 결재를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상신합니다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+mj-ea"/>
              </a:rPr>
              <a:t>=&gt;</a:t>
            </a:r>
            <a:r>
              <a:rPr lang="ko-KR" altLang="en-US" sz="1200" b="1" dirty="0" err="1">
                <a:latin typeface="+mj-ea"/>
              </a:rPr>
              <a:t>다음장에</a:t>
            </a:r>
            <a:r>
              <a:rPr lang="ko-KR" altLang="en-US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계속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" y="1947961"/>
            <a:ext cx="11785400" cy="7050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824970" y="1909775"/>
            <a:ext cx="6867670" cy="7861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형 설명선 35"/>
          <p:cNvSpPr/>
          <p:nvPr/>
        </p:nvSpPr>
        <p:spPr>
          <a:xfrm>
            <a:off x="9263672" y="1453589"/>
            <a:ext cx="1291280" cy="383344"/>
          </a:xfrm>
          <a:prstGeom prst="wedgeEllipseCallout">
            <a:avLst>
              <a:gd name="adj1" fmla="val 4273"/>
              <a:gd name="adj2" fmla="val 103701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10. </a:t>
            </a:r>
            <a:r>
              <a:rPr lang="ko-KR" altLang="en-US" sz="900" b="1" dirty="0" err="1" smtClean="0"/>
              <a:t>계정선택</a:t>
            </a:r>
            <a:endParaRPr lang="ko-KR" altLang="en-US" sz="900" b="1" dirty="0"/>
          </a:p>
        </p:txBody>
      </p:sp>
      <p:sp>
        <p:nvSpPr>
          <p:cNvPr id="37" name="타원형 설명선 36"/>
          <p:cNvSpPr/>
          <p:nvPr/>
        </p:nvSpPr>
        <p:spPr>
          <a:xfrm>
            <a:off x="10554952" y="1484451"/>
            <a:ext cx="1565004" cy="417385"/>
          </a:xfrm>
          <a:prstGeom prst="wedgeEllipseCallout">
            <a:avLst>
              <a:gd name="adj1" fmla="val -31987"/>
              <a:gd name="adj2" fmla="val 8241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11. </a:t>
            </a:r>
            <a:r>
              <a:rPr lang="ko-KR" altLang="en-US" sz="900" b="1" dirty="0" err="1" smtClean="0"/>
              <a:t>비용센터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선택</a:t>
            </a:r>
            <a:endParaRPr lang="ko-KR" altLang="en-US" sz="900" b="1" dirty="0"/>
          </a:p>
        </p:txBody>
      </p:sp>
      <p:sp>
        <p:nvSpPr>
          <p:cNvPr id="26" name="타원형 설명선 25"/>
          <p:cNvSpPr/>
          <p:nvPr/>
        </p:nvSpPr>
        <p:spPr>
          <a:xfrm>
            <a:off x="2304724" y="1501640"/>
            <a:ext cx="1460941" cy="373479"/>
          </a:xfrm>
          <a:prstGeom prst="wedgeEllipseCallout">
            <a:avLst>
              <a:gd name="adj1" fmla="val -21380"/>
              <a:gd name="adj2" fmla="val 15903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예산단위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0250496" y="2763204"/>
            <a:ext cx="1565004" cy="417385"/>
          </a:xfrm>
          <a:prstGeom prst="wedgeEllipseCallout">
            <a:avLst>
              <a:gd name="adj1" fmla="val 24316"/>
              <a:gd name="adj2" fmla="val -11873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12. </a:t>
            </a:r>
            <a:r>
              <a:rPr lang="ko-KR" altLang="en-US" sz="900" b="1" dirty="0" smtClean="0"/>
              <a:t>프로젝트선택</a:t>
            </a:r>
            <a:endParaRPr lang="ko-KR" altLang="en-US" sz="900" b="1" dirty="0"/>
          </a:p>
        </p:txBody>
      </p:sp>
      <p:sp>
        <p:nvSpPr>
          <p:cNvPr id="25" name="타원형 설명선 24"/>
          <p:cNvSpPr/>
          <p:nvPr/>
        </p:nvSpPr>
        <p:spPr>
          <a:xfrm>
            <a:off x="5211953" y="1285354"/>
            <a:ext cx="2605431" cy="432572"/>
          </a:xfrm>
          <a:prstGeom prst="wedgeEllipseCallout">
            <a:avLst>
              <a:gd name="adj1" fmla="val -2155"/>
              <a:gd name="adj2" fmla="val 12655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9. </a:t>
            </a:r>
            <a:r>
              <a:rPr lang="ko-KR" altLang="en-US" sz="900" b="1" dirty="0" smtClean="0"/>
              <a:t>세금계산서 자동 입력됨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371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매입세금계산서 </a:t>
            </a:r>
            <a:r>
              <a:rPr lang="ko-KR" altLang="en-US" sz="1800" dirty="0"/>
              <a:t>처리 </a:t>
            </a:r>
            <a:r>
              <a:rPr lang="ko-KR" altLang="en-US" sz="1800" dirty="0" smtClean="0"/>
              <a:t>방법</a:t>
            </a: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02750" y="1072264"/>
            <a:ext cx="429102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380041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altLang="ko-KR" sz="1000" b="1" kern="1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530123"/>
            <a:ext cx="4257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13.</a:t>
            </a:r>
            <a:r>
              <a:rPr lang="ko-KR" altLang="en-US" sz="1200" b="1" dirty="0" err="1" smtClean="0">
                <a:latin typeface="+mj-ea"/>
                <a:ea typeface="+mj-ea"/>
              </a:rPr>
              <a:t>결재라인을</a:t>
            </a:r>
            <a:r>
              <a:rPr lang="ko-KR" altLang="en-US" sz="1200" b="1" dirty="0" smtClean="0">
                <a:latin typeface="+mj-ea"/>
                <a:ea typeface="+mj-ea"/>
              </a:rPr>
              <a:t> 지정합니다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(</a:t>
            </a:r>
            <a:r>
              <a:rPr lang="ko-KR" altLang="en-US" sz="1200" b="1" dirty="0" err="1" smtClean="0">
                <a:latin typeface="+mj-ea"/>
              </a:rPr>
              <a:t>전결권은</a:t>
            </a:r>
            <a:r>
              <a:rPr lang="ko-KR" altLang="en-US" sz="1200" b="1" dirty="0" smtClean="0">
                <a:latin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“</a:t>
            </a:r>
            <a:r>
              <a:rPr lang="ko-KR" altLang="en-US" sz="1200" b="1" dirty="0" smtClean="0">
                <a:latin typeface="+mj-ea"/>
              </a:rPr>
              <a:t>게시판 위임전결규정</a:t>
            </a:r>
            <a:r>
              <a:rPr lang="en-US" altLang="ko-KR" sz="1200" b="1" dirty="0" smtClean="0">
                <a:latin typeface="+mj-ea"/>
              </a:rPr>
              <a:t>“ </a:t>
            </a:r>
            <a:r>
              <a:rPr lang="ko-KR" altLang="en-US" sz="1200" b="1" dirty="0" smtClean="0">
                <a:latin typeface="+mj-ea"/>
              </a:rPr>
              <a:t>확인</a:t>
            </a:r>
            <a:r>
              <a:rPr lang="en-US" altLang="ko-KR" sz="1200" b="1" dirty="0" smtClean="0"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14.</a:t>
            </a:r>
            <a:r>
              <a:rPr lang="ko-KR" altLang="en-US" sz="1200" b="1" dirty="0" err="1" smtClean="0">
                <a:latin typeface="+mj-ea"/>
                <a:ea typeface="+mj-ea"/>
              </a:rPr>
              <a:t>참조문서는</a:t>
            </a:r>
            <a:r>
              <a:rPr lang="ko-KR" altLang="en-US" sz="1200" b="1" dirty="0" smtClean="0">
                <a:latin typeface="+mj-ea"/>
                <a:ea typeface="+mj-ea"/>
              </a:rPr>
              <a:t> 원 </a:t>
            </a:r>
            <a:r>
              <a:rPr lang="ko-KR" altLang="en-US" sz="1200" b="1" dirty="0" err="1" smtClean="0">
                <a:latin typeface="+mj-ea"/>
                <a:ea typeface="+mj-ea"/>
              </a:rPr>
              <a:t>기안지를</a:t>
            </a:r>
            <a:r>
              <a:rPr lang="ko-KR" altLang="en-US" sz="1200" b="1" dirty="0" smtClean="0">
                <a:latin typeface="+mj-ea"/>
                <a:ea typeface="+mj-ea"/>
              </a:rPr>
              <a:t> 첨부합니다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latin typeface="+mj-ea"/>
                <a:ea typeface="+mj-ea"/>
              </a:rPr>
              <a:t>원기안지가</a:t>
            </a:r>
            <a:r>
              <a:rPr lang="ko-KR" altLang="en-US" sz="1200" b="1" dirty="0" smtClean="0">
                <a:latin typeface="+mj-ea"/>
                <a:ea typeface="+mj-ea"/>
              </a:rPr>
              <a:t> 누락될 경우 결재 </a:t>
            </a:r>
            <a:r>
              <a:rPr lang="ko-KR" altLang="en-US" sz="1200" b="1" dirty="0" err="1" smtClean="0">
                <a:latin typeface="+mj-ea"/>
                <a:ea typeface="+mj-ea"/>
              </a:rPr>
              <a:t>반려사유가</a:t>
            </a:r>
            <a:r>
              <a:rPr lang="ko-KR" altLang="en-US" sz="1200" b="1" dirty="0" smtClean="0">
                <a:latin typeface="+mj-ea"/>
                <a:ea typeface="+mj-ea"/>
              </a:rPr>
              <a:t> 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15.</a:t>
            </a:r>
            <a:r>
              <a:rPr lang="ko-KR" altLang="en-US" sz="1200" b="1" dirty="0" smtClean="0">
                <a:latin typeface="+mj-ea"/>
                <a:ea typeface="+mj-ea"/>
              </a:rPr>
              <a:t> 지출 증빙 문서들을 첨부합니다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latin typeface="+mj-ea"/>
                <a:ea typeface="+mj-ea"/>
              </a:rPr>
              <a:t>외주비일</a:t>
            </a:r>
            <a:r>
              <a:rPr lang="ko-KR" altLang="en-US" sz="1200" b="1" dirty="0" smtClean="0">
                <a:latin typeface="+mj-ea"/>
                <a:ea typeface="+mj-ea"/>
              </a:rPr>
              <a:t> 경우 </a:t>
            </a:r>
            <a:r>
              <a:rPr lang="ko-KR" altLang="en-US" sz="1200" b="1" dirty="0" err="1" smtClean="0">
                <a:latin typeface="+mj-ea"/>
                <a:ea typeface="+mj-ea"/>
              </a:rPr>
              <a:t>실행계획서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외주계약품의서 등을 첨부하며</a:t>
            </a:r>
            <a:r>
              <a:rPr lang="en-US" altLang="ko-KR" sz="1200" b="1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누락 시 결재 </a:t>
            </a:r>
            <a:r>
              <a:rPr lang="ko-KR" altLang="en-US" sz="1200" b="1" dirty="0" err="1" smtClean="0">
                <a:latin typeface="+mj-ea"/>
                <a:ea typeface="+mj-ea"/>
              </a:rPr>
              <a:t>반려사유가</a:t>
            </a:r>
            <a:r>
              <a:rPr lang="ko-KR" altLang="en-US" sz="1200" b="1" dirty="0" smtClean="0">
                <a:latin typeface="+mj-ea"/>
                <a:ea typeface="+mj-ea"/>
              </a:rPr>
              <a:t> 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16. </a:t>
            </a:r>
            <a:r>
              <a:rPr lang="ko-KR" altLang="en-US" sz="1200" b="1" dirty="0" smtClean="0">
                <a:latin typeface="+mj-ea"/>
                <a:ea typeface="+mj-ea"/>
              </a:rPr>
              <a:t>결재가 모두 승인되어 종결되었다면</a:t>
            </a:r>
            <a:r>
              <a:rPr lang="en-US" altLang="ko-KR" sz="1200" b="1" dirty="0" smtClean="0">
                <a:latin typeface="+mj-ea"/>
                <a:ea typeface="+mj-ea"/>
              </a:rPr>
              <a:t>, ERP</a:t>
            </a:r>
            <a:r>
              <a:rPr lang="ko-KR" altLang="en-US" sz="1200" b="1" dirty="0" smtClean="0">
                <a:latin typeface="+mj-ea"/>
                <a:ea typeface="+mj-ea"/>
              </a:rPr>
              <a:t>에서 </a:t>
            </a:r>
            <a:r>
              <a:rPr lang="ko-KR" altLang="en-US" sz="1200" b="1" dirty="0" err="1" smtClean="0">
                <a:latin typeface="+mj-ea"/>
                <a:ea typeface="+mj-ea"/>
              </a:rPr>
              <a:t>전표처리를</a:t>
            </a:r>
            <a:r>
              <a:rPr lang="ko-KR" altLang="en-US" sz="1200" b="1" dirty="0" smtClean="0">
                <a:latin typeface="+mj-ea"/>
                <a:ea typeface="+mj-ea"/>
              </a:rPr>
              <a:t> 진행합니다</a:t>
            </a:r>
            <a:r>
              <a:rPr lang="en-US" altLang="ko-KR" sz="1200" b="1" dirty="0" smtClean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=&gt;</a:t>
            </a:r>
            <a:r>
              <a:rPr lang="ko-KR" altLang="en-US" sz="1200" b="1" dirty="0" err="1" smtClean="0">
                <a:latin typeface="+mj-ea"/>
                <a:ea typeface="+mj-ea"/>
              </a:rPr>
              <a:t>다음장에</a:t>
            </a:r>
            <a:r>
              <a:rPr lang="ko-KR" altLang="en-US" sz="1200" b="1" dirty="0" smtClean="0">
                <a:latin typeface="+mj-ea"/>
                <a:ea typeface="+mj-ea"/>
              </a:rPr>
              <a:t> 계속</a:t>
            </a:r>
            <a:r>
              <a:rPr lang="en-US" altLang="ko-KR" sz="1200" b="1" dirty="0" smtClean="0">
                <a:latin typeface="+mj-ea"/>
                <a:ea typeface="+mj-ea"/>
              </a:rPr>
              <a:t>           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1016017"/>
            <a:ext cx="6220969" cy="4678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" y="5694684"/>
            <a:ext cx="6120880" cy="1163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59" y="897870"/>
            <a:ext cx="1304925" cy="4381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8" name="타원형 설명선 17"/>
          <p:cNvSpPr/>
          <p:nvPr/>
        </p:nvSpPr>
        <p:spPr>
          <a:xfrm>
            <a:off x="2731114" y="1226152"/>
            <a:ext cx="1640985" cy="378974"/>
          </a:xfrm>
          <a:prstGeom prst="wedgeEllipseCallout">
            <a:avLst>
              <a:gd name="adj1" fmla="val -30310"/>
              <a:gd name="adj2" fmla="val 10703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13.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결재라인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2082084" y="5171823"/>
            <a:ext cx="1332235" cy="444765"/>
          </a:xfrm>
          <a:prstGeom prst="wedgeEllipseCallout">
            <a:avLst>
              <a:gd name="adj1" fmla="val -21937"/>
              <a:gd name="adj2" fmla="val 15312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원기안지</a:t>
            </a:r>
            <a:r>
              <a:rPr lang="ko-KR" altLang="en-US" sz="900" b="1" dirty="0">
                <a:solidFill>
                  <a:schemeClr val="bg1"/>
                </a:solidFill>
              </a:rPr>
              <a:t>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참조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946597" y="6217548"/>
            <a:ext cx="1569034" cy="416010"/>
          </a:xfrm>
          <a:prstGeom prst="wedgeEllipseCallout">
            <a:avLst>
              <a:gd name="adj1" fmla="val -80177"/>
              <a:gd name="adj2" fmla="val 6116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15.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관련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첨부서류 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5642315" y="1585428"/>
            <a:ext cx="1340376" cy="484441"/>
          </a:xfrm>
          <a:prstGeom prst="wedgeEllipseCallout">
            <a:avLst>
              <a:gd name="adj1" fmla="val -7489"/>
              <a:gd name="adj2" fmla="val -10225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16.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전표처리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매입세금계산서 </a:t>
            </a:r>
            <a:r>
              <a:rPr lang="ko-KR" altLang="en-US" sz="1800" dirty="0"/>
              <a:t>처리 </a:t>
            </a:r>
            <a:r>
              <a:rPr lang="ko-KR" altLang="en-US" sz="1800" dirty="0" smtClean="0"/>
              <a:t>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55994" y="5537281"/>
            <a:ext cx="12005949" cy="1175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altLang="ko-KR" sz="1000" b="1" kern="1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94" y="5545822"/>
            <a:ext cx="10412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17.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용역매출과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관련된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</a:rPr>
              <a:t>모바일</a:t>
            </a:r>
            <a:r>
              <a:rPr lang="en-US" altLang="ko-KR" sz="1200" b="1" dirty="0">
                <a:latin typeface="맑은 고딕" panose="020B0503020000020004" pitchFamily="50" charset="-127"/>
              </a:rPr>
              <a:t>)” / </a:t>
            </a:r>
            <a:r>
              <a:rPr lang="ko-KR" altLang="en-US" sz="1200" b="1" dirty="0">
                <a:latin typeface="맑은 고딕" panose="020B0503020000020004" pitchFamily="50" charset="-127"/>
              </a:rPr>
              <a:t>유지보수 매출과 관련된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</a:rPr>
              <a:t>모피어스유지보수</a:t>
            </a:r>
            <a:r>
              <a:rPr lang="en-US" altLang="ko-KR" sz="1200" b="1" dirty="0">
                <a:latin typeface="맑은 고딕" panose="020B0503020000020004" pitchFamily="50" charset="-127"/>
              </a:rPr>
              <a:t>)” </a:t>
            </a:r>
            <a:r>
              <a:rPr lang="ko-KR" altLang="en-US" sz="1200" b="1" dirty="0">
                <a:latin typeface="맑은 고딕" panose="020B0503020000020004" pitchFamily="50" charset="-127"/>
              </a:rPr>
              <a:t>선택</a:t>
            </a:r>
            <a:r>
              <a:rPr lang="en-US" altLang="ko-KR" sz="1200" b="1" dirty="0">
                <a:latin typeface="맑은 고딕" panose="020B0503020000020004" pitchFamily="50" charset="-127"/>
              </a:rPr>
              <a:t>.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18. </a:t>
            </a:r>
            <a:r>
              <a:rPr lang="ko-KR" altLang="en-US" sz="1200" b="1" dirty="0" smtClean="0">
                <a:latin typeface="+mj-ea"/>
                <a:ea typeface="+mj-ea"/>
              </a:rPr>
              <a:t>계약서 상 대금지급일을 확인 후 설정합니다</a:t>
            </a:r>
            <a:r>
              <a:rPr lang="en-US" altLang="ko-KR" sz="1200" b="1" dirty="0" smtClean="0">
                <a:latin typeface="+mj-ea"/>
                <a:ea typeface="+mj-ea"/>
              </a:rPr>
              <a:t>. (</a:t>
            </a:r>
            <a:r>
              <a:rPr lang="ko-KR" altLang="en-US" sz="1200" b="1" dirty="0" smtClean="0">
                <a:latin typeface="+mj-ea"/>
                <a:ea typeface="+mj-ea"/>
              </a:rPr>
              <a:t>지급예정일이 휴일일 경우 그 다음날로 지정</a:t>
            </a:r>
            <a:r>
              <a:rPr lang="en-US" altLang="ko-KR" sz="1200" b="1" dirty="0" smtClean="0">
                <a:latin typeface="+mj-ea"/>
                <a:ea typeface="+mj-ea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끝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" y="1024557"/>
            <a:ext cx="5043582" cy="418192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32" y="1072102"/>
            <a:ext cx="5073600" cy="414291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3" name="타원형 설명선 12"/>
          <p:cNvSpPr/>
          <p:nvPr/>
        </p:nvSpPr>
        <p:spPr>
          <a:xfrm>
            <a:off x="251928" y="2417830"/>
            <a:ext cx="1543316" cy="598049"/>
          </a:xfrm>
          <a:prstGeom prst="wedgeEllipseCallout">
            <a:avLst>
              <a:gd name="adj1" fmla="val 71998"/>
              <a:gd name="adj2" fmla="val 26438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17.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용역 및 운영 입력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5472874" y="2635135"/>
            <a:ext cx="2211442" cy="415019"/>
          </a:xfrm>
          <a:prstGeom prst="wedgeEllipseCallout">
            <a:avLst>
              <a:gd name="adj1" fmla="val 4305"/>
              <a:gd name="adj2" fmla="val 374547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18.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대금 지급 예정일 설정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471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[더존] 본문체 30</vt:lpstr>
      <vt:lpstr>맑은 고딕</vt:lpstr>
      <vt:lpstr>Arial</vt:lpstr>
      <vt:lpstr>Office 테마</vt:lpstr>
      <vt:lpstr>Chapter06.매입세금계산서 처리 방법</vt:lpstr>
      <vt:lpstr>Chapter06.매입세금계산서 처리 방법</vt:lpstr>
      <vt:lpstr>Chapter06.매입세금계산서 처리 방법</vt:lpstr>
      <vt:lpstr>Chapter06.매입세금계산서 처리 방법</vt:lpstr>
      <vt:lpstr>Chapter06.매입세금계산서 처리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Chapter06.매출세금계산서 발행요청 </dc:title>
  <dc:creator>이동규</dc:creator>
  <cp:lastModifiedBy>owner</cp:lastModifiedBy>
  <cp:revision>4</cp:revision>
  <dcterms:created xsi:type="dcterms:W3CDTF">2022-09-21T08:31:56Z</dcterms:created>
  <dcterms:modified xsi:type="dcterms:W3CDTF">2022-09-28T05:05:14Z</dcterms:modified>
</cp:coreProperties>
</file>