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5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2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8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2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5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A29C-BA28-430D-9F48-B25081F51C6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4025-6242-4414-83E9-FF64222A6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ko-KR" altLang="en-US" sz="1800" dirty="0" err="1" smtClean="0"/>
              <a:t>개인카드</a:t>
            </a:r>
            <a:r>
              <a:rPr lang="ko-KR" altLang="en-US" sz="1800" dirty="0" smtClean="0"/>
              <a:t> 및 현금 처리방법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121654" y="4529262"/>
            <a:ext cx="27893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121654" y="4982546"/>
            <a:ext cx="11672123" cy="174152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법인카드가 아닌 개인 카드 및 현금을 사용하였을 경우 처리하는 메뉴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1114868"/>
            <a:ext cx="11763236" cy="2915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54" y="4991878"/>
            <a:ext cx="1158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err="1" smtClean="0">
                <a:latin typeface="+mj-ea"/>
                <a:ea typeface="+mj-ea"/>
              </a:rPr>
              <a:t>메뉴검색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:＂</a:t>
            </a:r>
            <a:r>
              <a:rPr lang="ko-KR" altLang="en-US" sz="1200" dirty="0" err="1" smtClean="0">
                <a:latin typeface="+mj-ea"/>
                <a:ea typeface="+mj-ea"/>
              </a:rPr>
              <a:t>결의서입력</a:t>
            </a:r>
            <a:r>
              <a:rPr lang="en-US" altLang="ko-KR" sz="1200" dirty="0" smtClean="0">
                <a:latin typeface="+mj-ea"/>
                <a:ea typeface="+mj-ea"/>
              </a:rPr>
              <a:t>” </a:t>
            </a:r>
            <a:r>
              <a:rPr lang="ko-KR" altLang="en-US" sz="1200" dirty="0" smtClean="0">
                <a:latin typeface="+mj-ea"/>
                <a:ea typeface="+mj-ea"/>
              </a:rPr>
              <a:t>검색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추가버튼</a:t>
            </a:r>
            <a:r>
              <a:rPr lang="ko-KR" altLang="en-US" sz="1200" dirty="0" smtClean="0">
                <a:latin typeface="+mj-ea"/>
                <a:ea typeface="+mj-ea"/>
              </a:rPr>
              <a:t> 클릭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smtClean="0">
                <a:latin typeface="+mj-ea"/>
                <a:ea typeface="+mj-ea"/>
              </a:rPr>
              <a:t>회계일</a:t>
            </a:r>
            <a:r>
              <a:rPr lang="en-US" altLang="ko-KR" sz="1200" dirty="0">
                <a:latin typeface="+mj-ea"/>
              </a:rPr>
              <a:t>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카드 또는 현금 사용 </a:t>
            </a:r>
            <a:r>
              <a:rPr lang="ko-KR" altLang="en-US" sz="1200" dirty="0">
                <a:latin typeface="+mj-ea"/>
              </a:rPr>
              <a:t>기간 월 </a:t>
            </a:r>
            <a:r>
              <a:rPr lang="ko-KR" altLang="en-US" sz="1200" dirty="0" err="1">
                <a:latin typeface="+mj-ea"/>
              </a:rPr>
              <a:t>말일자를</a:t>
            </a:r>
            <a:r>
              <a:rPr lang="ko-KR" altLang="en-US" sz="1200" dirty="0">
                <a:latin typeface="+mj-ea"/>
              </a:rPr>
              <a:t> 입력</a:t>
            </a:r>
            <a:r>
              <a:rPr lang="en-US" altLang="ko-KR" sz="1200" dirty="0">
                <a:latin typeface="+mj-ea"/>
              </a:rPr>
              <a:t>.</a:t>
            </a:r>
          </a:p>
          <a:p>
            <a:r>
              <a:rPr lang="en-US" altLang="ko-KR" sz="1200" dirty="0">
                <a:latin typeface="+mj-ea"/>
              </a:rPr>
              <a:t>(EX.10</a:t>
            </a:r>
            <a:r>
              <a:rPr lang="ko-KR" altLang="en-US" sz="1200" dirty="0">
                <a:latin typeface="+mj-ea"/>
              </a:rPr>
              <a:t>월</a:t>
            </a:r>
            <a:r>
              <a:rPr lang="en-US" altLang="ko-KR" sz="1200" dirty="0">
                <a:latin typeface="+mj-ea"/>
              </a:rPr>
              <a:t>1</a:t>
            </a:r>
            <a:r>
              <a:rPr lang="ko-KR" altLang="en-US" sz="1200" dirty="0">
                <a:latin typeface="+mj-ea"/>
              </a:rPr>
              <a:t>일부터 </a:t>
            </a:r>
            <a:r>
              <a:rPr lang="en-US" altLang="ko-KR" sz="1200" dirty="0">
                <a:latin typeface="+mj-ea"/>
              </a:rPr>
              <a:t>10</a:t>
            </a:r>
            <a:r>
              <a:rPr lang="ko-KR" altLang="en-US" sz="1200" dirty="0">
                <a:latin typeface="+mj-ea"/>
              </a:rPr>
              <a:t>월 </a:t>
            </a:r>
            <a:r>
              <a:rPr lang="en-US" altLang="ko-KR" sz="1200" dirty="0">
                <a:latin typeface="+mj-ea"/>
              </a:rPr>
              <a:t>31</a:t>
            </a:r>
            <a:r>
              <a:rPr lang="ko-KR" altLang="en-US" sz="1200" dirty="0">
                <a:latin typeface="+mj-ea"/>
              </a:rPr>
              <a:t>일까지 </a:t>
            </a:r>
            <a:r>
              <a:rPr lang="ko-KR" altLang="en-US" sz="1200" dirty="0" smtClean="0">
                <a:latin typeface="+mj-ea"/>
              </a:rPr>
              <a:t>사용 </a:t>
            </a:r>
            <a:r>
              <a:rPr lang="ko-KR" altLang="en-US" sz="1200" dirty="0">
                <a:latin typeface="+mj-ea"/>
              </a:rPr>
              <a:t>시 </a:t>
            </a:r>
            <a:r>
              <a:rPr lang="ko-KR" altLang="en-US" sz="1200" dirty="0" err="1">
                <a:latin typeface="+mj-ea"/>
              </a:rPr>
              <a:t>회계일은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10</a:t>
            </a:r>
            <a:r>
              <a:rPr lang="ko-KR" altLang="en-US" sz="1200" dirty="0">
                <a:latin typeface="+mj-ea"/>
              </a:rPr>
              <a:t>월 </a:t>
            </a:r>
            <a:r>
              <a:rPr lang="en-US" altLang="ko-KR" sz="1200" dirty="0">
                <a:latin typeface="+mj-ea"/>
              </a:rPr>
              <a:t>31</a:t>
            </a:r>
            <a:r>
              <a:rPr lang="ko-KR" altLang="en-US" sz="1200" dirty="0">
                <a:latin typeface="+mj-ea"/>
              </a:rPr>
              <a:t>일 </a:t>
            </a:r>
            <a:r>
              <a:rPr lang="ko-KR" altLang="en-US" sz="1200" dirty="0" smtClean="0">
                <a:latin typeface="+mj-ea"/>
              </a:rPr>
              <a:t>입력</a:t>
            </a:r>
            <a:r>
              <a:rPr lang="en-US" altLang="ko-KR" sz="1200" dirty="0" smtClean="0">
                <a:latin typeface="+mj-ea"/>
              </a:rPr>
              <a:t>)</a:t>
            </a:r>
            <a:endParaRPr lang="en-US" altLang="ko-KR" sz="1200" dirty="0">
              <a:latin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4.</a:t>
            </a:r>
            <a:r>
              <a:rPr lang="ko-KR" altLang="en-US" sz="1200" dirty="0" err="1" smtClean="0">
                <a:latin typeface="+mj-ea"/>
                <a:ea typeface="+mj-ea"/>
              </a:rPr>
              <a:t>결의내역</a:t>
            </a:r>
            <a:r>
              <a:rPr lang="en-US" altLang="ko-KR" sz="1200" dirty="0" smtClean="0">
                <a:latin typeface="+mj-ea"/>
                <a:ea typeface="+mj-ea"/>
              </a:rPr>
              <a:t> : </a:t>
            </a:r>
            <a:r>
              <a:rPr lang="ko-KR" altLang="en-US" sz="1200" dirty="0" smtClean="0">
                <a:latin typeface="+mj-ea"/>
                <a:ea typeface="+mj-ea"/>
              </a:rPr>
              <a:t>사용내역 입력</a:t>
            </a:r>
            <a:r>
              <a:rPr lang="en-US" altLang="ko-KR" sz="1200" dirty="0" smtClean="0">
                <a:latin typeface="+mj-ea"/>
                <a:ea typeface="+mj-ea"/>
              </a:rPr>
              <a:t>(EX.</a:t>
            </a:r>
            <a:r>
              <a:rPr lang="ko-KR" altLang="en-US" sz="1200" dirty="0" err="1" smtClean="0">
                <a:latin typeface="+mj-ea"/>
                <a:ea typeface="+mj-ea"/>
              </a:rPr>
              <a:t>야근식대</a:t>
            </a:r>
            <a:r>
              <a:rPr lang="ko-KR" altLang="en-US" sz="1200" dirty="0" smtClean="0">
                <a:latin typeface="+mj-ea"/>
                <a:ea typeface="+mj-ea"/>
              </a:rPr>
              <a:t> 사용 시 업무내용</a:t>
            </a:r>
            <a:r>
              <a:rPr lang="en-US" altLang="ko-KR" sz="1200" dirty="0" smtClean="0">
                <a:latin typeface="+mj-ea"/>
                <a:ea typeface="+mj-ea"/>
              </a:rPr>
              <a:t>_</a:t>
            </a:r>
            <a:r>
              <a:rPr lang="ko-KR" altLang="en-US" sz="1200" dirty="0" smtClean="0">
                <a:latin typeface="+mj-ea"/>
                <a:ea typeface="+mj-ea"/>
              </a:rPr>
              <a:t>사용자명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퇴근시간</a:t>
            </a:r>
            <a:r>
              <a:rPr lang="en-US" altLang="ko-KR" sz="1200" dirty="0" smtClean="0">
                <a:latin typeface="+mj-ea"/>
                <a:ea typeface="+mj-ea"/>
              </a:rPr>
              <a:t>))</a:t>
            </a:r>
          </a:p>
          <a:p>
            <a:r>
              <a:rPr lang="en-US" altLang="ko-KR" sz="1200" dirty="0" smtClean="0">
                <a:latin typeface="+mj-ea"/>
              </a:rPr>
              <a:t>=&gt;</a:t>
            </a:r>
            <a:r>
              <a:rPr lang="ko-KR" altLang="en-US" sz="1200" dirty="0" err="1" smtClean="0">
                <a:latin typeface="+mj-ea"/>
              </a:rPr>
              <a:t>다음장에</a:t>
            </a:r>
            <a:r>
              <a:rPr lang="ko-KR" altLang="en-US" sz="1200" dirty="0" smtClean="0">
                <a:latin typeface="+mj-ea"/>
              </a:rPr>
              <a:t>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95749" y="1647646"/>
            <a:ext cx="1488649" cy="342665"/>
          </a:xfrm>
          <a:prstGeom prst="wedgeEllipseCallout">
            <a:avLst>
              <a:gd name="adj1" fmla="val -41970"/>
              <a:gd name="adj2" fmla="val -147167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결의서 입력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9332312" y="1647646"/>
            <a:ext cx="1488649" cy="342665"/>
          </a:xfrm>
          <a:prstGeom prst="wedgeEllipseCallout">
            <a:avLst>
              <a:gd name="adj1" fmla="val 97176"/>
              <a:gd name="adj2" fmla="val -111768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추가버튼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클릭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881887" y="2631234"/>
            <a:ext cx="1488649" cy="471282"/>
          </a:xfrm>
          <a:prstGeom prst="wedgeEllipseCallout">
            <a:avLst>
              <a:gd name="adj1" fmla="val 8799"/>
              <a:gd name="adj2" fmla="val 163251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회계일을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말일로</a:t>
            </a:r>
            <a:r>
              <a:rPr lang="en-US" altLang="ko-KR" sz="900" b="1" dirty="0">
                <a:solidFill>
                  <a:schemeClr val="bg1"/>
                </a:solidFill>
              </a:rPr>
              <a:t>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입력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3814809" y="2741794"/>
            <a:ext cx="1488649" cy="471282"/>
          </a:xfrm>
          <a:prstGeom prst="wedgeEllipseCallout">
            <a:avLst>
              <a:gd name="adj1" fmla="val -53879"/>
              <a:gd name="adj2" fmla="val 103857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사용내역 입력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ko-KR" altLang="en-US" sz="1800" dirty="0" err="1" smtClean="0"/>
              <a:t>개인카드</a:t>
            </a:r>
            <a:r>
              <a:rPr lang="ko-KR" altLang="en-US" sz="1800" dirty="0" smtClean="0"/>
              <a:t> 및 현금 처리방법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121654" y="3715046"/>
            <a:ext cx="27893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121654" y="4060632"/>
            <a:ext cx="11672123" cy="26634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법인카드가 아닌 개인 카드 및 현금을 사용하였을 경우 처리하는 메뉴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" y="4112547"/>
            <a:ext cx="115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거래처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본인 이름 검색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smtClean="0">
                <a:latin typeface="+mj-ea"/>
                <a:ea typeface="+mj-ea"/>
              </a:rPr>
              <a:t>증빙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복리후생비</a:t>
            </a:r>
            <a:r>
              <a:rPr lang="en-US" altLang="ko-KR" sz="1200" dirty="0" smtClean="0">
                <a:latin typeface="+mj-ea"/>
                <a:ea typeface="+mj-ea"/>
              </a:rPr>
              <a:t>,</a:t>
            </a:r>
            <a:r>
              <a:rPr lang="ko-KR" altLang="en-US" sz="1200" dirty="0" smtClean="0">
                <a:latin typeface="+mj-ea"/>
                <a:ea typeface="+mj-ea"/>
              </a:rPr>
              <a:t>교통비 등 해당 내용 검색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예산단위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부서 예산 또는 예산외 사용 </a:t>
            </a:r>
            <a:r>
              <a:rPr lang="en-US" altLang="ko-KR" sz="1200" dirty="0" smtClean="0">
                <a:latin typeface="+mj-ea"/>
              </a:rPr>
              <a:t>: </a:t>
            </a:r>
            <a:r>
              <a:rPr lang="ko-KR" altLang="en-US" sz="1200" dirty="0" smtClean="0">
                <a:latin typeface="+mj-ea"/>
              </a:rPr>
              <a:t>해당 부서 입력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-</a:t>
            </a:r>
            <a:r>
              <a:rPr lang="ko-KR" altLang="en-US" sz="1200" dirty="0" smtClean="0">
                <a:latin typeface="+mj-ea"/>
              </a:rPr>
              <a:t>프로젝트 예산 사용 </a:t>
            </a:r>
            <a:r>
              <a:rPr lang="en-US" altLang="ko-KR" sz="1200" dirty="0" smtClean="0">
                <a:latin typeface="+mj-ea"/>
              </a:rPr>
              <a:t>:</a:t>
            </a:r>
            <a:r>
              <a:rPr lang="ko-KR" altLang="en-US" sz="1200" dirty="0" smtClean="0">
                <a:latin typeface="+mj-ea"/>
              </a:rPr>
              <a:t>해당 프로젝트 입력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4.(</a:t>
            </a:r>
            <a:r>
              <a:rPr lang="ko-KR" altLang="en-US" sz="1200" dirty="0" smtClean="0">
                <a:latin typeface="+mj-ea"/>
                <a:ea typeface="+mj-ea"/>
              </a:rPr>
              <a:t>세금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r>
              <a:rPr lang="ko-KR" altLang="en-US" sz="1200" dirty="0" smtClean="0">
                <a:latin typeface="+mj-ea"/>
                <a:ea typeface="+mj-ea"/>
              </a:rPr>
              <a:t>계산서일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  <a:ea typeface="+mj-ea"/>
              </a:rPr>
              <a:t>위에 </a:t>
            </a:r>
            <a:r>
              <a:rPr lang="ko-KR" altLang="en-US" sz="1200" dirty="0" err="1" smtClean="0">
                <a:latin typeface="+mj-ea"/>
                <a:ea typeface="+mj-ea"/>
              </a:rPr>
              <a:t>회계일과</a:t>
            </a:r>
            <a:r>
              <a:rPr lang="ko-KR" altLang="en-US" sz="1200" dirty="0" smtClean="0">
                <a:latin typeface="+mj-ea"/>
                <a:ea typeface="+mj-ea"/>
              </a:rPr>
              <a:t> 동일하게 처리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5.</a:t>
            </a:r>
            <a:r>
              <a:rPr lang="ko-KR" altLang="en-US" sz="1200" dirty="0" smtClean="0">
                <a:latin typeface="+mj-ea"/>
                <a:ea typeface="+mj-ea"/>
              </a:rPr>
              <a:t>공급가액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거래금액</a:t>
            </a:r>
            <a:r>
              <a:rPr lang="en-US" altLang="ko-KR" sz="1200" dirty="0" smtClean="0">
                <a:latin typeface="+mj-ea"/>
                <a:ea typeface="+mj-ea"/>
              </a:rPr>
              <a:t>)-</a:t>
            </a:r>
            <a:r>
              <a:rPr lang="ko-KR" altLang="en-US" sz="1200" dirty="0" smtClean="0">
                <a:latin typeface="+mj-ea"/>
                <a:ea typeface="+mj-ea"/>
              </a:rPr>
              <a:t>부가세 포함 사용한 금액을 기입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6.</a:t>
            </a:r>
            <a:r>
              <a:rPr lang="ko-KR" altLang="en-US" sz="1200" dirty="0" smtClean="0">
                <a:latin typeface="+mj-ea"/>
                <a:ea typeface="+mj-ea"/>
              </a:rPr>
              <a:t>계정</a:t>
            </a:r>
            <a:r>
              <a:rPr lang="en-US" altLang="ko-KR" sz="1200" dirty="0" smtClean="0">
                <a:latin typeface="+mj-ea"/>
                <a:ea typeface="+mj-ea"/>
              </a:rPr>
              <a:t>-</a:t>
            </a:r>
            <a:r>
              <a:rPr lang="ko-KR" altLang="en-US" sz="1200" dirty="0" smtClean="0">
                <a:latin typeface="+mj-ea"/>
              </a:rPr>
              <a:t>복리후생비 </a:t>
            </a:r>
            <a:r>
              <a:rPr lang="en-US" altLang="ko-KR" sz="1200" dirty="0">
                <a:latin typeface="+mj-ea"/>
              </a:rPr>
              <a:t>: </a:t>
            </a:r>
            <a:r>
              <a:rPr lang="ko-KR" altLang="en-US" sz="1200" dirty="0" err="1">
                <a:latin typeface="+mj-ea"/>
              </a:rPr>
              <a:t>야근식대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 smtClean="0">
                <a:latin typeface="+mj-ea"/>
              </a:rPr>
              <a:t>회의비 등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-</a:t>
            </a:r>
            <a:r>
              <a:rPr lang="ko-KR" altLang="en-US" sz="1200" dirty="0" err="1">
                <a:latin typeface="+mj-ea"/>
              </a:rPr>
              <a:t>여비교통비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: </a:t>
            </a:r>
            <a:r>
              <a:rPr lang="ko-KR" altLang="en-US" sz="1200" dirty="0" err="1">
                <a:latin typeface="+mj-ea"/>
              </a:rPr>
              <a:t>야근교통비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 err="1">
                <a:latin typeface="+mj-ea"/>
              </a:rPr>
              <a:t>업무교통비</a:t>
            </a:r>
            <a:r>
              <a:rPr lang="ko-KR" altLang="en-US" sz="1200" dirty="0">
                <a:latin typeface="+mj-ea"/>
              </a:rPr>
              <a:t> 등 교통과 관련된 모든 비용</a:t>
            </a:r>
            <a:r>
              <a:rPr lang="en-US" altLang="ko-KR" sz="1200" dirty="0">
                <a:latin typeface="+mj-ea"/>
              </a:rPr>
              <a:t>.</a:t>
            </a:r>
          </a:p>
          <a:p>
            <a:r>
              <a:rPr lang="en-US" altLang="ko-KR" sz="1200" dirty="0">
                <a:latin typeface="+mj-ea"/>
              </a:rPr>
              <a:t>-</a:t>
            </a:r>
            <a:r>
              <a:rPr lang="ko-KR" altLang="en-US" sz="1200" dirty="0" err="1">
                <a:latin typeface="+mj-ea"/>
              </a:rPr>
              <a:t>소모품비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:</a:t>
            </a:r>
          </a:p>
          <a:p>
            <a:r>
              <a:rPr lang="en-US" altLang="ko-KR" sz="1200" dirty="0">
                <a:latin typeface="+mj-ea"/>
              </a:rPr>
              <a:t>   </a:t>
            </a:r>
            <a:r>
              <a:rPr lang="ko-KR" altLang="en-US" sz="1200" dirty="0">
                <a:latin typeface="+mj-ea"/>
              </a:rPr>
              <a:t>프로젝트 예산 </a:t>
            </a:r>
            <a:r>
              <a:rPr lang="en-US" altLang="ko-KR" sz="1200" dirty="0">
                <a:latin typeface="+mj-ea"/>
              </a:rPr>
              <a:t>: </a:t>
            </a:r>
            <a:r>
              <a:rPr lang="ko-KR" altLang="en-US" sz="1200" dirty="0">
                <a:latin typeface="+mj-ea"/>
              </a:rPr>
              <a:t>프로젝트 수행 시 필요한 </a:t>
            </a:r>
            <a:r>
              <a:rPr lang="ko-KR" altLang="en-US" sz="1200" dirty="0" smtClean="0">
                <a:latin typeface="+mj-ea"/>
              </a:rPr>
              <a:t>소모품 </a:t>
            </a:r>
            <a:r>
              <a:rPr lang="ko-KR" altLang="en-US" sz="1200" dirty="0">
                <a:latin typeface="+mj-ea"/>
              </a:rPr>
              <a:t>구매</a:t>
            </a:r>
            <a:r>
              <a:rPr lang="en-US" altLang="ko-KR" sz="1200" dirty="0">
                <a:latin typeface="+mj-ea"/>
              </a:rPr>
              <a:t>(EX</a:t>
            </a:r>
            <a:r>
              <a:rPr lang="en-US" altLang="ko-KR" sz="1200" dirty="0" smtClean="0">
                <a:latin typeface="+mj-ea"/>
              </a:rPr>
              <a:t>.</a:t>
            </a:r>
            <a:r>
              <a:rPr lang="ko-KR" altLang="en-US" sz="1200" dirty="0" smtClean="0">
                <a:latin typeface="+mj-ea"/>
              </a:rPr>
              <a:t>볼펜</a:t>
            </a:r>
            <a:r>
              <a:rPr lang="en-US" altLang="ko-KR" sz="1200" dirty="0" smtClean="0">
                <a:latin typeface="+mj-ea"/>
              </a:rPr>
              <a:t>,</a:t>
            </a:r>
            <a:r>
              <a:rPr lang="en-US" altLang="ko-KR" sz="1200" dirty="0">
                <a:latin typeface="+mj-ea"/>
              </a:rPr>
              <a:t>A4</a:t>
            </a:r>
            <a:r>
              <a:rPr lang="ko-KR" altLang="en-US" sz="1200" dirty="0">
                <a:latin typeface="+mj-ea"/>
              </a:rPr>
              <a:t>용지 등</a:t>
            </a:r>
            <a:r>
              <a:rPr lang="en-US" altLang="ko-KR" sz="1200" dirty="0">
                <a:latin typeface="+mj-ea"/>
              </a:rPr>
              <a:t>)</a:t>
            </a:r>
          </a:p>
          <a:p>
            <a:r>
              <a:rPr lang="en-US" altLang="ko-KR" sz="1200" dirty="0">
                <a:latin typeface="+mj-ea"/>
              </a:rPr>
              <a:t>   </a:t>
            </a:r>
            <a:r>
              <a:rPr lang="ko-KR" altLang="en-US" sz="1200" dirty="0">
                <a:latin typeface="+mj-ea"/>
              </a:rPr>
              <a:t>부서 예산 </a:t>
            </a:r>
            <a:r>
              <a:rPr lang="en-US" altLang="ko-KR" sz="1200" dirty="0">
                <a:latin typeface="+mj-ea"/>
              </a:rPr>
              <a:t>: </a:t>
            </a:r>
            <a:r>
              <a:rPr lang="ko-KR" altLang="en-US" sz="1200" dirty="0">
                <a:latin typeface="+mj-ea"/>
              </a:rPr>
              <a:t>품의서 결재를 받은 내용에 한하여 구매한 물품</a:t>
            </a:r>
            <a:r>
              <a:rPr lang="en-US" altLang="ko-KR" sz="1200" dirty="0">
                <a:latin typeface="+mj-ea"/>
              </a:rPr>
              <a:t>(EX.</a:t>
            </a:r>
            <a:r>
              <a:rPr lang="ko-KR" altLang="en-US" sz="1200" dirty="0">
                <a:latin typeface="+mj-ea"/>
              </a:rPr>
              <a:t>외장하드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등</a:t>
            </a:r>
            <a:r>
              <a:rPr lang="en-US" altLang="ko-KR" sz="1200" dirty="0">
                <a:latin typeface="+mj-ea"/>
              </a:rPr>
              <a:t>)</a:t>
            </a:r>
            <a:endParaRPr lang="en-US" altLang="ko-KR" sz="1200" b="1" dirty="0">
              <a:latin typeface="+mj-ea"/>
            </a:endParaRPr>
          </a:p>
          <a:p>
            <a:r>
              <a:rPr lang="en-US" altLang="ko-KR" sz="1200" b="1" dirty="0">
                <a:latin typeface="+mj-ea"/>
              </a:rPr>
              <a:t>CF)</a:t>
            </a:r>
            <a:r>
              <a:rPr lang="ko-KR" altLang="en-US" sz="1200" b="1" dirty="0">
                <a:latin typeface="+mj-ea"/>
              </a:rPr>
              <a:t>동호회</a:t>
            </a:r>
            <a:r>
              <a:rPr lang="en-US" altLang="ko-KR" sz="1200" b="1" dirty="0">
                <a:latin typeface="+mj-ea"/>
              </a:rPr>
              <a:t>,</a:t>
            </a:r>
            <a:r>
              <a:rPr lang="ko-KR" altLang="en-US" sz="1200" b="1" dirty="0" err="1">
                <a:latin typeface="+mj-ea"/>
              </a:rPr>
              <a:t>스터디그룹</a:t>
            </a:r>
            <a:r>
              <a:rPr lang="en-US" altLang="ko-KR" sz="1200" b="1" dirty="0">
                <a:latin typeface="+mj-ea"/>
              </a:rPr>
              <a:t>,</a:t>
            </a:r>
            <a:r>
              <a:rPr lang="ko-KR" altLang="en-US" sz="1200" b="1" dirty="0">
                <a:latin typeface="+mj-ea"/>
              </a:rPr>
              <a:t>주니어보드</a:t>
            </a:r>
            <a:r>
              <a:rPr lang="en-US" altLang="ko-KR" sz="1200" b="1" dirty="0">
                <a:latin typeface="+mj-ea"/>
              </a:rPr>
              <a:t>,F</a:t>
            </a:r>
            <a:r>
              <a:rPr lang="ko-KR" altLang="en-US" sz="1200" b="1" dirty="0">
                <a:latin typeface="+mj-ea"/>
              </a:rPr>
              <a:t>런치 등은 복리후생비</a:t>
            </a:r>
            <a:r>
              <a:rPr lang="en-US" altLang="ko-KR" sz="1200" b="1" dirty="0">
                <a:latin typeface="+mj-ea"/>
              </a:rPr>
              <a:t>(</a:t>
            </a:r>
            <a:r>
              <a:rPr lang="ko-KR" altLang="en-US" sz="1200" b="1" dirty="0">
                <a:latin typeface="+mj-ea"/>
              </a:rPr>
              <a:t>동호회</a:t>
            </a:r>
            <a:r>
              <a:rPr lang="en-US" altLang="ko-KR" sz="1200" b="1" dirty="0">
                <a:latin typeface="+mj-ea"/>
              </a:rPr>
              <a:t>,</a:t>
            </a:r>
            <a:r>
              <a:rPr lang="ko-KR" altLang="en-US" sz="1200" b="1" dirty="0" err="1">
                <a:latin typeface="+mj-ea"/>
              </a:rPr>
              <a:t>스터디그룹</a:t>
            </a:r>
            <a:r>
              <a:rPr lang="en-US" altLang="ko-KR" sz="1200" b="1" dirty="0">
                <a:latin typeface="+mj-ea"/>
              </a:rPr>
              <a:t>,</a:t>
            </a:r>
            <a:r>
              <a:rPr lang="ko-KR" altLang="en-US" sz="1200" b="1" dirty="0">
                <a:latin typeface="+mj-ea"/>
              </a:rPr>
              <a:t>주니어보드</a:t>
            </a:r>
            <a:r>
              <a:rPr lang="en-US" altLang="ko-KR" sz="1200" b="1" dirty="0">
                <a:latin typeface="+mj-ea"/>
              </a:rPr>
              <a:t>,F</a:t>
            </a:r>
            <a:r>
              <a:rPr lang="ko-KR" altLang="en-US" sz="1200" b="1" dirty="0">
                <a:latin typeface="+mj-ea"/>
              </a:rPr>
              <a:t>런치</a:t>
            </a:r>
            <a:r>
              <a:rPr lang="en-US" altLang="ko-KR" sz="1200" b="1" dirty="0">
                <a:latin typeface="+mj-ea"/>
              </a:rPr>
              <a:t>) </a:t>
            </a:r>
            <a:r>
              <a:rPr lang="ko-KR" altLang="en-US" sz="1200" b="1" dirty="0">
                <a:latin typeface="+mj-ea"/>
              </a:rPr>
              <a:t>계정 </a:t>
            </a:r>
            <a:r>
              <a:rPr lang="ko-KR" altLang="en-US" sz="1200" b="1" dirty="0" smtClean="0">
                <a:latin typeface="+mj-ea"/>
              </a:rPr>
              <a:t>사용</a:t>
            </a:r>
            <a:r>
              <a:rPr lang="en-US" altLang="ko-KR" sz="1200" b="1" dirty="0" smtClean="0">
                <a:latin typeface="+mj-ea"/>
              </a:rPr>
              <a:t>  </a:t>
            </a:r>
            <a:r>
              <a:rPr lang="en-US" altLang="ko-KR" sz="1200" dirty="0" smtClean="0">
                <a:latin typeface="+mj-ea"/>
              </a:rPr>
              <a:t>=&gt;</a:t>
            </a:r>
            <a:r>
              <a:rPr lang="ko-KR" altLang="en-US" sz="1200" dirty="0" err="1" smtClean="0">
                <a:latin typeface="+mj-ea"/>
              </a:rPr>
              <a:t>다음장에</a:t>
            </a:r>
            <a:r>
              <a:rPr lang="ko-KR" altLang="en-US" sz="1200" dirty="0" smtClean="0">
                <a:latin typeface="+mj-ea"/>
              </a:rPr>
              <a:t> 계속</a:t>
            </a:r>
            <a:endParaRPr lang="en-US" altLang="ko-KR" sz="1200" dirty="0">
              <a:latin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1025348"/>
            <a:ext cx="11763236" cy="723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3879"/>
            <a:ext cx="2457497" cy="167947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033" y="1831192"/>
            <a:ext cx="3476881" cy="168215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862" y="3616462"/>
            <a:ext cx="3076964" cy="252174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>
            <a:off x="2070003" y="1325455"/>
            <a:ext cx="580209" cy="550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6571" y="1408922"/>
            <a:ext cx="9331" cy="4222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451" y="1819171"/>
            <a:ext cx="5645118" cy="169417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2457496" y="1406235"/>
            <a:ext cx="3681955" cy="506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993086" y="1422967"/>
            <a:ext cx="9331" cy="21688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형 설명선 21"/>
          <p:cNvSpPr/>
          <p:nvPr/>
        </p:nvSpPr>
        <p:spPr>
          <a:xfrm>
            <a:off x="581354" y="1008283"/>
            <a:ext cx="1488649" cy="267946"/>
          </a:xfrm>
          <a:prstGeom prst="wedgeEllipseCallout">
            <a:avLst>
              <a:gd name="adj1" fmla="val -50745"/>
              <a:gd name="adj2" fmla="val 13874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900" b="1" dirty="0" smtClean="0">
                <a:solidFill>
                  <a:schemeClr val="bg1"/>
                </a:solidFill>
              </a:rPr>
              <a:t>본인 이름 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991060" y="1844111"/>
            <a:ext cx="1488649" cy="443087"/>
          </a:xfrm>
          <a:prstGeom prst="wedgeEllipseCallout">
            <a:avLst>
              <a:gd name="adj1" fmla="val 3785"/>
              <a:gd name="adj2" fmla="val -14687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2.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해당내용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검색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형 설명선 24"/>
          <p:cNvSpPr/>
          <p:nvPr/>
        </p:nvSpPr>
        <p:spPr>
          <a:xfrm>
            <a:off x="2620816" y="970774"/>
            <a:ext cx="1488649" cy="251086"/>
          </a:xfrm>
          <a:prstGeom prst="wedgeEllipseCallout">
            <a:avLst>
              <a:gd name="adj1" fmla="val -50745"/>
              <a:gd name="adj2" fmla="val 13874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부서</a:t>
            </a:r>
            <a:r>
              <a:rPr lang="en-US" altLang="ko-KR" sz="9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프로젝트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예산단위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검색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형 설명선 26"/>
          <p:cNvSpPr/>
          <p:nvPr/>
        </p:nvSpPr>
        <p:spPr>
          <a:xfrm>
            <a:off x="4855346" y="792446"/>
            <a:ext cx="1488649" cy="342665"/>
          </a:xfrm>
          <a:prstGeom prst="wedgeEllipseCallout">
            <a:avLst>
              <a:gd name="adj1" fmla="val -43850"/>
              <a:gd name="adj2" fmla="val 116960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회계일과</a:t>
            </a:r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 동일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형 설명선 27"/>
          <p:cNvSpPr/>
          <p:nvPr/>
        </p:nvSpPr>
        <p:spPr>
          <a:xfrm>
            <a:off x="7003675" y="794689"/>
            <a:ext cx="1488649" cy="342665"/>
          </a:xfrm>
          <a:prstGeom prst="wedgeEllipseCallout">
            <a:avLst>
              <a:gd name="adj1" fmla="val -43850"/>
              <a:gd name="adj2" fmla="val 116960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5.</a:t>
            </a:r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사용금액 기입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형 설명선 32"/>
          <p:cNvSpPr/>
          <p:nvPr/>
        </p:nvSpPr>
        <p:spPr>
          <a:xfrm>
            <a:off x="10023099" y="796149"/>
            <a:ext cx="1488649" cy="342665"/>
          </a:xfrm>
          <a:prstGeom prst="wedgeEllipseCallout">
            <a:avLst>
              <a:gd name="adj1" fmla="val -43850"/>
              <a:gd name="adj2" fmla="val 116960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j-ea"/>
                <a:ea typeface="+mj-ea"/>
              </a:rPr>
              <a:t>6.</a:t>
            </a:r>
            <a:r>
              <a:rPr lang="ko-KR" altLang="en-US" sz="900" b="1" dirty="0" smtClean="0">
                <a:solidFill>
                  <a:schemeClr val="bg1"/>
                </a:solidFill>
                <a:latin typeface="+mj-ea"/>
                <a:ea typeface="+mj-ea"/>
              </a:rPr>
              <a:t>사용 계정 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ko-KR" altLang="en-US" sz="1800" dirty="0" err="1" smtClean="0"/>
              <a:t>개인카드</a:t>
            </a:r>
            <a:r>
              <a:rPr lang="ko-KR" altLang="en-US" sz="1800" dirty="0" smtClean="0"/>
              <a:t> 및 현금 처리방법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21726" y="1072264"/>
            <a:ext cx="427205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21726" y="1411350"/>
            <a:ext cx="4272051" cy="53767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9375" y="625955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법인카드가 아닌 개인 카드 및 현금을 사용하였을 경우 처리하는 메뉴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751" y="1418152"/>
            <a:ext cx="425777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1.</a:t>
            </a:r>
            <a:r>
              <a:rPr lang="ko-KR" altLang="en-US" sz="1200" dirty="0" smtClean="0">
                <a:latin typeface="+mj-ea"/>
                <a:ea typeface="+mj-ea"/>
              </a:rPr>
              <a:t>앞의 데이터를 모두 입력 후 </a:t>
            </a:r>
            <a:r>
              <a:rPr lang="ko-KR" altLang="en-US" sz="1200" dirty="0" err="1" smtClean="0">
                <a:latin typeface="+mj-ea"/>
                <a:ea typeface="+mj-ea"/>
              </a:rPr>
              <a:t>저장버튼</a:t>
            </a:r>
            <a:r>
              <a:rPr lang="ko-KR" altLang="en-US" sz="1200" dirty="0" smtClean="0">
                <a:latin typeface="+mj-ea"/>
                <a:ea typeface="+mj-ea"/>
              </a:rPr>
              <a:t> 클릭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2.</a:t>
            </a:r>
            <a:r>
              <a:rPr lang="ko-KR" altLang="en-US" sz="1200" dirty="0" err="1" smtClean="0">
                <a:latin typeface="+mj-ea"/>
                <a:ea typeface="+mj-ea"/>
              </a:rPr>
              <a:t>결재버튼을</a:t>
            </a:r>
            <a:r>
              <a:rPr lang="ko-KR" altLang="en-US" sz="1200" dirty="0" smtClean="0">
                <a:latin typeface="+mj-ea"/>
                <a:ea typeface="+mj-ea"/>
              </a:rPr>
              <a:t> 클릭 후 지출결의서 작성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3.</a:t>
            </a:r>
            <a:r>
              <a:rPr lang="ko-KR" altLang="en-US" sz="1200" dirty="0" err="1" smtClean="0">
                <a:latin typeface="+mj-ea"/>
              </a:rPr>
              <a:t>결재라인</a:t>
            </a:r>
            <a:r>
              <a:rPr lang="ko-KR" altLang="en-US" sz="1200" dirty="0" smtClean="0">
                <a:latin typeface="+mj-ea"/>
              </a:rPr>
              <a:t> 설정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b="1" dirty="0" smtClean="0">
                <a:latin typeface="+mj-ea"/>
              </a:rPr>
              <a:t>모든 비용 </a:t>
            </a:r>
            <a:r>
              <a:rPr lang="en-US" altLang="ko-KR" sz="1100" b="1" dirty="0" smtClean="0">
                <a:latin typeface="+mj-ea"/>
              </a:rPr>
              <a:t>: 1</a:t>
            </a:r>
            <a:r>
              <a:rPr lang="ko-KR" altLang="en-US" sz="1100" b="1" dirty="0" err="1" smtClean="0">
                <a:latin typeface="+mj-ea"/>
              </a:rPr>
              <a:t>차상사</a:t>
            </a:r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부서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</a:t>
            </a:r>
            <a:r>
              <a:rPr lang="ko-KR" altLang="en-US" sz="1100" dirty="0">
                <a:latin typeface="+mj-ea"/>
              </a:rPr>
              <a:t>실장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>
                <a:latin typeface="+mj-ea"/>
              </a:rPr>
              <a:t>또는 팀장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프로젝트 </a:t>
            </a:r>
            <a:r>
              <a:rPr lang="en-US" altLang="ko-KR" sz="1100" dirty="0">
                <a:latin typeface="+mj-ea"/>
              </a:rPr>
              <a:t>1</a:t>
            </a:r>
            <a:r>
              <a:rPr lang="ko-KR" altLang="en-US" sz="1100" dirty="0">
                <a:latin typeface="+mj-ea"/>
              </a:rPr>
              <a:t>차 상사 </a:t>
            </a:r>
            <a:r>
              <a:rPr lang="en-US" altLang="ko-KR" sz="1100" dirty="0">
                <a:latin typeface="+mj-ea"/>
              </a:rPr>
              <a:t>: PM</a:t>
            </a:r>
            <a:r>
              <a:rPr lang="en-US" altLang="ko-KR" sz="1100" dirty="0" smtClean="0">
                <a:latin typeface="+mj-ea"/>
              </a:rPr>
              <a:t>) </a:t>
            </a:r>
            <a:r>
              <a:rPr lang="en-US" altLang="ko-KR" sz="1100" b="1" dirty="0" smtClean="0">
                <a:latin typeface="+mj-ea"/>
              </a:rPr>
              <a:t>-&gt; </a:t>
            </a:r>
            <a:r>
              <a:rPr lang="ko-KR" altLang="en-US" sz="1100" b="1" dirty="0" err="1" smtClean="0">
                <a:latin typeface="+mj-ea"/>
              </a:rPr>
              <a:t>재무관리실</a:t>
            </a:r>
            <a:r>
              <a:rPr lang="ko-KR" altLang="en-US" sz="1100" b="1" dirty="0" smtClean="0">
                <a:latin typeface="+mj-ea"/>
              </a:rPr>
              <a:t> 이동규 과장 마지막 합의 추가</a:t>
            </a:r>
            <a:endParaRPr lang="en-US" altLang="ko-KR" sz="1100" b="1" dirty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(</a:t>
            </a:r>
            <a:r>
              <a:rPr lang="ko-KR" altLang="en-US" sz="1100" dirty="0" err="1">
                <a:latin typeface="+mj-ea"/>
              </a:rPr>
              <a:t>전결권은</a:t>
            </a:r>
            <a:r>
              <a:rPr lang="ko-KR" altLang="en-US" sz="1100" dirty="0">
                <a:latin typeface="+mj-ea"/>
              </a:rPr>
              <a:t> </a:t>
            </a:r>
            <a:r>
              <a:rPr lang="en-US" altLang="ko-KR" sz="1100" dirty="0">
                <a:latin typeface="+mj-ea"/>
              </a:rPr>
              <a:t>“</a:t>
            </a:r>
            <a:r>
              <a:rPr lang="ko-KR" altLang="en-US" sz="1100" dirty="0">
                <a:latin typeface="+mj-ea"/>
              </a:rPr>
              <a:t>게시판 위임전결규정</a:t>
            </a:r>
            <a:r>
              <a:rPr lang="en-US" altLang="ko-KR" sz="1100" dirty="0">
                <a:latin typeface="+mj-ea"/>
              </a:rPr>
              <a:t>“ </a:t>
            </a:r>
            <a:r>
              <a:rPr lang="ko-KR" altLang="en-US" sz="1100" dirty="0">
                <a:latin typeface="+mj-ea"/>
              </a:rPr>
              <a:t>확인 필요</a:t>
            </a:r>
            <a:r>
              <a:rPr lang="en-US" altLang="ko-KR" sz="1100" dirty="0">
                <a:latin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4.</a:t>
            </a:r>
            <a:r>
              <a:rPr lang="ko-KR" altLang="en-US" sz="1200" dirty="0">
                <a:latin typeface="+mj-ea"/>
              </a:rPr>
              <a:t>제목</a:t>
            </a:r>
            <a:endParaRPr lang="en-US" altLang="ko-KR" sz="1200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-</a:t>
            </a:r>
            <a:r>
              <a:rPr lang="ko-KR" altLang="en-US" sz="1100" dirty="0">
                <a:latin typeface="+mj-ea"/>
              </a:rPr>
              <a:t>사용한 내역을 간략히 서술</a:t>
            </a:r>
            <a:endParaRPr lang="en-US" altLang="ko-KR" sz="1100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(EX.10</a:t>
            </a:r>
            <a:r>
              <a:rPr lang="ko-KR" altLang="en-US" sz="1100" dirty="0">
                <a:latin typeface="+mj-ea"/>
              </a:rPr>
              <a:t>월 경비</a:t>
            </a:r>
            <a:r>
              <a:rPr lang="en-US" altLang="ko-KR" sz="1100" dirty="0">
                <a:latin typeface="+mj-ea"/>
              </a:rPr>
              <a:t>, 10</a:t>
            </a:r>
            <a:r>
              <a:rPr lang="ko-KR" altLang="en-US" sz="1100" dirty="0">
                <a:latin typeface="+mj-ea"/>
              </a:rPr>
              <a:t>월 출장비 등</a:t>
            </a:r>
            <a:r>
              <a:rPr lang="en-US" altLang="ko-KR" sz="1100" dirty="0">
                <a:latin typeface="+mj-ea"/>
              </a:rPr>
              <a:t>)</a:t>
            </a:r>
          </a:p>
          <a:p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5.</a:t>
            </a:r>
            <a:r>
              <a:rPr lang="ko-KR" altLang="en-US" sz="1200" dirty="0" err="1">
                <a:latin typeface="+mj-ea"/>
              </a:rPr>
              <a:t>참조문서</a:t>
            </a:r>
            <a:endParaRPr lang="en-US" altLang="ko-KR" sz="1200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-</a:t>
            </a:r>
            <a:r>
              <a:rPr lang="ko-KR" altLang="en-US" sz="1100" dirty="0">
                <a:latin typeface="+mj-ea"/>
              </a:rPr>
              <a:t>사전 품의 및 기타 문서가 있을 </a:t>
            </a:r>
            <a:r>
              <a:rPr lang="ko-KR" altLang="en-US" sz="1100" dirty="0" smtClean="0">
                <a:latin typeface="+mj-ea"/>
              </a:rPr>
              <a:t>경우</a:t>
            </a:r>
            <a:endParaRPr lang="en-US" altLang="ko-KR" sz="1100" dirty="0">
              <a:latin typeface="+mj-ea"/>
            </a:endParaRPr>
          </a:p>
          <a:p>
            <a:r>
              <a:rPr lang="en-US" altLang="ko-KR" sz="1100" dirty="0">
                <a:latin typeface="+mj-ea"/>
              </a:rPr>
              <a:t>(EX.</a:t>
            </a:r>
            <a:r>
              <a:rPr lang="ko-KR" altLang="en-US" sz="1100" dirty="0" err="1">
                <a:latin typeface="+mj-ea"/>
              </a:rPr>
              <a:t>출장품의서</a:t>
            </a:r>
            <a:r>
              <a:rPr lang="en-US" altLang="ko-KR" sz="1100" dirty="0">
                <a:latin typeface="+mj-ea"/>
              </a:rPr>
              <a:t>,</a:t>
            </a:r>
            <a:r>
              <a:rPr lang="ko-KR" altLang="en-US" sz="1100" dirty="0">
                <a:latin typeface="+mj-ea"/>
              </a:rPr>
              <a:t>접대비신청서 등</a:t>
            </a:r>
            <a:r>
              <a:rPr lang="en-US" altLang="ko-KR" sz="1100" dirty="0">
                <a:latin typeface="+mj-ea"/>
              </a:rPr>
              <a:t>)</a:t>
            </a:r>
          </a:p>
          <a:p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6.</a:t>
            </a:r>
            <a:r>
              <a:rPr lang="ko-KR" altLang="en-US" sz="1200" dirty="0" smtClean="0">
                <a:latin typeface="+mj-ea"/>
              </a:rPr>
              <a:t>일반첨부파일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100" dirty="0" smtClean="0">
                <a:latin typeface="+mj-ea"/>
              </a:rPr>
              <a:t>-</a:t>
            </a:r>
            <a:r>
              <a:rPr lang="ko-KR" altLang="en-US" sz="1100" dirty="0" smtClean="0">
                <a:latin typeface="+mj-ea"/>
              </a:rPr>
              <a:t>개인카드영수증</a:t>
            </a:r>
            <a:r>
              <a:rPr lang="en-US" altLang="ko-KR" sz="1100" dirty="0">
                <a:latin typeface="+mj-ea"/>
              </a:rPr>
              <a:t> </a:t>
            </a:r>
            <a:r>
              <a:rPr lang="ko-KR" altLang="en-US" sz="1100" dirty="0" smtClean="0">
                <a:latin typeface="+mj-ea"/>
              </a:rPr>
              <a:t>등 첨부파일 추가</a:t>
            </a:r>
            <a:endParaRPr lang="en-US" altLang="ko-KR" sz="1100" dirty="0">
              <a:latin typeface="+mj-ea"/>
            </a:endParaRPr>
          </a:p>
          <a:p>
            <a:r>
              <a:rPr lang="en-US" altLang="ko-KR" sz="1100" b="1" dirty="0" smtClean="0">
                <a:latin typeface="+mj-ea"/>
              </a:rPr>
              <a:t>CF)</a:t>
            </a:r>
            <a:r>
              <a:rPr lang="ko-KR" altLang="en-US" sz="1100" b="1" dirty="0" smtClean="0">
                <a:latin typeface="+mj-ea"/>
              </a:rPr>
              <a:t>대중교통</a:t>
            </a:r>
            <a:r>
              <a:rPr lang="en-US" altLang="ko-KR" sz="1100" b="1" dirty="0" smtClean="0">
                <a:latin typeface="+mj-ea"/>
              </a:rPr>
              <a:t>(</a:t>
            </a:r>
            <a:r>
              <a:rPr lang="ko-KR" altLang="en-US" sz="1100" b="1" dirty="0" smtClean="0">
                <a:latin typeface="+mj-ea"/>
              </a:rPr>
              <a:t>지하철</a:t>
            </a:r>
            <a:r>
              <a:rPr lang="en-US" altLang="ko-KR" sz="1100" b="1" dirty="0" smtClean="0">
                <a:latin typeface="+mj-ea"/>
              </a:rPr>
              <a:t>,</a:t>
            </a:r>
            <a:r>
              <a:rPr lang="ko-KR" altLang="en-US" sz="1100" b="1" dirty="0" smtClean="0">
                <a:latin typeface="+mj-ea"/>
              </a:rPr>
              <a:t>버스</a:t>
            </a:r>
            <a:r>
              <a:rPr lang="en-US" altLang="ko-KR" sz="1100" b="1" dirty="0" smtClean="0">
                <a:latin typeface="+mj-ea"/>
              </a:rPr>
              <a:t>)</a:t>
            </a:r>
            <a:r>
              <a:rPr lang="ko-KR" altLang="en-US" sz="1100" b="1" dirty="0" smtClean="0">
                <a:latin typeface="+mj-ea"/>
              </a:rPr>
              <a:t>이용 시 영수증이 없을 경우 옆의 화면과 같이 작성 후 파일 추가</a:t>
            </a:r>
            <a:endParaRPr lang="en-US" altLang="ko-KR" sz="1100" b="1" dirty="0" smtClean="0">
              <a:latin typeface="+mj-ea"/>
            </a:endParaRPr>
          </a:p>
          <a:p>
            <a:endParaRPr lang="en-US" altLang="ko-KR" sz="1200" dirty="0">
              <a:latin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1051081"/>
            <a:ext cx="2971800" cy="250676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41" y="1080161"/>
            <a:ext cx="4405689" cy="398976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05" y="5069246"/>
            <a:ext cx="4405349" cy="17424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01542"/>
            <a:ext cx="5238750" cy="81464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9" name="타원형 설명선 18"/>
          <p:cNvSpPr/>
          <p:nvPr/>
        </p:nvSpPr>
        <p:spPr>
          <a:xfrm>
            <a:off x="2695499" y="362639"/>
            <a:ext cx="1566731" cy="464060"/>
          </a:xfrm>
          <a:prstGeom prst="wedgeEllipseCallout">
            <a:avLst>
              <a:gd name="adj1" fmla="val -50745"/>
              <a:gd name="adj2" fmla="val 13874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앞장 데이터 모두 입력 후 저장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252513" y="1733805"/>
            <a:ext cx="1488649" cy="463796"/>
          </a:xfrm>
          <a:prstGeom prst="wedgeEllipseCallout">
            <a:avLst>
              <a:gd name="adj1" fmla="val -3736"/>
              <a:gd name="adj2" fmla="val -133551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2.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결재 버튼 클릭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5167834" y="1226152"/>
            <a:ext cx="1488649" cy="342665"/>
          </a:xfrm>
          <a:prstGeom prst="wedgeEllipseCallout">
            <a:avLst>
              <a:gd name="adj1" fmla="val -50745"/>
              <a:gd name="adj2" fmla="val 13874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3.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결재라인선택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3603402" y="2871298"/>
            <a:ext cx="1635348" cy="342665"/>
          </a:xfrm>
          <a:prstGeom prst="wedgeEllipseCallout">
            <a:avLst>
              <a:gd name="adj1" fmla="val -50745"/>
              <a:gd name="adj2" fmla="val 13874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4.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제목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(EX.10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월 경비 등</a:t>
            </a:r>
            <a:r>
              <a:rPr lang="en-US" altLang="ko-KR" sz="900" b="1" dirty="0" smtClean="0">
                <a:solidFill>
                  <a:schemeClr val="bg1"/>
                </a:solidFill>
              </a:rPr>
              <a:t>)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3354586" y="4641059"/>
            <a:ext cx="1488649" cy="493010"/>
          </a:xfrm>
          <a:prstGeom prst="wedgeEllipseCallout">
            <a:avLst>
              <a:gd name="adj1" fmla="val -35075"/>
              <a:gd name="adj2" fmla="val 98948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5.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참조문서선택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(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사전품의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있을 경우</a:t>
            </a:r>
            <a:r>
              <a:rPr lang="en-US" altLang="ko-KR" sz="900" b="1" dirty="0" smtClean="0">
                <a:solidFill>
                  <a:schemeClr val="bg1"/>
                </a:solidFill>
              </a:rPr>
              <a:t>)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3478865" y="5431692"/>
            <a:ext cx="1488649" cy="351780"/>
          </a:xfrm>
          <a:prstGeom prst="wedgeEllipseCallout">
            <a:avLst>
              <a:gd name="adj1" fmla="val -35075"/>
              <a:gd name="adj2" fmla="val 98948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6.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파일첨부  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영수증 등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Chapter02. </a:t>
            </a:r>
            <a:r>
              <a:rPr lang="ko-KR" altLang="en-US" sz="1800" dirty="0" err="1" smtClean="0"/>
              <a:t>계정별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ERP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입력방법</a:t>
            </a:r>
            <a:r>
              <a:rPr lang="ko-KR" altLang="en-US" sz="1800" dirty="0" smtClean="0"/>
              <a:t> 및 증빙서류</a:t>
            </a:r>
            <a:endParaRPr lang="ko-KR" altLang="ko-KR" sz="1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25835" y="671120"/>
          <a:ext cx="11667942" cy="603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워크시트" r:id="rId3" imgW="14011275" imgH="8401050" progId="Excel.Sheet.12">
                  <p:embed/>
                </p:oleObj>
              </mc:Choice>
              <mc:Fallback>
                <p:oleObj name="워크시트" r:id="rId3" imgW="14011275" imgH="8401050" progId="Excel.Sheet.12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35" y="671120"/>
                        <a:ext cx="11667942" cy="6031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5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/>
          </a:bodyPr>
          <a:lstStyle/>
          <a:p>
            <a:r>
              <a:rPr lang="ko-KR" altLang="en-US" sz="1400" dirty="0" err="1"/>
              <a:t>개인카드</a:t>
            </a:r>
            <a:r>
              <a:rPr lang="ko-KR" altLang="en-US" sz="1400" dirty="0"/>
              <a:t> 및 현금 </a:t>
            </a:r>
            <a:r>
              <a:rPr lang="ko-KR" altLang="en-US" sz="1400" dirty="0" smtClean="0"/>
              <a:t>처리방법</a:t>
            </a:r>
            <a:r>
              <a:rPr lang="en-US" altLang="ko-KR" sz="1400" dirty="0" smtClean="0"/>
              <a:t>_ERP </a:t>
            </a:r>
            <a:r>
              <a:rPr lang="ko-KR" altLang="en-US" sz="1400" dirty="0" smtClean="0"/>
              <a:t>처리 가이드</a:t>
            </a:r>
            <a:endParaRPr lang="ko-KR" altLang="ko-KR" sz="1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93113"/>
              </p:ext>
            </p:extLst>
          </p:nvPr>
        </p:nvGraphicFramePr>
        <p:xfrm>
          <a:off x="30541" y="648536"/>
          <a:ext cx="11763236" cy="6142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워크시트" r:id="rId3" imgW="14811375" imgH="8401050" progId="Excel.Sheet.12">
                  <p:embed/>
                </p:oleObj>
              </mc:Choice>
              <mc:Fallback>
                <p:oleObj name="워크시트" r:id="rId3" imgW="14811375" imgH="8401050" progId="Excel.Sheet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1" y="648536"/>
                        <a:ext cx="11763236" cy="6142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3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483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[더존] 본문체 30</vt:lpstr>
      <vt:lpstr>맑은 고딕</vt:lpstr>
      <vt:lpstr>Arial</vt:lpstr>
      <vt:lpstr>Office 테마</vt:lpstr>
      <vt:lpstr>워크시트</vt:lpstr>
      <vt:lpstr>Microsoft Excel 워크시트</vt:lpstr>
      <vt:lpstr>개인카드 및 현금 처리방법 </vt:lpstr>
      <vt:lpstr>개인카드 및 현금 처리방법 </vt:lpstr>
      <vt:lpstr>개인카드 및 현금 처리방법 </vt:lpstr>
      <vt:lpstr>Chapter02. 계정별 ERP 입력방법 및 증빙서류</vt:lpstr>
      <vt:lpstr>개인카드 및 현금 처리방법_ERP 처리 가이드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Chapter01. 법인카드 처리방법_V1</dc:title>
  <dc:creator>이동규</dc:creator>
  <cp:lastModifiedBy>OWNER</cp:lastModifiedBy>
  <cp:revision>12</cp:revision>
  <dcterms:created xsi:type="dcterms:W3CDTF">2022-09-21T08:03:34Z</dcterms:created>
  <dcterms:modified xsi:type="dcterms:W3CDTF">2023-11-16T01:27:03Z</dcterms:modified>
</cp:coreProperties>
</file>