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" y="1305317"/>
            <a:ext cx="11732265" cy="59043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smtClean="0"/>
              <a:t>교통비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341" y="190812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28272"/>
            <a:ext cx="11736826" cy="2905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동일하게 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불공제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여부 체크 必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여비교통비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업무교통비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 /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여비교통비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야근교통비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3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여비교통비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en-US" altLang="ko-KR" sz="1100" dirty="0">
                <a:latin typeface="맑은 고딕" panose="020B0503020000020004" pitchFamily="50" charset="-127"/>
              </a:rPr>
              <a:t>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교통비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5)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6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7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  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업무교통비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방문처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업무내용  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야근교통비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출발지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도착지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/00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</a:rPr>
              <a:t>1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6721" y="1305318"/>
            <a:ext cx="7367054" cy="590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30541" y="524573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553512"/>
            <a:ext cx="11736826" cy="11744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야근 교통비 이용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이후 퇴근 시 사용 가능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대중교통 이용 불가시 택시비 지원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-&gt;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사용시간이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시 이전일 경우 불인정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비용으로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주유시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차량운행일지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추가 첨부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-&gt;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비용으로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주유시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법인카드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사용분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전표제외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후 결의서 메뉴를 통해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</a:t>
            </a:r>
            <a:r>
              <a:rPr lang="ko-KR" altLang="en-US" sz="1100" b="1" dirty="0">
                <a:latin typeface="맑은 고딕" panose="020B0503020000020004" pitchFamily="50" charset="-127"/>
              </a:rPr>
              <a:t>금액만 처리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다음장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참조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" y="1994337"/>
            <a:ext cx="11623301" cy="60968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Chapter02. </a:t>
            </a:r>
            <a:r>
              <a:rPr lang="ko-KR" altLang="en-US" sz="1800" dirty="0" smtClean="0">
                <a:latin typeface="+mj-ea"/>
              </a:rPr>
              <a:t>초과 분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341" y="2004438"/>
            <a:ext cx="289775" cy="576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2486" y="2713213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방법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3020990"/>
            <a:ext cx="11736826" cy="70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법인카드 거래내역에서 </a:t>
            </a:r>
            <a:r>
              <a:rPr lang="ko-KR" altLang="en-US" sz="1100" smtClean="0">
                <a:latin typeface="맑은 고딕" panose="020B0503020000020004" pitchFamily="50" charset="-127"/>
              </a:rPr>
              <a:t>해당 </a:t>
            </a:r>
            <a:r>
              <a:rPr lang="ko-KR" altLang="en-US" sz="1100" smtClean="0">
                <a:latin typeface="맑은 고딕" panose="020B0503020000020004" pitchFamily="50" charset="-127"/>
              </a:rPr>
              <a:t>사용 건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체크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전표 버튼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전표제외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클릭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임의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전표처리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하시겠습니까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예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" y="684691"/>
            <a:ext cx="11763236" cy="1288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802409" y="1252441"/>
            <a:ext cx="56908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" y="3725194"/>
            <a:ext cx="11721291" cy="630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51513" y="4968645"/>
            <a:ext cx="1172129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 </a:t>
            </a:r>
            <a:r>
              <a:rPr lang="ko-KR" altLang="en-US" sz="1400" b="1" dirty="0" smtClean="0"/>
              <a:t>방법</a:t>
            </a:r>
            <a:endParaRPr lang="en-US" altLang="ko-KR" sz="1400" b="1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2486" y="5276422"/>
            <a:ext cx="11736826" cy="14594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결의서 입력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검색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오른쪽 상단 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   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추가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버튼 클릭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marL="228600" indent="-228600" fontAlgn="ctr"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회계일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카드 또는 현금 사용기간 월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말일자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입력 </a:t>
            </a:r>
            <a:r>
              <a:rPr lang="en-US" altLang="ko-KR" sz="1100" dirty="0">
                <a:latin typeface="+mj-ea"/>
              </a:rPr>
              <a:t>(EX.10</a:t>
            </a:r>
            <a:r>
              <a:rPr lang="ko-KR" altLang="en-US" sz="1100" dirty="0">
                <a:latin typeface="+mj-ea"/>
              </a:rPr>
              <a:t>월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일부터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일까지 사용 시 </a:t>
            </a:r>
            <a:r>
              <a:rPr lang="ko-KR" altLang="en-US" sz="1100" dirty="0" err="1">
                <a:latin typeface="+mj-ea"/>
              </a:rPr>
              <a:t>회계일은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10</a:t>
            </a:r>
            <a:r>
              <a:rPr lang="ko-KR" altLang="en-US" sz="1100" dirty="0">
                <a:latin typeface="+mj-ea"/>
              </a:rPr>
              <a:t>월 </a:t>
            </a:r>
            <a:r>
              <a:rPr lang="en-US" altLang="ko-KR" sz="1100" dirty="0">
                <a:latin typeface="+mj-ea"/>
              </a:rPr>
              <a:t>31</a:t>
            </a:r>
            <a:r>
              <a:rPr lang="ko-KR" altLang="en-US" sz="1100" dirty="0">
                <a:latin typeface="+mj-ea"/>
              </a:rPr>
              <a:t>일 </a:t>
            </a:r>
            <a:r>
              <a:rPr lang="ko-KR" altLang="en-US" sz="1100" dirty="0" smtClean="0">
                <a:latin typeface="+mj-ea"/>
              </a:rPr>
              <a:t>입력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r>
              <a:rPr lang="ko-KR" altLang="en-US" sz="1100" dirty="0" err="1" smtClean="0">
                <a:latin typeface="+mj-ea"/>
              </a:rPr>
              <a:t>결의내역</a:t>
            </a:r>
            <a:r>
              <a:rPr lang="en-US" altLang="ko-KR" sz="1100" dirty="0" smtClean="0">
                <a:latin typeface="+mj-ea"/>
              </a:rPr>
              <a:t>: </a:t>
            </a:r>
            <a:r>
              <a:rPr lang="ko-KR" altLang="en-US" sz="1100" dirty="0" smtClean="0">
                <a:latin typeface="+mj-ea"/>
              </a:rPr>
              <a:t>사용 내역 서술 </a:t>
            </a:r>
            <a:r>
              <a:rPr lang="en-US" altLang="ko-KR" sz="1100" dirty="0" smtClean="0">
                <a:latin typeface="+mj-ea"/>
              </a:rPr>
              <a:t>(EX. </a:t>
            </a:r>
            <a:r>
              <a:rPr lang="ko-KR" altLang="en-US" sz="1100" dirty="0" smtClean="0">
                <a:latin typeface="+mj-ea"/>
              </a:rPr>
              <a:t>프로젝트 비용 </a:t>
            </a:r>
            <a:r>
              <a:rPr lang="ko-KR" altLang="en-US" sz="1100" dirty="0" err="1" smtClean="0">
                <a:latin typeface="+mj-ea"/>
              </a:rPr>
              <a:t>주유비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10</a:t>
            </a:r>
            <a:r>
              <a:rPr lang="ko-KR" altLang="en-US" sz="1100" dirty="0" smtClean="0">
                <a:latin typeface="+mj-ea"/>
              </a:rPr>
              <a:t>월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pPr marL="228600" indent="-228600" fontAlgn="ctr">
              <a:buAutoNum type="arabicPeriod"/>
            </a:pPr>
            <a:endParaRPr lang="en-US" altLang="ko-KR" sz="1100" dirty="0" smtClean="0">
              <a:latin typeface="+mj-ea"/>
            </a:endParaRPr>
          </a:p>
          <a:p>
            <a:pPr fontAlgn="ctr"/>
            <a:r>
              <a:rPr lang="en-US" altLang="ko-KR" sz="1100" dirty="0" smtClean="0">
                <a:latin typeface="+mj-ea"/>
              </a:rPr>
              <a:t>*</a:t>
            </a:r>
            <a:r>
              <a:rPr lang="ko-KR" altLang="en-US" sz="1100" dirty="0" err="1" smtClean="0">
                <a:latin typeface="+mj-ea"/>
              </a:rPr>
              <a:t>주유비의</a:t>
            </a:r>
            <a:r>
              <a:rPr lang="ko-KR" altLang="en-US" sz="1100" dirty="0" smtClean="0">
                <a:latin typeface="+mj-ea"/>
              </a:rPr>
              <a:t> 경우 </a:t>
            </a:r>
            <a:r>
              <a:rPr lang="ko-KR" altLang="en-US" sz="1100" dirty="0" err="1" smtClean="0">
                <a:latin typeface="+mj-ea"/>
              </a:rPr>
              <a:t>개인카드</a:t>
            </a:r>
            <a:r>
              <a:rPr lang="ko-KR" altLang="en-US" sz="1100" dirty="0" smtClean="0">
                <a:latin typeface="+mj-ea"/>
              </a:rPr>
              <a:t> 사용 가능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 smtClean="0">
                <a:latin typeface="+mj-ea"/>
              </a:rPr>
              <a:t>개인카드</a:t>
            </a:r>
            <a:r>
              <a:rPr lang="ko-KR" altLang="en-US" sz="1100" dirty="0" smtClean="0">
                <a:latin typeface="+mj-ea"/>
              </a:rPr>
              <a:t> 사용시 법인카드 거래내역 임의 전표 처리 생략</a:t>
            </a:r>
            <a:r>
              <a:rPr lang="en-US" altLang="ko-KR" sz="1100" dirty="0" smtClean="0">
                <a:latin typeface="+mj-ea"/>
              </a:rPr>
              <a:t>, </a:t>
            </a:r>
            <a:r>
              <a:rPr lang="ko-KR" altLang="en-US" sz="1100" dirty="0" smtClean="0">
                <a:latin typeface="+mj-ea"/>
              </a:rPr>
              <a:t>단 영수증 첨부 필수</a:t>
            </a:r>
            <a:r>
              <a:rPr lang="en-US" altLang="ko-KR" sz="1100" dirty="0" smtClean="0">
                <a:latin typeface="+mj-ea"/>
              </a:rPr>
              <a:t>)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=&gt;</a:t>
            </a:r>
            <a:r>
              <a:rPr lang="ko-KR" altLang="en-US" sz="1100" dirty="0" err="1">
                <a:latin typeface="+mj-ea"/>
              </a:rPr>
              <a:t>다음장에</a:t>
            </a:r>
            <a:r>
              <a:rPr lang="ko-KR" altLang="en-US" sz="1100" dirty="0">
                <a:latin typeface="+mj-ea"/>
              </a:rPr>
              <a:t> 계속</a:t>
            </a: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5237" y="3841612"/>
            <a:ext cx="251669" cy="218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89" y="5485398"/>
            <a:ext cx="202887" cy="159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1" y="4367225"/>
            <a:ext cx="1169346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62" y="1763603"/>
            <a:ext cx="3296110" cy="164069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25" y="1767168"/>
            <a:ext cx="3531543" cy="1637125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9" y="1725185"/>
            <a:ext cx="2381582" cy="1679108"/>
          </a:xfrm>
          <a:prstGeom prst="rect">
            <a:avLst/>
          </a:prstGeom>
          <a:ln w="31750">
            <a:solidFill>
              <a:schemeClr val="accent2"/>
            </a:solidFill>
          </a:ln>
          <a:effectLst>
            <a:outerShdw blurRad="50800" dist="50800" dir="5400000" sx="1000" sy="1000" algn="ctr" rotWithShape="0">
              <a:srgbClr val="FFC000"/>
            </a:outerShdw>
          </a:effectLst>
        </p:spPr>
      </p:pic>
      <p:sp>
        <p:nvSpPr>
          <p:cNvPr id="32" name="순서도: 연결자 31"/>
          <p:cNvSpPr/>
          <p:nvPr/>
        </p:nvSpPr>
        <p:spPr>
          <a:xfrm>
            <a:off x="-15738" y="1643033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순서도: 연결자 34"/>
          <p:cNvSpPr/>
          <p:nvPr/>
        </p:nvSpPr>
        <p:spPr>
          <a:xfrm>
            <a:off x="2433638" y="1628242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순서도: 연결자 36"/>
          <p:cNvSpPr/>
          <p:nvPr/>
        </p:nvSpPr>
        <p:spPr>
          <a:xfrm>
            <a:off x="5991544" y="161066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54" y="770524"/>
            <a:ext cx="11395186" cy="58110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_2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3715046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060632"/>
            <a:ext cx="11672123" cy="26634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13" y="4139107"/>
            <a:ext cx="11588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거래처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본인 이름 검색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smtClean="0">
                <a:latin typeface="+mj-ea"/>
                <a:ea typeface="+mj-ea"/>
              </a:rPr>
              <a:t>증빙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err="1" smtClean="0">
                <a:latin typeface="+mj-ea"/>
                <a:ea typeface="+mj-ea"/>
              </a:rPr>
              <a:t>여비교통비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업무</a:t>
            </a:r>
            <a:r>
              <a:rPr lang="en-US" altLang="ko-KR" sz="1200" dirty="0" smtClean="0">
                <a:latin typeface="+mj-ea"/>
                <a:ea typeface="+mj-ea"/>
              </a:rPr>
              <a:t>)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예산단위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프로젝트 예산 사용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프로젝트 입력</a:t>
            </a:r>
            <a:endParaRPr lang="en-US" altLang="ko-KR" sz="12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4.(</a:t>
            </a:r>
            <a:r>
              <a:rPr lang="ko-KR" altLang="en-US" sz="1200" dirty="0" smtClean="0">
                <a:latin typeface="+mj-ea"/>
                <a:ea typeface="+mj-ea"/>
              </a:rPr>
              <a:t>세금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계산서일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위에 </a:t>
            </a:r>
            <a:r>
              <a:rPr lang="ko-KR" altLang="en-US" sz="1200" dirty="0" err="1" smtClean="0">
                <a:latin typeface="+mj-ea"/>
                <a:ea typeface="+mj-ea"/>
              </a:rPr>
              <a:t>회계일과</a:t>
            </a:r>
            <a:r>
              <a:rPr lang="ko-KR" altLang="en-US" sz="1200" dirty="0" smtClean="0">
                <a:latin typeface="+mj-ea"/>
                <a:ea typeface="+mj-ea"/>
              </a:rPr>
              <a:t> 동일하게 처리</a:t>
            </a: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5.</a:t>
            </a:r>
            <a:r>
              <a:rPr lang="ko-KR" altLang="en-US" sz="1200" dirty="0" smtClean="0">
                <a:latin typeface="+mj-ea"/>
                <a:ea typeface="+mj-ea"/>
              </a:rPr>
              <a:t>공급가액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거래금액</a:t>
            </a:r>
            <a:r>
              <a:rPr lang="en-US" altLang="ko-KR" sz="1200" dirty="0" smtClean="0">
                <a:latin typeface="+mj-ea"/>
                <a:ea typeface="+mj-ea"/>
              </a:rPr>
              <a:t>)-</a:t>
            </a:r>
            <a:r>
              <a:rPr lang="ko-KR" altLang="en-US" sz="1200" dirty="0" smtClean="0">
                <a:latin typeface="+mj-ea"/>
                <a:ea typeface="+mj-ea"/>
              </a:rPr>
              <a:t>부가세 포함 사용한 금액을 기입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계정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err="1" smtClean="0">
                <a:latin typeface="+mj-ea"/>
              </a:rPr>
              <a:t>여비교통비</a:t>
            </a:r>
            <a:r>
              <a:rPr lang="en-US" altLang="ko-KR" sz="1200" dirty="0" smtClean="0">
                <a:latin typeface="+mj-ea"/>
              </a:rPr>
              <a:t>(</a:t>
            </a:r>
            <a:r>
              <a:rPr lang="ko-KR" altLang="en-US" sz="1200" dirty="0" err="1" smtClean="0">
                <a:latin typeface="+mj-ea"/>
              </a:rPr>
              <a:t>업무교통비</a:t>
            </a:r>
            <a:r>
              <a:rPr lang="en-US" altLang="ko-KR" sz="1200" dirty="0" smtClean="0">
                <a:latin typeface="+mj-ea"/>
              </a:rPr>
              <a:t>)</a:t>
            </a:r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003" y="1275121"/>
            <a:ext cx="580209" cy="550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6571" y="1358588"/>
            <a:ext cx="9331" cy="422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59947" y="1358588"/>
            <a:ext cx="2866412" cy="557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993086" y="1422967"/>
            <a:ext cx="9331" cy="2168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091" y="3629634"/>
            <a:ext cx="3198545" cy="233415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9" name="순서도: 연결자 38"/>
          <p:cNvSpPr/>
          <p:nvPr/>
        </p:nvSpPr>
        <p:spPr>
          <a:xfrm>
            <a:off x="8608964" y="3447770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>
                <a:latin typeface="+mj-ea"/>
              </a:rPr>
              <a:t>Chapter02. </a:t>
            </a:r>
            <a:r>
              <a:rPr lang="ko-KR" altLang="en-US" sz="1800" dirty="0">
                <a:latin typeface="+mj-ea"/>
              </a:rPr>
              <a:t>초과 분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+mj-ea"/>
              </a:rPr>
              <a:t>ERP </a:t>
            </a:r>
            <a:r>
              <a:rPr lang="ko-KR" altLang="en-US" sz="1800" dirty="0" err="1">
                <a:latin typeface="+mj-ea"/>
              </a:rPr>
              <a:t>입력방법</a:t>
            </a:r>
            <a:r>
              <a:rPr lang="en-US" altLang="ko-KR" sz="1800" dirty="0" smtClean="0">
                <a:latin typeface="+mj-ea"/>
              </a:rPr>
              <a:t>_</a:t>
            </a:r>
            <a:r>
              <a:rPr lang="en-US" altLang="ko-KR" sz="1800" dirty="0">
                <a:latin typeface="+mj-ea"/>
              </a:rPr>
              <a:t>3</a:t>
            </a:r>
            <a:endParaRPr lang="ko-KR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21726" y="820594"/>
            <a:ext cx="42720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159680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166482"/>
            <a:ext cx="425777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앞의 데이터를 모두 입력 후 </a:t>
            </a:r>
            <a:r>
              <a:rPr lang="ko-KR" altLang="en-US" sz="1200" dirty="0" err="1" smtClean="0">
                <a:latin typeface="+mj-ea"/>
                <a:ea typeface="+mj-ea"/>
              </a:rPr>
              <a:t>저장버튼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결재버튼을</a:t>
            </a:r>
            <a:r>
              <a:rPr lang="ko-KR" altLang="en-US" sz="1200" dirty="0" smtClean="0">
                <a:latin typeface="+mj-ea"/>
                <a:ea typeface="+mj-ea"/>
              </a:rPr>
              <a:t> 클릭 후 지출결의서 작성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결재라인</a:t>
            </a:r>
            <a:r>
              <a:rPr lang="ko-KR" altLang="en-US" sz="1200" dirty="0" smtClean="0">
                <a:latin typeface="+mj-ea"/>
              </a:rPr>
              <a:t> 설정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dirty="0" smtClean="0">
                <a:latin typeface="+mj-ea"/>
              </a:rPr>
              <a:t>부서 및 프로젝트 예산 사용 시 </a:t>
            </a:r>
            <a:r>
              <a:rPr lang="en-US" altLang="ko-KR" sz="1100" dirty="0" smtClean="0">
                <a:latin typeface="+mj-ea"/>
              </a:rPr>
              <a:t>: 1</a:t>
            </a:r>
            <a:r>
              <a:rPr lang="ko-KR" altLang="en-US" sz="1100" dirty="0" err="1" smtClean="0">
                <a:latin typeface="+mj-ea"/>
              </a:rPr>
              <a:t>차상사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부서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실장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또는 팀장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프로젝트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PM</a:t>
            </a:r>
            <a:r>
              <a:rPr lang="en-US" altLang="ko-KR" sz="1100" dirty="0" smtClean="0">
                <a:latin typeface="+mj-ea"/>
              </a:rPr>
              <a:t>) -&gt; </a:t>
            </a:r>
            <a:r>
              <a:rPr lang="ko-KR" altLang="en-US" sz="1100" dirty="0" err="1" smtClean="0">
                <a:latin typeface="+mj-ea"/>
              </a:rPr>
              <a:t>재무관리실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이동규과장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전결권은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“</a:t>
            </a:r>
            <a:r>
              <a:rPr lang="ko-KR" altLang="en-US" sz="1100" dirty="0">
                <a:latin typeface="+mj-ea"/>
              </a:rPr>
              <a:t>게시판 위임전결규정</a:t>
            </a:r>
            <a:r>
              <a:rPr lang="en-US" altLang="ko-KR" sz="1100" dirty="0">
                <a:latin typeface="+mj-ea"/>
              </a:rPr>
              <a:t>“ </a:t>
            </a:r>
            <a:r>
              <a:rPr lang="ko-KR" altLang="en-US" sz="1100" dirty="0">
                <a:latin typeface="+mj-ea"/>
              </a:rPr>
              <a:t>확인 필요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4.</a:t>
            </a:r>
            <a:r>
              <a:rPr lang="ko-KR" altLang="en-US" sz="1200" dirty="0">
                <a:latin typeface="+mj-ea"/>
              </a:rPr>
              <a:t>제목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-</a:t>
            </a:r>
            <a:r>
              <a:rPr lang="ko-KR" altLang="en-US" sz="1100" dirty="0">
                <a:latin typeface="+mj-ea"/>
              </a:rPr>
              <a:t>사용한 내역을 간략히 서술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(EX.10</a:t>
            </a:r>
            <a:r>
              <a:rPr lang="ko-KR" altLang="en-US" sz="1100" dirty="0" smtClean="0">
                <a:latin typeface="+mj-ea"/>
              </a:rPr>
              <a:t>월 프로젝트 </a:t>
            </a:r>
            <a:r>
              <a:rPr lang="ko-KR" altLang="en-US" sz="1100" dirty="0" err="1" smtClean="0">
                <a:latin typeface="+mj-ea"/>
              </a:rPr>
              <a:t>주유비</a:t>
            </a:r>
            <a:r>
              <a:rPr lang="ko-KR" altLang="en-US" sz="1100" dirty="0" smtClean="0">
                <a:latin typeface="+mj-ea"/>
              </a:rPr>
              <a:t> </a:t>
            </a:r>
            <a:r>
              <a:rPr lang="ko-KR" altLang="en-US" sz="1100" dirty="0" err="1" smtClean="0">
                <a:latin typeface="+mj-ea"/>
              </a:rPr>
              <a:t>처리분</a:t>
            </a:r>
            <a:r>
              <a:rPr lang="en-US" altLang="ko-KR" sz="1100" dirty="0" smtClean="0">
                <a:latin typeface="+mj-ea"/>
              </a:rPr>
              <a:t>)</a:t>
            </a: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5</a:t>
            </a:r>
            <a:r>
              <a:rPr lang="en-US" altLang="ko-KR" sz="1200" dirty="0" smtClean="0">
                <a:latin typeface="+mj-ea"/>
              </a:rPr>
              <a:t>.</a:t>
            </a:r>
            <a:r>
              <a:rPr lang="ko-KR" altLang="en-US" sz="1200" dirty="0" smtClean="0">
                <a:latin typeface="+mj-ea"/>
              </a:rPr>
              <a:t>일반첨부파일</a:t>
            </a:r>
            <a:endParaRPr lang="en-US" altLang="ko-KR" sz="1200" dirty="0" smtClean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+mj-ea"/>
              </a:rPr>
              <a:t>차량운행일지 </a:t>
            </a:r>
            <a:r>
              <a:rPr lang="ko-KR" altLang="en-US" sz="1100" dirty="0" smtClean="0">
                <a:latin typeface="+mj-ea"/>
              </a:rPr>
              <a:t>작성 하여 첨부</a:t>
            </a:r>
            <a:endParaRPr lang="en-US" altLang="ko-KR" sz="1200" dirty="0">
              <a:latin typeface="+mj-ea"/>
            </a:endParaRPr>
          </a:p>
          <a:p>
            <a:endParaRPr lang="en-US" altLang="ko-KR" sz="11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799411"/>
            <a:ext cx="2971800" cy="25067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04" y="799414"/>
            <a:ext cx="4405689" cy="39897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5" y="4817576"/>
            <a:ext cx="4405349" cy="17424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88637" y="828491"/>
            <a:ext cx="317241" cy="33119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2294178" y="783793"/>
            <a:ext cx="178435" cy="17202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21094" y="820594"/>
            <a:ext cx="270588" cy="345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716812" y="711188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13000" y="1192531"/>
            <a:ext cx="2495030" cy="17697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4820591" y="1096715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9292" y="1806023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차 상사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56978" y="1808158"/>
            <a:ext cx="7812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3034" y="2516015"/>
            <a:ext cx="9670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재무관리실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이동규 과장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8298" y="3225172"/>
            <a:ext cx="1670994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10</a:t>
            </a:r>
            <a:r>
              <a:rPr lang="ko-KR" altLang="en-US" sz="500" dirty="0" smtClean="0"/>
              <a:t>월 프로젝트 </a:t>
            </a:r>
            <a:r>
              <a:rPr lang="ko-KR" altLang="en-US" sz="500" dirty="0" err="1" smtClean="0"/>
              <a:t>주유비</a:t>
            </a:r>
            <a:r>
              <a:rPr lang="ko-KR" altLang="en-US" sz="500" dirty="0" smtClean="0"/>
              <a:t> </a:t>
            </a:r>
            <a:r>
              <a:rPr lang="ko-KR" altLang="en-US" sz="500" dirty="0" err="1" smtClean="0"/>
              <a:t>처리분</a:t>
            </a:r>
            <a:endParaRPr lang="ko-KR" altLang="en-US" sz="500" dirty="0"/>
          </a:p>
        </p:txBody>
      </p:sp>
      <p:sp>
        <p:nvSpPr>
          <p:cNvPr id="36" name="TextBox 35"/>
          <p:cNvSpPr txBox="1"/>
          <p:nvPr/>
        </p:nvSpPr>
        <p:spPr>
          <a:xfrm>
            <a:off x="3918859" y="3482423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23848" y="3455970"/>
            <a:ext cx="6531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2023-10-31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3013705" y="5617285"/>
            <a:ext cx="3146810" cy="91916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8810" y="3162481"/>
            <a:ext cx="2677354" cy="2473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순서도: 연결자 41"/>
          <p:cNvSpPr/>
          <p:nvPr/>
        </p:nvSpPr>
        <p:spPr>
          <a:xfrm>
            <a:off x="2885231" y="5550496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순서도: 연결자 37"/>
          <p:cNvSpPr/>
          <p:nvPr/>
        </p:nvSpPr>
        <p:spPr>
          <a:xfrm>
            <a:off x="3605024" y="3061286"/>
            <a:ext cx="187573" cy="22990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1175" y="3738203"/>
            <a:ext cx="162485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프로젝트 비용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월 </a:t>
            </a:r>
            <a:r>
              <a:rPr lang="ko-KR" altLang="en-US" sz="800" dirty="0" err="1" smtClean="0"/>
              <a:t>주유비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93658" y="4299032"/>
            <a:ext cx="115946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여비교통비</a:t>
            </a:r>
            <a:r>
              <a:rPr lang="en-US" altLang="ko-KR" sz="700" dirty="0" smtClean="0"/>
              <a:t>(</a:t>
            </a:r>
            <a:r>
              <a:rPr lang="ko-KR" altLang="en-US" sz="700" dirty="0" err="1" smtClean="0"/>
              <a:t>업무교통비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161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490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Chapter01. 교통비 사용 후 ERP 입력방법 </vt:lpstr>
      <vt:lpstr>Chapter02. 초과 분 ERP 입력방법_1 </vt:lpstr>
      <vt:lpstr>Chapter02. 초과 분 ERP 입력방법_2 </vt:lpstr>
      <vt:lpstr>Chapter02. 초과 분 ERP 입력방법_3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113</cp:revision>
  <cp:lastPrinted>2022-09-01T00:47:28Z</cp:lastPrinted>
  <dcterms:created xsi:type="dcterms:W3CDTF">2021-11-18T22:35:21Z</dcterms:created>
  <dcterms:modified xsi:type="dcterms:W3CDTF">2023-11-16T01:08:54Z</dcterms:modified>
</cp:coreProperties>
</file>