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보민" initials="S" lastIdx="1" clrIdx="0">
    <p:extLst>
      <p:ext uri="{19B8F6BF-5375-455C-9EA6-DF929625EA0E}">
        <p15:presenceInfo xmlns:p15="http://schemas.microsoft.com/office/powerpoint/2012/main" userId="6783a31d36450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1T17:06:47.156" idx="1">
    <p:pos x="7580" y="68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6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0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CD89-0AB3-4436-9B02-F52F044DD1A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D77A-F436-4DB3-B71D-4E04276C6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9" y="983670"/>
            <a:ext cx="11897766" cy="562873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8254"/>
            <a:ext cx="11948100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매출</a:t>
            </a:r>
            <a:r>
              <a:rPr lang="ko-KR" altLang="en-US" sz="1800" dirty="0" smtClean="0">
                <a:latin typeface="+mj-ea"/>
              </a:rPr>
              <a:t>세금계산서 </a:t>
            </a:r>
            <a:r>
              <a:rPr lang="ko-KR" altLang="en-US" sz="1800" dirty="0" err="1" smtClean="0">
                <a:latin typeface="+mj-ea"/>
              </a:rPr>
              <a:t>발행요청</a:t>
            </a:r>
            <a:r>
              <a:rPr lang="ko-KR" altLang="en-US" sz="1800" dirty="0" smtClean="0">
                <a:latin typeface="+mj-ea"/>
              </a:rPr>
              <a:t>  </a:t>
            </a:r>
            <a:r>
              <a:rPr lang="en-US" altLang="ko-KR" sz="1800" dirty="0" smtClean="0">
                <a:latin typeface="+mj-ea"/>
              </a:rPr>
              <a:t>(ERP </a:t>
            </a:r>
            <a:r>
              <a:rPr lang="ko-KR" altLang="en-US" sz="1800" dirty="0" smtClean="0">
                <a:latin typeface="+mj-ea"/>
              </a:rPr>
              <a:t>메뉴 검색</a:t>
            </a:r>
            <a:r>
              <a:rPr lang="en-US" altLang="ko-KR" sz="1800" dirty="0" smtClean="0">
                <a:latin typeface="+mj-ea"/>
              </a:rPr>
              <a:t> : </a:t>
            </a:r>
            <a:r>
              <a:rPr lang="ko-KR" altLang="en-US" sz="1800" dirty="0" smtClean="0">
                <a:latin typeface="+mj-ea"/>
              </a:rPr>
              <a:t>결의서 입력</a:t>
            </a:r>
            <a:r>
              <a:rPr lang="en-US" altLang="ko-KR" sz="1800" dirty="0" smtClean="0">
                <a:latin typeface="+mj-ea"/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126098" y="613303"/>
            <a:ext cx="11948100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en-US" alt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세금계산서 발행을 요청 하는 메뉴이며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붉은색을 나타내는 항목은 필수 입력</a:t>
            </a:r>
            <a:endParaRPr lang="ko-KR" sz="1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60443" y="1570826"/>
            <a:ext cx="1510018" cy="26844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화살표 연결선 10"/>
          <p:cNvCxnSpPr>
            <a:endCxn id="8" idx="3"/>
          </p:cNvCxnSpPr>
          <p:nvPr/>
        </p:nvCxnSpPr>
        <p:spPr>
          <a:xfrm flipH="1">
            <a:off x="7570461" y="1705050"/>
            <a:ext cx="18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5677" y="1601537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수입결의서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선택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5855862" y="1386751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709053" y="1017241"/>
            <a:ext cx="330482" cy="20104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10589499" y="754143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748636" y="735626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버튼 클릭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화살표 연결선 26"/>
          <p:cNvCxnSpPr>
            <a:endCxn id="25" idx="3"/>
          </p:cNvCxnSpPr>
          <p:nvPr/>
        </p:nvCxnSpPr>
        <p:spPr>
          <a:xfrm flipH="1">
            <a:off x="11039535" y="915751"/>
            <a:ext cx="240149" cy="20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619897" y="2281440"/>
            <a:ext cx="652247" cy="4709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457242" y="2035398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948873" y="2761673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15677" y="2944285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세금계산서 작성일자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65397" y="2295294"/>
            <a:ext cx="893539" cy="4709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2791892" y="2052643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416310" y="2746974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82944" y="2939668"/>
            <a:ext cx="1085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발행 내용 작성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90331" y="3641221"/>
            <a:ext cx="531415" cy="41837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1358771" y="3371114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1740546" y="4080144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58545" y="4238035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거래처 검색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사각형: 둥근 모서리 9">
            <a:extLst>
              <a:ext uri="{FF2B5EF4-FFF2-40B4-BE49-F238E27FC236}">
                <a16:creationId xmlns:a16="http://schemas.microsoft.com/office/drawing/2014/main" id="{D9BC9649-CB06-4FD7-8504-6E81A970792A}"/>
              </a:ext>
            </a:extLst>
          </p:cNvPr>
          <p:cNvSpPr/>
          <p:nvPr/>
        </p:nvSpPr>
        <p:spPr>
          <a:xfrm>
            <a:off x="8940394" y="3540154"/>
            <a:ext cx="3112959" cy="3036816"/>
          </a:xfrm>
          <a:custGeom>
            <a:avLst/>
            <a:gdLst>
              <a:gd name="connsiteX0" fmla="*/ 0 w 2545080"/>
              <a:gd name="connsiteY0" fmla="*/ 241299 h 3230880"/>
              <a:gd name="connsiteX1" fmla="*/ 241299 w 2545080"/>
              <a:gd name="connsiteY1" fmla="*/ 0 h 3230880"/>
              <a:gd name="connsiteX2" fmla="*/ 928793 w 2545080"/>
              <a:gd name="connsiteY2" fmla="*/ 0 h 3230880"/>
              <a:gd name="connsiteX3" fmla="*/ 1595662 w 2545080"/>
              <a:gd name="connsiteY3" fmla="*/ 0 h 3230880"/>
              <a:gd name="connsiteX4" fmla="*/ 2303781 w 2545080"/>
              <a:gd name="connsiteY4" fmla="*/ 0 h 3230880"/>
              <a:gd name="connsiteX5" fmla="*/ 2545080 w 2545080"/>
              <a:gd name="connsiteY5" fmla="*/ 241299 h 3230880"/>
              <a:gd name="connsiteX6" fmla="*/ 2545080 w 2545080"/>
              <a:gd name="connsiteY6" fmla="*/ 955852 h 3230880"/>
              <a:gd name="connsiteX7" fmla="*/ 2545080 w 2545080"/>
              <a:gd name="connsiteY7" fmla="*/ 1642923 h 3230880"/>
              <a:gd name="connsiteX8" fmla="*/ 2545080 w 2545080"/>
              <a:gd name="connsiteY8" fmla="*/ 2302511 h 3230880"/>
              <a:gd name="connsiteX9" fmla="*/ 2545080 w 2545080"/>
              <a:gd name="connsiteY9" fmla="*/ 2989581 h 3230880"/>
              <a:gd name="connsiteX10" fmla="*/ 2303781 w 2545080"/>
              <a:gd name="connsiteY10" fmla="*/ 3230880 h 3230880"/>
              <a:gd name="connsiteX11" fmla="*/ 1616287 w 2545080"/>
              <a:gd name="connsiteY11" fmla="*/ 3230880 h 3230880"/>
              <a:gd name="connsiteX12" fmla="*/ 887543 w 2545080"/>
              <a:gd name="connsiteY12" fmla="*/ 3230880 h 3230880"/>
              <a:gd name="connsiteX13" fmla="*/ 241299 w 2545080"/>
              <a:gd name="connsiteY13" fmla="*/ 3230880 h 3230880"/>
              <a:gd name="connsiteX14" fmla="*/ 0 w 2545080"/>
              <a:gd name="connsiteY14" fmla="*/ 2989581 h 3230880"/>
              <a:gd name="connsiteX15" fmla="*/ 0 w 2545080"/>
              <a:gd name="connsiteY15" fmla="*/ 2384959 h 3230880"/>
              <a:gd name="connsiteX16" fmla="*/ 0 w 2545080"/>
              <a:gd name="connsiteY16" fmla="*/ 1752854 h 3230880"/>
              <a:gd name="connsiteX17" fmla="*/ 0 w 2545080"/>
              <a:gd name="connsiteY17" fmla="*/ 1065784 h 3230880"/>
              <a:gd name="connsiteX18" fmla="*/ 0 w 2545080"/>
              <a:gd name="connsiteY18" fmla="*/ 241299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5080" h="3230880" fill="none" extrusionOk="0">
                <a:moveTo>
                  <a:pt x="0" y="241299"/>
                </a:moveTo>
                <a:cubicBezTo>
                  <a:pt x="-2867" y="96015"/>
                  <a:pt x="101824" y="-23827"/>
                  <a:pt x="241299" y="0"/>
                </a:cubicBezTo>
                <a:cubicBezTo>
                  <a:pt x="436885" y="-664"/>
                  <a:pt x="734677" y="12048"/>
                  <a:pt x="928793" y="0"/>
                </a:cubicBezTo>
                <a:cubicBezTo>
                  <a:pt x="1122909" y="-12048"/>
                  <a:pt x="1369273" y="33057"/>
                  <a:pt x="1595662" y="0"/>
                </a:cubicBezTo>
                <a:cubicBezTo>
                  <a:pt x="1822051" y="-33057"/>
                  <a:pt x="2066781" y="-4315"/>
                  <a:pt x="2303781" y="0"/>
                </a:cubicBezTo>
                <a:cubicBezTo>
                  <a:pt x="2431437" y="-3496"/>
                  <a:pt x="2560489" y="107268"/>
                  <a:pt x="2545080" y="241299"/>
                </a:cubicBezTo>
                <a:cubicBezTo>
                  <a:pt x="2552143" y="443564"/>
                  <a:pt x="2574977" y="620974"/>
                  <a:pt x="2545080" y="955852"/>
                </a:cubicBezTo>
                <a:cubicBezTo>
                  <a:pt x="2515183" y="1290730"/>
                  <a:pt x="2563310" y="1393121"/>
                  <a:pt x="2545080" y="1642923"/>
                </a:cubicBezTo>
                <a:cubicBezTo>
                  <a:pt x="2526850" y="1892725"/>
                  <a:pt x="2556762" y="2156582"/>
                  <a:pt x="2545080" y="2302511"/>
                </a:cubicBezTo>
                <a:cubicBezTo>
                  <a:pt x="2533398" y="2448440"/>
                  <a:pt x="2531850" y="2650561"/>
                  <a:pt x="2545080" y="2989581"/>
                </a:cubicBezTo>
                <a:cubicBezTo>
                  <a:pt x="2545935" y="3111784"/>
                  <a:pt x="2422786" y="3230879"/>
                  <a:pt x="2303781" y="3230880"/>
                </a:cubicBezTo>
                <a:cubicBezTo>
                  <a:pt x="2165793" y="3247521"/>
                  <a:pt x="1858489" y="3239363"/>
                  <a:pt x="1616287" y="3230880"/>
                </a:cubicBezTo>
                <a:cubicBezTo>
                  <a:pt x="1374085" y="3222397"/>
                  <a:pt x="1034495" y="3204308"/>
                  <a:pt x="887543" y="3230880"/>
                </a:cubicBezTo>
                <a:cubicBezTo>
                  <a:pt x="740591" y="3257452"/>
                  <a:pt x="417703" y="3242196"/>
                  <a:pt x="241299" y="3230880"/>
                </a:cubicBezTo>
                <a:cubicBezTo>
                  <a:pt x="95047" y="3235641"/>
                  <a:pt x="-2952" y="3112305"/>
                  <a:pt x="0" y="2989581"/>
                </a:cubicBezTo>
                <a:cubicBezTo>
                  <a:pt x="5542" y="2718294"/>
                  <a:pt x="-20117" y="2552298"/>
                  <a:pt x="0" y="2384959"/>
                </a:cubicBezTo>
                <a:cubicBezTo>
                  <a:pt x="20117" y="2217620"/>
                  <a:pt x="-15609" y="1994937"/>
                  <a:pt x="0" y="1752854"/>
                </a:cubicBezTo>
                <a:cubicBezTo>
                  <a:pt x="15609" y="1510772"/>
                  <a:pt x="20798" y="1310383"/>
                  <a:pt x="0" y="1065784"/>
                </a:cubicBezTo>
                <a:cubicBezTo>
                  <a:pt x="-20798" y="821185"/>
                  <a:pt x="-26079" y="534223"/>
                  <a:pt x="0" y="241299"/>
                </a:cubicBezTo>
                <a:close/>
              </a:path>
              <a:path w="2545080" h="3230880" stroke="0" extrusionOk="0">
                <a:moveTo>
                  <a:pt x="0" y="241299"/>
                </a:moveTo>
                <a:cubicBezTo>
                  <a:pt x="-13790" y="127155"/>
                  <a:pt x="119584" y="11140"/>
                  <a:pt x="241299" y="0"/>
                </a:cubicBezTo>
                <a:cubicBezTo>
                  <a:pt x="414365" y="14222"/>
                  <a:pt x="620151" y="22337"/>
                  <a:pt x="928793" y="0"/>
                </a:cubicBezTo>
                <a:cubicBezTo>
                  <a:pt x="1237435" y="-22337"/>
                  <a:pt x="1362503" y="14143"/>
                  <a:pt x="1636912" y="0"/>
                </a:cubicBezTo>
                <a:cubicBezTo>
                  <a:pt x="1911321" y="-14143"/>
                  <a:pt x="2044572" y="1747"/>
                  <a:pt x="2303781" y="0"/>
                </a:cubicBezTo>
                <a:cubicBezTo>
                  <a:pt x="2412394" y="9612"/>
                  <a:pt x="2553317" y="129438"/>
                  <a:pt x="2545080" y="241299"/>
                </a:cubicBezTo>
                <a:cubicBezTo>
                  <a:pt x="2530214" y="550065"/>
                  <a:pt x="2517402" y="690219"/>
                  <a:pt x="2545080" y="873404"/>
                </a:cubicBezTo>
                <a:cubicBezTo>
                  <a:pt x="2572758" y="1056589"/>
                  <a:pt x="2520607" y="1407032"/>
                  <a:pt x="2545080" y="1615440"/>
                </a:cubicBezTo>
                <a:cubicBezTo>
                  <a:pt x="2569553" y="1823848"/>
                  <a:pt x="2545354" y="1994147"/>
                  <a:pt x="2545080" y="2247545"/>
                </a:cubicBezTo>
                <a:cubicBezTo>
                  <a:pt x="2544806" y="2500943"/>
                  <a:pt x="2508050" y="2755850"/>
                  <a:pt x="2545080" y="2989581"/>
                </a:cubicBezTo>
                <a:cubicBezTo>
                  <a:pt x="2523027" y="3103109"/>
                  <a:pt x="2429345" y="3219793"/>
                  <a:pt x="2303781" y="3230880"/>
                </a:cubicBezTo>
                <a:cubicBezTo>
                  <a:pt x="2020119" y="3256409"/>
                  <a:pt x="1825052" y="3260719"/>
                  <a:pt x="1657537" y="3230880"/>
                </a:cubicBezTo>
                <a:cubicBezTo>
                  <a:pt x="1490022" y="3201041"/>
                  <a:pt x="1167240" y="3220109"/>
                  <a:pt x="949418" y="3230880"/>
                </a:cubicBezTo>
                <a:cubicBezTo>
                  <a:pt x="731596" y="3241651"/>
                  <a:pt x="557870" y="3258512"/>
                  <a:pt x="241299" y="3230880"/>
                </a:cubicBezTo>
                <a:cubicBezTo>
                  <a:pt x="83280" y="3215651"/>
                  <a:pt x="20805" y="3119153"/>
                  <a:pt x="0" y="2989581"/>
                </a:cubicBezTo>
                <a:cubicBezTo>
                  <a:pt x="30434" y="2757382"/>
                  <a:pt x="394" y="2557370"/>
                  <a:pt x="0" y="2302511"/>
                </a:cubicBezTo>
                <a:cubicBezTo>
                  <a:pt x="-394" y="2047652"/>
                  <a:pt x="-29906" y="1928848"/>
                  <a:pt x="0" y="1587957"/>
                </a:cubicBezTo>
                <a:cubicBezTo>
                  <a:pt x="29906" y="1247066"/>
                  <a:pt x="-4527" y="1145944"/>
                  <a:pt x="0" y="983335"/>
                </a:cubicBezTo>
                <a:cubicBezTo>
                  <a:pt x="4527" y="820726"/>
                  <a:pt x="21001" y="481836"/>
                  <a:pt x="0" y="24129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DB00"/>
            </a:solidFill>
            <a:extLst>
              <a:ext uri="{C807C97D-BFC1-408E-A445-0C87EB9F89A2}">
                <ask:lineSketchStyleProps xmlns="" xmlns:ask="http://schemas.microsoft.com/office/drawing/2018/sketchyshapes" sd="845771147">
                  <a:prstGeom prst="roundRect">
                    <a:avLst>
                      <a:gd name="adj" fmla="val 94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8608" y="3679167"/>
            <a:ext cx="28668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b="1" dirty="0"/>
              <a:t>*ERP</a:t>
            </a:r>
            <a:r>
              <a:rPr lang="ko-KR" altLang="en-US" sz="1000" b="1" dirty="0"/>
              <a:t>에서</a:t>
            </a:r>
            <a:r>
              <a:rPr lang="en-US" altLang="ko-KR" sz="1000" b="1" dirty="0"/>
              <a:t> “</a:t>
            </a:r>
            <a:r>
              <a:rPr lang="ko-KR" altLang="en-US" sz="1000" b="1" dirty="0" err="1"/>
              <a:t>결의서입력</a:t>
            </a:r>
            <a:r>
              <a:rPr lang="en-US" altLang="ko-KR" sz="1000" b="1" dirty="0"/>
              <a:t>” </a:t>
            </a:r>
            <a:r>
              <a:rPr lang="ko-KR" altLang="en-US" sz="1000" b="1" dirty="0"/>
              <a:t>메뉴 검색</a:t>
            </a:r>
            <a:r>
              <a:rPr lang="en-US" altLang="ko-KR" sz="1000" b="1" dirty="0"/>
              <a:t> </a:t>
            </a:r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1. </a:t>
            </a:r>
            <a:r>
              <a:rPr lang="ko-KR" altLang="en-US" sz="1000" b="1" dirty="0" err="1"/>
              <a:t>결의구분</a:t>
            </a:r>
            <a:r>
              <a:rPr lang="en-US" altLang="ko-KR" sz="1000" b="1" dirty="0"/>
              <a:t> -&gt; </a:t>
            </a:r>
            <a:r>
              <a:rPr lang="ko-KR" altLang="en-US" sz="1000" b="1" dirty="0" err="1"/>
              <a:t>수입결의서</a:t>
            </a:r>
            <a:r>
              <a:rPr lang="ko-KR" altLang="en-US" sz="1000" b="1" dirty="0"/>
              <a:t> 선택</a:t>
            </a:r>
            <a:endParaRPr lang="en-US" altLang="ko-KR" sz="1000" b="1" dirty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2. </a:t>
            </a:r>
            <a:r>
              <a:rPr lang="ko-KR" altLang="en-US" sz="1000" b="1" dirty="0"/>
              <a:t>추가 버튼 클릭</a:t>
            </a:r>
            <a:endParaRPr lang="en-US" altLang="ko-KR" sz="1000" b="1" dirty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3. </a:t>
            </a:r>
            <a:r>
              <a:rPr lang="ko-KR" altLang="en-US" sz="1000" b="1" dirty="0" err="1" smtClean="0"/>
              <a:t>회계일자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-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세금계산서 작성일</a:t>
            </a:r>
            <a:r>
              <a:rPr lang="ko-KR" altLang="en-US" sz="1000" b="1" dirty="0"/>
              <a:t>자</a:t>
            </a:r>
            <a:endParaRPr lang="en-US" altLang="ko-KR" sz="1000" b="1" dirty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4. </a:t>
            </a:r>
            <a:r>
              <a:rPr lang="ko-KR" altLang="en-US" sz="1000" b="1" dirty="0"/>
              <a:t>세금계산서 발행 내용을 기입합니다</a:t>
            </a:r>
            <a:r>
              <a:rPr lang="en-US" altLang="ko-KR" sz="1000" b="1" dirty="0"/>
              <a:t>.</a:t>
            </a:r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5. </a:t>
            </a:r>
            <a:r>
              <a:rPr lang="ko-KR" altLang="en-US" sz="1000" b="1" dirty="0"/>
              <a:t>거래처 검색</a:t>
            </a:r>
            <a:endParaRPr lang="en-US" altLang="ko-KR" sz="1000" b="1" dirty="0"/>
          </a:p>
          <a:p>
            <a:pPr fontAlgn="ctr"/>
            <a:r>
              <a:rPr lang="ko-KR" altLang="en-US" sz="1000" b="1" dirty="0"/>
              <a:t>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거래처 조회 안될 시 </a:t>
            </a:r>
            <a:r>
              <a:rPr lang="en-US" altLang="ko-KR" sz="1000" b="1" dirty="0" smtClean="0"/>
              <a:t>-&gt; “</a:t>
            </a:r>
            <a:r>
              <a:rPr lang="ko-KR" altLang="en-US" sz="1000" b="1" dirty="0"/>
              <a:t>통합거래처등록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메뉴에서 거래처 등록 </a:t>
            </a:r>
            <a:r>
              <a:rPr lang="ko-KR" altLang="en-US" sz="1000" b="1" dirty="0" smtClean="0"/>
              <a:t>요청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승인 후 검색</a:t>
            </a:r>
            <a:r>
              <a:rPr lang="en-US" altLang="ko-KR" sz="1000" b="1" dirty="0" smtClean="0"/>
              <a:t>)</a:t>
            </a:r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==&gt;</a:t>
            </a:r>
            <a:r>
              <a:rPr lang="ko-KR" altLang="en-US" sz="1000" b="1" dirty="0" err="1"/>
              <a:t>다음장에</a:t>
            </a:r>
            <a:r>
              <a:rPr lang="ko-KR" altLang="en-US" sz="1000" b="1" dirty="0"/>
              <a:t> 계속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038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5" y="1016016"/>
            <a:ext cx="11897766" cy="562873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8254"/>
            <a:ext cx="11948100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매출</a:t>
            </a:r>
            <a:r>
              <a:rPr lang="ko-KR" altLang="en-US" sz="1800" dirty="0" smtClean="0">
                <a:latin typeface="+mj-ea"/>
              </a:rPr>
              <a:t>세금계산서 </a:t>
            </a:r>
            <a:r>
              <a:rPr lang="ko-KR" altLang="en-US" sz="1800" dirty="0" err="1" smtClean="0">
                <a:latin typeface="+mj-ea"/>
              </a:rPr>
              <a:t>발행요청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105355" y="688758"/>
            <a:ext cx="11948100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en-US" alt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세금계산서 발행을 </a:t>
            </a:r>
            <a:r>
              <a:rPr lang="ko-KR" altLang="en-US" sz="900" b="1" kern="1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요청 하는 메뉴이며</a:t>
            </a:r>
            <a:r>
              <a:rPr lang="en-US" altLang="ko-KR" sz="900" b="1" kern="1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, </a:t>
            </a:r>
            <a:r>
              <a:rPr lang="ko-KR" altLang="en-US" sz="900" b="1" kern="1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붉은색을 나타내는 항목들은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필수 입력</a:t>
            </a:r>
            <a:endParaRPr lang="ko-KR" altLang="ko-KR" sz="1000" kern="10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90627" y="3641221"/>
            <a:ext cx="849882" cy="4861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2717789" y="3429837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13" name="굽은 화살표 12"/>
          <p:cNvSpPr/>
          <p:nvPr/>
        </p:nvSpPr>
        <p:spPr>
          <a:xfrm>
            <a:off x="3463989" y="3263317"/>
            <a:ext cx="813732" cy="320546"/>
          </a:xfrm>
          <a:prstGeom prst="bentArrow">
            <a:avLst/>
          </a:prstGeom>
          <a:solidFill>
            <a:schemeClr val="tx2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00" y="2502624"/>
            <a:ext cx="2857899" cy="2162477"/>
          </a:xfrm>
          <a:prstGeom prst="rect">
            <a:avLst/>
          </a:prstGeom>
          <a:ln w="15875">
            <a:solidFill>
              <a:schemeClr val="accent4">
                <a:alpha val="88000"/>
              </a:schemeClr>
            </a:solidFill>
          </a:ln>
          <a:effectLst>
            <a:outerShdw blurRad="50800" dist="50800" dir="5400000" sx="1000" sy="1000" algn="ctr" rotWithShape="0">
              <a:schemeClr val="accent4"/>
            </a:outerShdw>
          </a:effectLst>
        </p:spPr>
      </p:pic>
      <p:sp>
        <p:nvSpPr>
          <p:cNvPr id="21" name="사각형: 둥근 모서리 9">
            <a:extLst>
              <a:ext uri="{FF2B5EF4-FFF2-40B4-BE49-F238E27FC236}">
                <a16:creationId xmlns:a16="http://schemas.microsoft.com/office/drawing/2014/main" id="{D9BC9649-CB06-4FD7-8504-6E81A970792A}"/>
              </a:ext>
            </a:extLst>
          </p:cNvPr>
          <p:cNvSpPr/>
          <p:nvPr/>
        </p:nvSpPr>
        <p:spPr>
          <a:xfrm>
            <a:off x="7595946" y="2065454"/>
            <a:ext cx="3112959" cy="3036816"/>
          </a:xfrm>
          <a:custGeom>
            <a:avLst/>
            <a:gdLst>
              <a:gd name="connsiteX0" fmla="*/ 0 w 2545080"/>
              <a:gd name="connsiteY0" fmla="*/ 241299 h 3230880"/>
              <a:gd name="connsiteX1" fmla="*/ 241299 w 2545080"/>
              <a:gd name="connsiteY1" fmla="*/ 0 h 3230880"/>
              <a:gd name="connsiteX2" fmla="*/ 928793 w 2545080"/>
              <a:gd name="connsiteY2" fmla="*/ 0 h 3230880"/>
              <a:gd name="connsiteX3" fmla="*/ 1595662 w 2545080"/>
              <a:gd name="connsiteY3" fmla="*/ 0 h 3230880"/>
              <a:gd name="connsiteX4" fmla="*/ 2303781 w 2545080"/>
              <a:gd name="connsiteY4" fmla="*/ 0 h 3230880"/>
              <a:gd name="connsiteX5" fmla="*/ 2545080 w 2545080"/>
              <a:gd name="connsiteY5" fmla="*/ 241299 h 3230880"/>
              <a:gd name="connsiteX6" fmla="*/ 2545080 w 2545080"/>
              <a:gd name="connsiteY6" fmla="*/ 955852 h 3230880"/>
              <a:gd name="connsiteX7" fmla="*/ 2545080 w 2545080"/>
              <a:gd name="connsiteY7" fmla="*/ 1642923 h 3230880"/>
              <a:gd name="connsiteX8" fmla="*/ 2545080 w 2545080"/>
              <a:gd name="connsiteY8" fmla="*/ 2302511 h 3230880"/>
              <a:gd name="connsiteX9" fmla="*/ 2545080 w 2545080"/>
              <a:gd name="connsiteY9" fmla="*/ 2989581 h 3230880"/>
              <a:gd name="connsiteX10" fmla="*/ 2303781 w 2545080"/>
              <a:gd name="connsiteY10" fmla="*/ 3230880 h 3230880"/>
              <a:gd name="connsiteX11" fmla="*/ 1616287 w 2545080"/>
              <a:gd name="connsiteY11" fmla="*/ 3230880 h 3230880"/>
              <a:gd name="connsiteX12" fmla="*/ 887543 w 2545080"/>
              <a:gd name="connsiteY12" fmla="*/ 3230880 h 3230880"/>
              <a:gd name="connsiteX13" fmla="*/ 241299 w 2545080"/>
              <a:gd name="connsiteY13" fmla="*/ 3230880 h 3230880"/>
              <a:gd name="connsiteX14" fmla="*/ 0 w 2545080"/>
              <a:gd name="connsiteY14" fmla="*/ 2989581 h 3230880"/>
              <a:gd name="connsiteX15" fmla="*/ 0 w 2545080"/>
              <a:gd name="connsiteY15" fmla="*/ 2384959 h 3230880"/>
              <a:gd name="connsiteX16" fmla="*/ 0 w 2545080"/>
              <a:gd name="connsiteY16" fmla="*/ 1752854 h 3230880"/>
              <a:gd name="connsiteX17" fmla="*/ 0 w 2545080"/>
              <a:gd name="connsiteY17" fmla="*/ 1065784 h 3230880"/>
              <a:gd name="connsiteX18" fmla="*/ 0 w 2545080"/>
              <a:gd name="connsiteY18" fmla="*/ 241299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5080" h="3230880" fill="none" extrusionOk="0">
                <a:moveTo>
                  <a:pt x="0" y="241299"/>
                </a:moveTo>
                <a:cubicBezTo>
                  <a:pt x="-2867" y="96015"/>
                  <a:pt x="101824" y="-23827"/>
                  <a:pt x="241299" y="0"/>
                </a:cubicBezTo>
                <a:cubicBezTo>
                  <a:pt x="436885" y="-664"/>
                  <a:pt x="734677" y="12048"/>
                  <a:pt x="928793" y="0"/>
                </a:cubicBezTo>
                <a:cubicBezTo>
                  <a:pt x="1122909" y="-12048"/>
                  <a:pt x="1369273" y="33057"/>
                  <a:pt x="1595662" y="0"/>
                </a:cubicBezTo>
                <a:cubicBezTo>
                  <a:pt x="1822051" y="-33057"/>
                  <a:pt x="2066781" y="-4315"/>
                  <a:pt x="2303781" y="0"/>
                </a:cubicBezTo>
                <a:cubicBezTo>
                  <a:pt x="2431437" y="-3496"/>
                  <a:pt x="2560489" y="107268"/>
                  <a:pt x="2545080" y="241299"/>
                </a:cubicBezTo>
                <a:cubicBezTo>
                  <a:pt x="2552143" y="443564"/>
                  <a:pt x="2574977" y="620974"/>
                  <a:pt x="2545080" y="955852"/>
                </a:cubicBezTo>
                <a:cubicBezTo>
                  <a:pt x="2515183" y="1290730"/>
                  <a:pt x="2563310" y="1393121"/>
                  <a:pt x="2545080" y="1642923"/>
                </a:cubicBezTo>
                <a:cubicBezTo>
                  <a:pt x="2526850" y="1892725"/>
                  <a:pt x="2556762" y="2156582"/>
                  <a:pt x="2545080" y="2302511"/>
                </a:cubicBezTo>
                <a:cubicBezTo>
                  <a:pt x="2533398" y="2448440"/>
                  <a:pt x="2531850" y="2650561"/>
                  <a:pt x="2545080" y="2989581"/>
                </a:cubicBezTo>
                <a:cubicBezTo>
                  <a:pt x="2545935" y="3111784"/>
                  <a:pt x="2422786" y="3230879"/>
                  <a:pt x="2303781" y="3230880"/>
                </a:cubicBezTo>
                <a:cubicBezTo>
                  <a:pt x="2165793" y="3247521"/>
                  <a:pt x="1858489" y="3239363"/>
                  <a:pt x="1616287" y="3230880"/>
                </a:cubicBezTo>
                <a:cubicBezTo>
                  <a:pt x="1374085" y="3222397"/>
                  <a:pt x="1034495" y="3204308"/>
                  <a:pt x="887543" y="3230880"/>
                </a:cubicBezTo>
                <a:cubicBezTo>
                  <a:pt x="740591" y="3257452"/>
                  <a:pt x="417703" y="3242196"/>
                  <a:pt x="241299" y="3230880"/>
                </a:cubicBezTo>
                <a:cubicBezTo>
                  <a:pt x="95047" y="3235641"/>
                  <a:pt x="-2952" y="3112305"/>
                  <a:pt x="0" y="2989581"/>
                </a:cubicBezTo>
                <a:cubicBezTo>
                  <a:pt x="5542" y="2718294"/>
                  <a:pt x="-20117" y="2552298"/>
                  <a:pt x="0" y="2384959"/>
                </a:cubicBezTo>
                <a:cubicBezTo>
                  <a:pt x="20117" y="2217620"/>
                  <a:pt x="-15609" y="1994937"/>
                  <a:pt x="0" y="1752854"/>
                </a:cubicBezTo>
                <a:cubicBezTo>
                  <a:pt x="15609" y="1510772"/>
                  <a:pt x="20798" y="1310383"/>
                  <a:pt x="0" y="1065784"/>
                </a:cubicBezTo>
                <a:cubicBezTo>
                  <a:pt x="-20798" y="821185"/>
                  <a:pt x="-26079" y="534223"/>
                  <a:pt x="0" y="241299"/>
                </a:cubicBezTo>
                <a:close/>
              </a:path>
              <a:path w="2545080" h="3230880" stroke="0" extrusionOk="0">
                <a:moveTo>
                  <a:pt x="0" y="241299"/>
                </a:moveTo>
                <a:cubicBezTo>
                  <a:pt x="-13790" y="127155"/>
                  <a:pt x="119584" y="11140"/>
                  <a:pt x="241299" y="0"/>
                </a:cubicBezTo>
                <a:cubicBezTo>
                  <a:pt x="414365" y="14222"/>
                  <a:pt x="620151" y="22337"/>
                  <a:pt x="928793" y="0"/>
                </a:cubicBezTo>
                <a:cubicBezTo>
                  <a:pt x="1237435" y="-22337"/>
                  <a:pt x="1362503" y="14143"/>
                  <a:pt x="1636912" y="0"/>
                </a:cubicBezTo>
                <a:cubicBezTo>
                  <a:pt x="1911321" y="-14143"/>
                  <a:pt x="2044572" y="1747"/>
                  <a:pt x="2303781" y="0"/>
                </a:cubicBezTo>
                <a:cubicBezTo>
                  <a:pt x="2412394" y="9612"/>
                  <a:pt x="2553317" y="129438"/>
                  <a:pt x="2545080" y="241299"/>
                </a:cubicBezTo>
                <a:cubicBezTo>
                  <a:pt x="2530214" y="550065"/>
                  <a:pt x="2517402" y="690219"/>
                  <a:pt x="2545080" y="873404"/>
                </a:cubicBezTo>
                <a:cubicBezTo>
                  <a:pt x="2572758" y="1056589"/>
                  <a:pt x="2520607" y="1407032"/>
                  <a:pt x="2545080" y="1615440"/>
                </a:cubicBezTo>
                <a:cubicBezTo>
                  <a:pt x="2569553" y="1823848"/>
                  <a:pt x="2545354" y="1994147"/>
                  <a:pt x="2545080" y="2247545"/>
                </a:cubicBezTo>
                <a:cubicBezTo>
                  <a:pt x="2544806" y="2500943"/>
                  <a:pt x="2508050" y="2755850"/>
                  <a:pt x="2545080" y="2989581"/>
                </a:cubicBezTo>
                <a:cubicBezTo>
                  <a:pt x="2523027" y="3103109"/>
                  <a:pt x="2429345" y="3219793"/>
                  <a:pt x="2303781" y="3230880"/>
                </a:cubicBezTo>
                <a:cubicBezTo>
                  <a:pt x="2020119" y="3256409"/>
                  <a:pt x="1825052" y="3260719"/>
                  <a:pt x="1657537" y="3230880"/>
                </a:cubicBezTo>
                <a:cubicBezTo>
                  <a:pt x="1490022" y="3201041"/>
                  <a:pt x="1167240" y="3220109"/>
                  <a:pt x="949418" y="3230880"/>
                </a:cubicBezTo>
                <a:cubicBezTo>
                  <a:pt x="731596" y="3241651"/>
                  <a:pt x="557870" y="3258512"/>
                  <a:pt x="241299" y="3230880"/>
                </a:cubicBezTo>
                <a:cubicBezTo>
                  <a:pt x="83280" y="3215651"/>
                  <a:pt x="20805" y="3119153"/>
                  <a:pt x="0" y="2989581"/>
                </a:cubicBezTo>
                <a:cubicBezTo>
                  <a:pt x="30434" y="2757382"/>
                  <a:pt x="394" y="2557370"/>
                  <a:pt x="0" y="2302511"/>
                </a:cubicBezTo>
                <a:cubicBezTo>
                  <a:pt x="-394" y="2047652"/>
                  <a:pt x="-29906" y="1928848"/>
                  <a:pt x="0" y="1587957"/>
                </a:cubicBezTo>
                <a:cubicBezTo>
                  <a:pt x="29906" y="1247066"/>
                  <a:pt x="-4527" y="1145944"/>
                  <a:pt x="0" y="983335"/>
                </a:cubicBezTo>
                <a:cubicBezTo>
                  <a:pt x="4527" y="820726"/>
                  <a:pt x="21001" y="481836"/>
                  <a:pt x="0" y="24129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/>
            </a:solidFill>
            <a:extLst>
              <a:ext uri="{C807C97D-BFC1-408E-A445-0C87EB9F89A2}">
                <ask:lineSketchStyleProps xmlns="" xmlns:ask="http://schemas.microsoft.com/office/drawing/2018/sketchyshapes" sd="845771147">
                  <a:prstGeom prst="roundRect">
                    <a:avLst>
                      <a:gd name="adj" fmla="val 94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78765" y="2229645"/>
            <a:ext cx="2866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b="1" dirty="0" smtClean="0"/>
              <a:t>6.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증빙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소프트웨어매출 검색</a:t>
            </a:r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 smtClean="0"/>
              <a:t>-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용역</a:t>
            </a:r>
            <a:r>
              <a:rPr lang="en-US" altLang="ko-KR" sz="1000" b="1" dirty="0" smtClean="0">
                <a:solidFill>
                  <a:schemeClr val="accent5"/>
                </a:solidFill>
              </a:rPr>
              <a:t>, 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운영 </a:t>
            </a:r>
            <a:r>
              <a:rPr lang="ko-KR" altLang="en-US" sz="1000" b="1" dirty="0" smtClean="0"/>
              <a:t>매출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소프트웨어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모바일</a:t>
            </a:r>
            <a:r>
              <a:rPr lang="en-US" altLang="ko-KR" sz="1000" b="1" dirty="0" smtClean="0"/>
              <a:t>)</a:t>
            </a:r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-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제품</a:t>
            </a:r>
            <a:r>
              <a:rPr lang="en-US" altLang="ko-KR" sz="1000" b="1" dirty="0">
                <a:solidFill>
                  <a:schemeClr val="accent5"/>
                </a:solidFill>
              </a:rPr>
              <a:t>,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유지보수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000" b="1" dirty="0" smtClean="0"/>
              <a:t>매출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소프트웨어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>
                <a:solidFill>
                  <a:schemeClr val="accent5"/>
                </a:solidFill>
              </a:rPr>
              <a:t>모피어스</a:t>
            </a:r>
            <a:r>
              <a:rPr lang="en-US" altLang="ko-KR" sz="1000" b="1" dirty="0" smtClean="0"/>
              <a:t>)</a:t>
            </a:r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-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용역</a:t>
            </a:r>
            <a:r>
              <a:rPr lang="en-US" altLang="ko-KR" sz="1000" b="1" dirty="0" smtClean="0">
                <a:solidFill>
                  <a:schemeClr val="accent5"/>
                </a:solidFill>
              </a:rPr>
              <a:t>+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제품</a:t>
            </a:r>
            <a:r>
              <a:rPr lang="en-US" altLang="ko-KR" sz="1000" b="1" dirty="0" smtClean="0">
                <a:solidFill>
                  <a:schemeClr val="accent5"/>
                </a:solidFill>
              </a:rPr>
              <a:t>/ 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운영</a:t>
            </a:r>
            <a:r>
              <a:rPr lang="en-US" altLang="ko-KR" sz="1000" b="1" dirty="0" smtClean="0">
                <a:solidFill>
                  <a:schemeClr val="accent5"/>
                </a:solidFill>
              </a:rPr>
              <a:t>+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유지보수 혼합 </a:t>
            </a:r>
            <a:r>
              <a:rPr lang="ko-KR" altLang="en-US" sz="1000" b="1" dirty="0" smtClean="0"/>
              <a:t>매출</a:t>
            </a:r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소프트웨어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모바일</a:t>
            </a:r>
            <a:r>
              <a:rPr lang="en-US" altLang="ko-KR" sz="1000" b="1" dirty="0" smtClean="0"/>
              <a:t>) </a:t>
            </a:r>
          </a:p>
          <a:p>
            <a:pPr fontAlgn="ctr"/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결재 시 본문에 각 금액 기재</a:t>
            </a:r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(ex.</a:t>
            </a:r>
            <a:r>
              <a:rPr lang="ko-KR" altLang="en-US" sz="1000" b="1" dirty="0" smtClean="0"/>
              <a:t>운영 </a:t>
            </a:r>
            <a:r>
              <a:rPr lang="en-US" altLang="ko-KR" sz="1000" b="1" dirty="0" smtClean="0"/>
              <a:t>500,00 / </a:t>
            </a:r>
            <a:r>
              <a:rPr lang="ko-KR" altLang="en-US" sz="1000" b="1" dirty="0" smtClean="0"/>
              <a:t>유지보수 </a:t>
            </a:r>
            <a:r>
              <a:rPr lang="en-US" altLang="ko-KR" sz="1000" b="1" dirty="0" smtClean="0"/>
              <a:t>500,000)</a:t>
            </a:r>
            <a:br>
              <a:rPr lang="en-US" altLang="ko-KR" sz="1000" b="1" dirty="0" smtClean="0"/>
            </a:br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/>
              <a:t>==&gt;</a:t>
            </a:r>
            <a:r>
              <a:rPr lang="ko-KR" altLang="en-US" sz="1000" b="1" dirty="0" err="1"/>
              <a:t>다음장에</a:t>
            </a:r>
            <a:r>
              <a:rPr lang="ko-KR" altLang="en-US" sz="1000" b="1" dirty="0"/>
              <a:t> 계속</a:t>
            </a:r>
            <a:endParaRPr lang="en-US" altLang="ko-KR" sz="10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255378" y="3429973"/>
            <a:ext cx="26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16" y="1321302"/>
            <a:ext cx="2381893" cy="2325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20" y="1634100"/>
            <a:ext cx="11588649" cy="54585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8254"/>
            <a:ext cx="11948100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매출</a:t>
            </a:r>
            <a:r>
              <a:rPr lang="ko-KR" altLang="en-US" sz="1800" dirty="0" smtClean="0">
                <a:latin typeface="+mj-ea"/>
              </a:rPr>
              <a:t>세금계산서 </a:t>
            </a:r>
            <a:r>
              <a:rPr lang="ko-KR" altLang="en-US" sz="1800" dirty="0" err="1" smtClean="0">
                <a:latin typeface="+mj-ea"/>
              </a:rPr>
              <a:t>발행요청</a:t>
            </a:r>
            <a:endParaRPr lang="ko-KR" altLang="ko-KR" sz="14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l="11174" b="95096"/>
          <a:stretch/>
        </p:blipFill>
        <p:spPr>
          <a:xfrm>
            <a:off x="105355" y="807647"/>
            <a:ext cx="11948100" cy="31918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817015" y="1634101"/>
            <a:ext cx="593067" cy="5417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2742956" y="1416477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en-US" altLang="ko-KR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106555" y="2182832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00453" y="2362626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 소속부서 입력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56623" y="1634100"/>
            <a:ext cx="766556" cy="52593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4480877" y="1451431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4939901" y="2176666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96778" y="2390779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세금계산서 작성일자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7479994" y="2177611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26908" y="2383924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공급가액 입력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35628" y="1650042"/>
            <a:ext cx="687279" cy="50300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7082865" y="1477996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792849" y="1634099"/>
            <a:ext cx="1032500" cy="51615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8703340" y="1496172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600595" y="1477084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379075" y="1350932"/>
            <a:ext cx="1440" cy="1677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9112588" y="1326905"/>
            <a:ext cx="720" cy="2140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2379075" y="1323187"/>
            <a:ext cx="6733513" cy="2407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9299863" y="2169971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483323" y="2379866"/>
            <a:ext cx="157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증빙과 동일하게 입력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944545" y="1650042"/>
            <a:ext cx="971110" cy="5076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837077" y="1655839"/>
            <a:ext cx="1085389" cy="5018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/>
          <p:cNvSpPr/>
          <p:nvPr/>
        </p:nvSpPr>
        <p:spPr>
          <a:xfrm>
            <a:off x="10784608" y="1499283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9802807" y="1352436"/>
            <a:ext cx="416489" cy="1983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684828" y="1479433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10392706" y="2173505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825349" y="2376559"/>
            <a:ext cx="130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프로젝트의 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사업본부 입력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1444256" y="2171536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순서도: 연결자 47"/>
          <p:cNvSpPr/>
          <p:nvPr/>
        </p:nvSpPr>
        <p:spPr>
          <a:xfrm>
            <a:off x="9679177" y="1022511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967169" y="2419151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입력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87279" y="1003329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06863" y="1090439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품목 입력 버튼 클릭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7098" y="1358188"/>
            <a:ext cx="391825" cy="2380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1011" y="1262968"/>
            <a:ext cx="22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098" y="3492254"/>
            <a:ext cx="391825" cy="2380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545" y="3410047"/>
            <a:ext cx="3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76" y="3619643"/>
            <a:ext cx="5333406" cy="2912035"/>
          </a:xfrm>
          <a:prstGeom prst="rect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1" name="순서도: 연결자 60"/>
          <p:cNvSpPr/>
          <p:nvPr/>
        </p:nvSpPr>
        <p:spPr>
          <a:xfrm>
            <a:off x="973335" y="3294813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864686" y="3279563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45459" y="4119152"/>
            <a:ext cx="812332" cy="2986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69478" y="2066864"/>
            <a:ext cx="1256355" cy="2043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75435" y="3330451"/>
            <a:ext cx="290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 입력 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</a:t>
            </a:r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적요와 동일하게 입력 </a:t>
            </a:r>
            <a:endParaRPr lang="en-US" altLang="ko-KR" sz="1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37070" y="6350465"/>
            <a:ext cx="414209" cy="18121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535055" y="834642"/>
            <a:ext cx="279813" cy="2310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/>
        </p:nvSpPr>
        <p:spPr>
          <a:xfrm>
            <a:off x="11435816" y="553008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11343017" y="544619"/>
            <a:ext cx="47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9728113" y="1499286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9631681" y="1471729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587331" y="578198"/>
            <a:ext cx="130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367692" y="843972"/>
            <a:ext cx="279813" cy="2310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 flipV="1">
            <a:off x="10855187" y="1318620"/>
            <a:ext cx="923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연결자 80"/>
          <p:cNvSpPr/>
          <p:nvPr/>
        </p:nvSpPr>
        <p:spPr>
          <a:xfrm>
            <a:off x="10281870" y="574780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0182243" y="555188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16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9">
            <a:extLst>
              <a:ext uri="{FF2B5EF4-FFF2-40B4-BE49-F238E27FC236}">
                <a16:creationId xmlns:a16="http://schemas.microsoft.com/office/drawing/2014/main" id="{D9BC9649-CB06-4FD7-8504-6E81A970792A}"/>
              </a:ext>
            </a:extLst>
          </p:cNvPr>
          <p:cNvSpPr/>
          <p:nvPr/>
        </p:nvSpPr>
        <p:spPr>
          <a:xfrm>
            <a:off x="7814889" y="3516762"/>
            <a:ext cx="4120580" cy="3278321"/>
          </a:xfrm>
          <a:custGeom>
            <a:avLst/>
            <a:gdLst>
              <a:gd name="connsiteX0" fmla="*/ 0 w 2545080"/>
              <a:gd name="connsiteY0" fmla="*/ 241299 h 3230880"/>
              <a:gd name="connsiteX1" fmla="*/ 241299 w 2545080"/>
              <a:gd name="connsiteY1" fmla="*/ 0 h 3230880"/>
              <a:gd name="connsiteX2" fmla="*/ 928793 w 2545080"/>
              <a:gd name="connsiteY2" fmla="*/ 0 h 3230880"/>
              <a:gd name="connsiteX3" fmla="*/ 1595662 w 2545080"/>
              <a:gd name="connsiteY3" fmla="*/ 0 h 3230880"/>
              <a:gd name="connsiteX4" fmla="*/ 2303781 w 2545080"/>
              <a:gd name="connsiteY4" fmla="*/ 0 h 3230880"/>
              <a:gd name="connsiteX5" fmla="*/ 2545080 w 2545080"/>
              <a:gd name="connsiteY5" fmla="*/ 241299 h 3230880"/>
              <a:gd name="connsiteX6" fmla="*/ 2545080 w 2545080"/>
              <a:gd name="connsiteY6" fmla="*/ 955852 h 3230880"/>
              <a:gd name="connsiteX7" fmla="*/ 2545080 w 2545080"/>
              <a:gd name="connsiteY7" fmla="*/ 1642923 h 3230880"/>
              <a:gd name="connsiteX8" fmla="*/ 2545080 w 2545080"/>
              <a:gd name="connsiteY8" fmla="*/ 2302511 h 3230880"/>
              <a:gd name="connsiteX9" fmla="*/ 2545080 w 2545080"/>
              <a:gd name="connsiteY9" fmla="*/ 2989581 h 3230880"/>
              <a:gd name="connsiteX10" fmla="*/ 2303781 w 2545080"/>
              <a:gd name="connsiteY10" fmla="*/ 3230880 h 3230880"/>
              <a:gd name="connsiteX11" fmla="*/ 1616287 w 2545080"/>
              <a:gd name="connsiteY11" fmla="*/ 3230880 h 3230880"/>
              <a:gd name="connsiteX12" fmla="*/ 887543 w 2545080"/>
              <a:gd name="connsiteY12" fmla="*/ 3230880 h 3230880"/>
              <a:gd name="connsiteX13" fmla="*/ 241299 w 2545080"/>
              <a:gd name="connsiteY13" fmla="*/ 3230880 h 3230880"/>
              <a:gd name="connsiteX14" fmla="*/ 0 w 2545080"/>
              <a:gd name="connsiteY14" fmla="*/ 2989581 h 3230880"/>
              <a:gd name="connsiteX15" fmla="*/ 0 w 2545080"/>
              <a:gd name="connsiteY15" fmla="*/ 2384959 h 3230880"/>
              <a:gd name="connsiteX16" fmla="*/ 0 w 2545080"/>
              <a:gd name="connsiteY16" fmla="*/ 1752854 h 3230880"/>
              <a:gd name="connsiteX17" fmla="*/ 0 w 2545080"/>
              <a:gd name="connsiteY17" fmla="*/ 1065784 h 3230880"/>
              <a:gd name="connsiteX18" fmla="*/ 0 w 2545080"/>
              <a:gd name="connsiteY18" fmla="*/ 241299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5080" h="3230880" fill="none" extrusionOk="0">
                <a:moveTo>
                  <a:pt x="0" y="241299"/>
                </a:moveTo>
                <a:cubicBezTo>
                  <a:pt x="-2867" y="96015"/>
                  <a:pt x="101824" y="-23827"/>
                  <a:pt x="241299" y="0"/>
                </a:cubicBezTo>
                <a:cubicBezTo>
                  <a:pt x="436885" y="-664"/>
                  <a:pt x="734677" y="12048"/>
                  <a:pt x="928793" y="0"/>
                </a:cubicBezTo>
                <a:cubicBezTo>
                  <a:pt x="1122909" y="-12048"/>
                  <a:pt x="1369273" y="33057"/>
                  <a:pt x="1595662" y="0"/>
                </a:cubicBezTo>
                <a:cubicBezTo>
                  <a:pt x="1822051" y="-33057"/>
                  <a:pt x="2066781" y="-4315"/>
                  <a:pt x="2303781" y="0"/>
                </a:cubicBezTo>
                <a:cubicBezTo>
                  <a:pt x="2431437" y="-3496"/>
                  <a:pt x="2560489" y="107268"/>
                  <a:pt x="2545080" y="241299"/>
                </a:cubicBezTo>
                <a:cubicBezTo>
                  <a:pt x="2552143" y="443564"/>
                  <a:pt x="2574977" y="620974"/>
                  <a:pt x="2545080" y="955852"/>
                </a:cubicBezTo>
                <a:cubicBezTo>
                  <a:pt x="2515183" y="1290730"/>
                  <a:pt x="2563310" y="1393121"/>
                  <a:pt x="2545080" y="1642923"/>
                </a:cubicBezTo>
                <a:cubicBezTo>
                  <a:pt x="2526850" y="1892725"/>
                  <a:pt x="2556762" y="2156582"/>
                  <a:pt x="2545080" y="2302511"/>
                </a:cubicBezTo>
                <a:cubicBezTo>
                  <a:pt x="2533398" y="2448440"/>
                  <a:pt x="2531850" y="2650561"/>
                  <a:pt x="2545080" y="2989581"/>
                </a:cubicBezTo>
                <a:cubicBezTo>
                  <a:pt x="2545935" y="3111784"/>
                  <a:pt x="2422786" y="3230879"/>
                  <a:pt x="2303781" y="3230880"/>
                </a:cubicBezTo>
                <a:cubicBezTo>
                  <a:pt x="2165793" y="3247521"/>
                  <a:pt x="1858489" y="3239363"/>
                  <a:pt x="1616287" y="3230880"/>
                </a:cubicBezTo>
                <a:cubicBezTo>
                  <a:pt x="1374085" y="3222397"/>
                  <a:pt x="1034495" y="3204308"/>
                  <a:pt x="887543" y="3230880"/>
                </a:cubicBezTo>
                <a:cubicBezTo>
                  <a:pt x="740591" y="3257452"/>
                  <a:pt x="417703" y="3242196"/>
                  <a:pt x="241299" y="3230880"/>
                </a:cubicBezTo>
                <a:cubicBezTo>
                  <a:pt x="95047" y="3235641"/>
                  <a:pt x="-2952" y="3112305"/>
                  <a:pt x="0" y="2989581"/>
                </a:cubicBezTo>
                <a:cubicBezTo>
                  <a:pt x="5542" y="2718294"/>
                  <a:pt x="-20117" y="2552298"/>
                  <a:pt x="0" y="2384959"/>
                </a:cubicBezTo>
                <a:cubicBezTo>
                  <a:pt x="20117" y="2217620"/>
                  <a:pt x="-15609" y="1994937"/>
                  <a:pt x="0" y="1752854"/>
                </a:cubicBezTo>
                <a:cubicBezTo>
                  <a:pt x="15609" y="1510772"/>
                  <a:pt x="20798" y="1310383"/>
                  <a:pt x="0" y="1065784"/>
                </a:cubicBezTo>
                <a:cubicBezTo>
                  <a:pt x="-20798" y="821185"/>
                  <a:pt x="-26079" y="534223"/>
                  <a:pt x="0" y="241299"/>
                </a:cubicBezTo>
                <a:close/>
              </a:path>
              <a:path w="2545080" h="3230880" stroke="0" extrusionOk="0">
                <a:moveTo>
                  <a:pt x="0" y="241299"/>
                </a:moveTo>
                <a:cubicBezTo>
                  <a:pt x="-13790" y="127155"/>
                  <a:pt x="119584" y="11140"/>
                  <a:pt x="241299" y="0"/>
                </a:cubicBezTo>
                <a:cubicBezTo>
                  <a:pt x="414365" y="14222"/>
                  <a:pt x="620151" y="22337"/>
                  <a:pt x="928793" y="0"/>
                </a:cubicBezTo>
                <a:cubicBezTo>
                  <a:pt x="1237435" y="-22337"/>
                  <a:pt x="1362503" y="14143"/>
                  <a:pt x="1636912" y="0"/>
                </a:cubicBezTo>
                <a:cubicBezTo>
                  <a:pt x="1911321" y="-14143"/>
                  <a:pt x="2044572" y="1747"/>
                  <a:pt x="2303781" y="0"/>
                </a:cubicBezTo>
                <a:cubicBezTo>
                  <a:pt x="2412394" y="9612"/>
                  <a:pt x="2553317" y="129438"/>
                  <a:pt x="2545080" y="241299"/>
                </a:cubicBezTo>
                <a:cubicBezTo>
                  <a:pt x="2530214" y="550065"/>
                  <a:pt x="2517402" y="690219"/>
                  <a:pt x="2545080" y="873404"/>
                </a:cubicBezTo>
                <a:cubicBezTo>
                  <a:pt x="2572758" y="1056589"/>
                  <a:pt x="2520607" y="1407032"/>
                  <a:pt x="2545080" y="1615440"/>
                </a:cubicBezTo>
                <a:cubicBezTo>
                  <a:pt x="2569553" y="1823848"/>
                  <a:pt x="2545354" y="1994147"/>
                  <a:pt x="2545080" y="2247545"/>
                </a:cubicBezTo>
                <a:cubicBezTo>
                  <a:pt x="2544806" y="2500943"/>
                  <a:pt x="2508050" y="2755850"/>
                  <a:pt x="2545080" y="2989581"/>
                </a:cubicBezTo>
                <a:cubicBezTo>
                  <a:pt x="2523027" y="3103109"/>
                  <a:pt x="2429345" y="3219793"/>
                  <a:pt x="2303781" y="3230880"/>
                </a:cubicBezTo>
                <a:cubicBezTo>
                  <a:pt x="2020119" y="3256409"/>
                  <a:pt x="1825052" y="3260719"/>
                  <a:pt x="1657537" y="3230880"/>
                </a:cubicBezTo>
                <a:cubicBezTo>
                  <a:pt x="1490022" y="3201041"/>
                  <a:pt x="1167240" y="3220109"/>
                  <a:pt x="949418" y="3230880"/>
                </a:cubicBezTo>
                <a:cubicBezTo>
                  <a:pt x="731596" y="3241651"/>
                  <a:pt x="557870" y="3258512"/>
                  <a:pt x="241299" y="3230880"/>
                </a:cubicBezTo>
                <a:cubicBezTo>
                  <a:pt x="83280" y="3215651"/>
                  <a:pt x="20805" y="3119153"/>
                  <a:pt x="0" y="2989581"/>
                </a:cubicBezTo>
                <a:cubicBezTo>
                  <a:pt x="30434" y="2757382"/>
                  <a:pt x="394" y="2557370"/>
                  <a:pt x="0" y="2302511"/>
                </a:cubicBezTo>
                <a:cubicBezTo>
                  <a:pt x="-394" y="2047652"/>
                  <a:pt x="-29906" y="1928848"/>
                  <a:pt x="0" y="1587957"/>
                </a:cubicBezTo>
                <a:cubicBezTo>
                  <a:pt x="29906" y="1247066"/>
                  <a:pt x="-4527" y="1145944"/>
                  <a:pt x="0" y="983335"/>
                </a:cubicBezTo>
                <a:cubicBezTo>
                  <a:pt x="4527" y="820726"/>
                  <a:pt x="21001" y="481836"/>
                  <a:pt x="0" y="24129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845771147">
                  <a:prstGeom prst="roundRect">
                    <a:avLst>
                      <a:gd name="adj" fmla="val 94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76511" y="3507656"/>
            <a:ext cx="39079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b="1" dirty="0" smtClean="0"/>
              <a:t>7. </a:t>
            </a:r>
            <a:r>
              <a:rPr lang="ko-KR" altLang="en-US" sz="1000" b="1" dirty="0" smtClean="0"/>
              <a:t>본인의 소속부서 입력</a:t>
            </a:r>
            <a:endParaRPr lang="en-US" altLang="ko-KR" sz="1000" b="1" dirty="0"/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8. </a:t>
            </a:r>
            <a:r>
              <a:rPr lang="ko-KR" altLang="en-US" sz="1000" b="1" dirty="0" smtClean="0"/>
              <a:t>세금계산서 작성일자 </a:t>
            </a:r>
            <a:r>
              <a:rPr lang="en-US" altLang="ko-KR" sz="1000" b="1" dirty="0" smtClean="0"/>
              <a:t>= </a:t>
            </a:r>
            <a:r>
              <a:rPr lang="ko-KR" altLang="en-US" sz="1000" b="1" dirty="0" err="1" smtClean="0"/>
              <a:t>회계일자와</a:t>
            </a:r>
            <a:r>
              <a:rPr lang="ko-KR" altLang="en-US" sz="1000" b="1" dirty="0" smtClean="0"/>
              <a:t> 동일</a:t>
            </a:r>
            <a:endParaRPr lang="en-US" altLang="ko-KR" sz="1000" b="1" dirty="0" smtClean="0"/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9. </a:t>
            </a:r>
            <a:r>
              <a:rPr lang="ko-KR" altLang="en-US" sz="1000" b="1" dirty="0" smtClean="0"/>
              <a:t>공급가액 입력</a:t>
            </a:r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 smtClean="0"/>
              <a:t>10. 7</a:t>
            </a:r>
            <a:r>
              <a:rPr lang="ko-KR" altLang="en-US" sz="1000" b="1" dirty="0" smtClean="0"/>
              <a:t>번과 동일하게 입력</a:t>
            </a:r>
            <a:endParaRPr lang="en-US" altLang="ko-KR" sz="1000" b="1" dirty="0" smtClean="0"/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11. </a:t>
            </a:r>
            <a:r>
              <a:rPr lang="ko-KR" altLang="en-US" sz="1000" b="1" dirty="0" smtClean="0"/>
              <a:t>프로젝트의 </a:t>
            </a:r>
            <a:r>
              <a:rPr lang="ko-KR" altLang="en-US" sz="1000" b="1" dirty="0" smtClean="0">
                <a:solidFill>
                  <a:schemeClr val="accent5"/>
                </a:solidFill>
              </a:rPr>
              <a:t>사업본부</a:t>
            </a:r>
            <a:r>
              <a:rPr lang="ko-KR" altLang="en-US" sz="1000" b="1" dirty="0" smtClean="0"/>
              <a:t>로 입력</a:t>
            </a:r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금융사업 </a:t>
            </a:r>
            <a:r>
              <a:rPr lang="en-US" altLang="ko-KR" sz="1000" b="1" dirty="0" smtClean="0"/>
              <a:t>1,2</a:t>
            </a:r>
            <a:r>
              <a:rPr lang="ko-KR" altLang="en-US" sz="1000" b="1" dirty="0" smtClean="0"/>
              <a:t>부문</a:t>
            </a:r>
            <a:r>
              <a:rPr lang="en-US" altLang="ko-KR" sz="1000" b="1" dirty="0" smtClean="0"/>
              <a:t>/ </a:t>
            </a:r>
            <a:r>
              <a:rPr lang="ko-KR" altLang="en-US" sz="1000" b="1" dirty="0" err="1" smtClean="0"/>
              <a:t>퍼블릭사업본부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컨버젼스사업본부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미디어</a:t>
            </a:r>
            <a:endParaRPr lang="en-US" altLang="ko-KR" sz="1000" b="1" dirty="0" smtClean="0"/>
          </a:p>
          <a:p>
            <a:pPr fontAlgn="ctr"/>
            <a:r>
              <a:rPr lang="ko-KR" altLang="en-US" sz="1000" b="1" dirty="0" smtClean="0"/>
              <a:t>영업본부</a:t>
            </a:r>
            <a:r>
              <a:rPr lang="en-US" altLang="ko-KR" sz="1000" b="1" dirty="0" smtClean="0"/>
              <a:t>)</a:t>
            </a:r>
            <a:endParaRPr lang="en-US" altLang="ko-KR" sz="1000" b="1" dirty="0"/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12. </a:t>
            </a:r>
            <a:r>
              <a:rPr lang="ko-KR" altLang="en-US" sz="1000" b="1" dirty="0" smtClean="0"/>
              <a:t>프로젝트 입력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프로젝트 검색 안될 시 </a:t>
            </a:r>
            <a:r>
              <a:rPr lang="ko-KR" altLang="en-US" sz="1000" b="1" dirty="0" err="1" smtClean="0"/>
              <a:t>재무관리실</a:t>
            </a:r>
            <a:r>
              <a:rPr lang="ko-KR" altLang="en-US" sz="1000" b="1" dirty="0" smtClean="0"/>
              <a:t> 문의 </a:t>
            </a:r>
            <a:endParaRPr lang="en-US" altLang="ko-KR" sz="1000" b="1" dirty="0" smtClean="0"/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13. </a:t>
            </a:r>
            <a:r>
              <a:rPr lang="ko-KR" altLang="en-US" sz="1000" b="1" dirty="0" err="1"/>
              <a:t>공급받는자</a:t>
            </a:r>
            <a:r>
              <a:rPr lang="ko-KR" altLang="en-US" sz="1000" b="1" dirty="0"/>
              <a:t> 이메일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거래처 </a:t>
            </a:r>
            <a:r>
              <a:rPr lang="ko-KR" altLang="en-US" sz="1000" b="1" dirty="0" err="1"/>
              <a:t>이메일주소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fontAlgn="ctr"/>
            <a:endParaRPr lang="en-US" altLang="ko-KR" sz="1000" b="1" dirty="0" smtClean="0"/>
          </a:p>
          <a:p>
            <a:pPr fontAlgn="ctr"/>
            <a:r>
              <a:rPr lang="en-US" altLang="ko-KR" sz="1000" b="1" dirty="0" smtClean="0"/>
              <a:t>14. </a:t>
            </a:r>
            <a:r>
              <a:rPr lang="ko-KR" altLang="en-US" sz="1000" b="1" dirty="0" smtClean="0"/>
              <a:t>품목 버튼 누르기</a:t>
            </a:r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 smtClean="0"/>
              <a:t>15. </a:t>
            </a:r>
            <a:r>
              <a:rPr lang="ko-KR" altLang="en-US" sz="1000" b="1" dirty="0" smtClean="0"/>
              <a:t>품목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적요와 동일하게 입력</a:t>
            </a:r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r>
              <a:rPr lang="en-US" altLang="ko-KR" sz="1000" b="1" dirty="0" smtClean="0"/>
              <a:t>16. </a:t>
            </a:r>
            <a:r>
              <a:rPr lang="ko-KR" altLang="en-US" sz="1000" b="1" dirty="0" smtClean="0"/>
              <a:t>저장 후 결재 </a:t>
            </a:r>
            <a:endParaRPr lang="en-US" altLang="ko-KR" sz="1000" b="1" dirty="0" smtClean="0"/>
          </a:p>
          <a:p>
            <a:pPr fontAlgn="ctr"/>
            <a:endParaRPr lang="en-US" altLang="ko-KR" sz="1000" b="1" dirty="0"/>
          </a:p>
          <a:p>
            <a:pPr fontAlgn="ctr"/>
            <a:endParaRPr lang="en-US" altLang="ko-KR" sz="10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904" y="2908863"/>
            <a:ext cx="5491918" cy="500074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0364134" y="2927437"/>
            <a:ext cx="1653688" cy="46292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477707" y="3158899"/>
            <a:ext cx="1551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 </a:t>
            </a:r>
            <a:r>
              <a:rPr lang="ko-KR" altLang="en-US" sz="1050" b="1" dirty="0" err="1" smtClean="0"/>
              <a:t>받는자</a:t>
            </a:r>
            <a:r>
              <a:rPr lang="ko-KR" altLang="en-US" sz="1050" b="1" dirty="0" smtClean="0"/>
              <a:t> 이메일</a:t>
            </a:r>
            <a:endParaRPr lang="ko-KR" altLang="en-US" sz="1050" b="1" dirty="0"/>
          </a:p>
        </p:txBody>
      </p:sp>
      <p:sp>
        <p:nvSpPr>
          <p:cNvPr id="90" name="순서도: 연결자 89"/>
          <p:cNvSpPr/>
          <p:nvPr/>
        </p:nvSpPr>
        <p:spPr>
          <a:xfrm>
            <a:off x="10274141" y="2692666"/>
            <a:ext cx="221673" cy="30805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10182243" y="2673484"/>
            <a:ext cx="5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8254"/>
            <a:ext cx="11948100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/>
              <a:t>Chapter06.</a:t>
            </a:r>
            <a:r>
              <a:rPr lang="ko-KR" altLang="en-US" sz="1800" dirty="0" smtClean="0"/>
              <a:t>매출</a:t>
            </a:r>
            <a:r>
              <a:rPr lang="ko-KR" altLang="en-US" sz="1800" dirty="0" smtClean="0">
                <a:latin typeface="+mj-ea"/>
              </a:rPr>
              <a:t>세금계산서 </a:t>
            </a:r>
            <a:r>
              <a:rPr lang="ko-KR" altLang="en-US" sz="1800" dirty="0" err="1" smtClean="0">
                <a:latin typeface="+mj-ea"/>
              </a:rPr>
              <a:t>발행요청</a:t>
            </a:r>
            <a:endParaRPr lang="ko-KR" altLang="ko-KR" sz="1400" dirty="0"/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105355" y="688758"/>
            <a:ext cx="11948100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en-US" alt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세금계산서 발행을 </a:t>
            </a:r>
            <a:r>
              <a:rPr lang="ko-KR" altLang="en-US" sz="900" b="1" kern="1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요청 하는 메뉴이며</a:t>
            </a:r>
            <a:r>
              <a:rPr lang="en-US" altLang="ko-KR" sz="900" b="1" kern="1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, </a:t>
            </a:r>
            <a:r>
              <a:rPr lang="ko-KR" altLang="en-US" sz="900" b="1" kern="1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붉은색을 나타내는 항목들은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필수 입력</a:t>
            </a:r>
            <a:endParaRPr lang="ko-KR" altLang="ko-KR" sz="1000" kern="10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63273" y="1113142"/>
            <a:ext cx="499018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063273" y="1518045"/>
            <a:ext cx="4990182" cy="522357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200" b="1" dirty="0" smtClean="0">
                <a:latin typeface="맑은 고딕" panose="020B0503020000020004" pitchFamily="50" charset="-127"/>
              </a:rPr>
              <a:t>18.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주의 요망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)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2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: 1)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본인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2)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현업부서장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2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: 3)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회계팀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고보민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회계팀장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19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계산서 발행 근거 증빙 첨부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Ex)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계약서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발주서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중간검수서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검수확인서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완료보고서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납품확인서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등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 startAt="20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특이사항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본문에 작성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-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혼합 매출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-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역발행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및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타사이트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발행 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특이사항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있을 경우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본문에 내용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적어서 상신 주시면 반영하도록 하겠습니다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. 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buFont typeface="Arial" panose="020B0604020202020204" pitchFamily="34" charset="0"/>
              <a:buChar char="•"/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buFont typeface="Arial" panose="020B0604020202020204" pitchFamily="34" charset="0"/>
              <a:buChar char="•"/>
            </a:pP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21.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상신 버튼을 </a:t>
            </a:r>
            <a:r>
              <a:rPr lang="ko-KR" altLang="en-US" sz="1100" b="1" dirty="0">
                <a:latin typeface="맑은 고딕" panose="020B0503020000020004" pitchFamily="50" charset="-127"/>
              </a:rPr>
              <a:t>누른 후 마무리합니다</a:t>
            </a:r>
            <a:r>
              <a:rPr lang="en-US" altLang="ko-KR" sz="1100" b="1" dirty="0">
                <a:latin typeface="맑은 고딕" panose="020B0503020000020004" pitchFamily="50" charset="-127"/>
              </a:rPr>
              <a:t>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</a:t>
            </a:r>
          </a:p>
          <a:p>
            <a:pPr font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2901142" y="2105688"/>
            <a:ext cx="1334419" cy="446319"/>
          </a:xfrm>
          <a:prstGeom prst="wedgeEllipseCallout">
            <a:avLst>
              <a:gd name="adj1" fmla="val 54816"/>
              <a:gd name="adj2" fmla="val -29287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18.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결재라인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54478"/>
            <a:ext cx="6841376" cy="49905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29" y="1832994"/>
            <a:ext cx="2281806" cy="10947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6580" y="2095898"/>
            <a:ext cx="64505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본인</a:t>
            </a:r>
            <a:endParaRPr lang="ko-KR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21290" y="2100767"/>
            <a:ext cx="9899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현업 부서장</a:t>
            </a:r>
            <a:endParaRPr lang="ko-KR" alt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56580" y="2632968"/>
            <a:ext cx="6450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/>
              <a:t>회계팀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고보민</a:t>
            </a:r>
            <a:endParaRPr lang="en-US" altLang="ko-KR" sz="105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916347" y="2630150"/>
            <a:ext cx="6450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/>
              <a:t>회계팀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팀장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6698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403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[더존] 본문체 30</vt:lpstr>
      <vt:lpstr>나눔고딕 ExtraBold</vt:lpstr>
      <vt:lpstr>맑은 고딕</vt:lpstr>
      <vt:lpstr>Arial</vt:lpstr>
      <vt:lpstr>Office 테마</vt:lpstr>
      <vt:lpstr>Chapter06.매출세금계산서 발행요청  (ERP 메뉴 검색 : 결의서 입력) </vt:lpstr>
      <vt:lpstr>Chapter06.매출세금계산서 발행요청 </vt:lpstr>
      <vt:lpstr>Chapter06.매출세금계산서 발행요청</vt:lpstr>
      <vt:lpstr>Chapter06.매출세금계산서 발행요청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Chapter06.매출세금계산서 발행요청</dc:title>
  <dc:creator>이동규</dc:creator>
  <cp:lastModifiedBy>고보민</cp:lastModifiedBy>
  <cp:revision>48</cp:revision>
  <dcterms:created xsi:type="dcterms:W3CDTF">2022-09-21T08:31:56Z</dcterms:created>
  <dcterms:modified xsi:type="dcterms:W3CDTF">2023-04-17T07:31:00Z</dcterms:modified>
</cp:coreProperties>
</file>