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2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2" r:id="rId10"/>
    <p:sldId id="273" r:id="rId11"/>
    <p:sldId id="274" r:id="rId12"/>
    <p:sldId id="275" r:id="rId13"/>
    <p:sldId id="276" r:id="rId14"/>
    <p:sldId id="271" r:id="rId15"/>
    <p:sldId id="270" r:id="rId16"/>
    <p:sldId id="279" r:id="rId17"/>
    <p:sldId id="277" r:id="rId18"/>
    <p:sldId id="278" r:id="rId19"/>
    <p:sldId id="265" r:id="rId20"/>
    <p:sldId id="263" r:id="rId21"/>
    <p:sldId id="280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F891E413-3712-43E1-B910-B4549F7EAA1A}">
          <p14:sldIdLst>
            <p14:sldId id="282"/>
          </p14:sldIdLst>
        </p14:section>
        <p14:section name="법인카드 처리방법" id="{E7960F65-5EDE-4C39-955E-1E7EF9F1AAAD}">
          <p14:sldIdLst>
            <p14:sldId id="257"/>
            <p14:sldId id="258"/>
            <p14:sldId id="259"/>
          </p14:sldIdLst>
        </p14:section>
        <p14:section name="교통비" id="{DE632F64-89E4-4FB0-AA72-7A33C6A661CD}">
          <p14:sldIdLst>
            <p14:sldId id="266"/>
            <p14:sldId id="267"/>
            <p14:sldId id="268"/>
            <p14:sldId id="269"/>
          </p14:sldIdLst>
        </p14:section>
        <p14:section name="아침식대/F런치" id="{BDAD76EC-FC5C-41F3-BE31-36461FFA6689}">
          <p14:sldIdLst>
            <p14:sldId id="272"/>
          </p14:sldIdLst>
        </p14:section>
        <p14:section name="야근식대" id="{0CC1CFDD-F54A-4D88-A039-694B7DAB1FA8}">
          <p14:sldIdLst>
            <p14:sldId id="273"/>
            <p14:sldId id="274"/>
            <p14:sldId id="275"/>
            <p14:sldId id="276"/>
          </p14:sldIdLst>
        </p14:section>
        <p14:section name="소모품비" id="{8479BC6A-ACB4-4EDA-BD68-77F339FC3AA8}">
          <p14:sldIdLst>
            <p14:sldId id="271"/>
          </p14:sldIdLst>
        </p14:section>
        <p14:section name="내부회의비" id="{91411655-A513-4BDE-809D-84D3EF6C759C}">
          <p14:sldIdLst>
            <p14:sldId id="270"/>
          </p14:sldIdLst>
        </p14:section>
        <p14:section name="회식비" id="{79D19C66-F6D1-4734-97CE-1546039908B7}">
          <p14:sldIdLst>
            <p14:sldId id="279"/>
          </p14:sldIdLst>
        </p14:section>
        <p14:section name="접대비" id="{78619FD9-C239-4BB2-BA94-206190608A55}">
          <p14:sldIdLst>
            <p14:sldId id="277"/>
            <p14:sldId id="278"/>
          </p14:sldIdLst>
        </p14:section>
        <p14:section name="계정별 erp입력방법 및 증빙서류" id="{1E83648E-7C3B-470E-9481-19B2EE341EF5}">
          <p14:sldIdLst>
            <p14:sldId id="265"/>
            <p14:sldId id="263"/>
          </p14:sldIdLst>
        </p14:section>
        <p14:section name="예산전용 및 추가" id="{3777FB60-61BE-4028-AB48-B6B42A71DAA9}">
          <p14:sldIdLst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5AD"/>
    <a:srgbClr val="0FB8C8"/>
    <a:srgbClr val="10B8C8"/>
    <a:srgbClr val="0FB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3-04-18T02:37:57.30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0 145 0,'70'0'62,"-47"-24"-62,1 24 0,-1 0 0,0-23 16,24 23-16,-24 0 0,24-47 0,23 47 16,-47 0-16,0 0 0,70 0 0,-69 0 15,-1 0-15,0 0 0,1 0 16,22 0-16,-22 0 0,-1 0 0,0 0 16,0 0-16,1 0 0,-1 0 15,24 0-15,-24 0 16,0 0-16,1 0 0,22 0 15,-23 0-15,24 0 0,-24 0 16,1 0-16,-1 0 0,0 0 16,47 0-16,-23 0 0,-24 0 0,47 0 0,-47 0 15,24 0-15,-24 0 0,47 0 0,-23 0 16,-1 0-16,234 0 0,-140 0 0,-47 0 16,24 24-16,-24-24 0,0 0 0,47 0 15,-117 0-15,70 0 0,-23 0 0,23 0 16,-23 0-16,-23 0 0,23 0 0,-24 0 15,-22 0-15,46 0 0,-47 0 0,0 0 16,1 0-16,-1 0 0,23 0 0,-22 0 16,-1 0-16,24 0 0,-24 0 15,47 0-15,-47 0 16,0 0-16,1 0 0,46 0 0,-47 0 16,0 0-16,1 0 0,-1 0 0,47 0 15,-24 0-15,-22-47 0,-1 47 0,70 0 16,24 0-16,-71 0 0,24 0 0,-23 0 15,-24 0-15,24 0 0,23 0 16,0 0-16,-24 0 0,24 0 16,23 0-16,-23 0 0,-46 0 0,22 0 15,24 0-15,-47 0 0,1 0 0,-1 0 16,24 0-16,-24 0 0,0 0 0,0 0 0,1 0 16,-1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3-04-18T02:37:59.37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33 0,'46'0'109,"-22"0"-109,-1 0 16,0 0-16,1 0 15,-1 0-15,0 0 0,1 0 0,45 0 16,-45 0-16,22 0 16,1 0-16,-24 0 0,1 0 15,-1 0-15,70 0 0,-70 0 0,1 0 16,46 0-16,-47 0 0,70 0 0,-46 0 16,-24 0-16,47 0 0,-47 0 0,70 0 15,-69 0-15,22 0 0,24 0 0,-23 0 16,23 0-16,-47 0 0,24 0 0,-1 24 15,-22-24-15,-1 0 0,0 23 0,1-23 16,45 0-16,-22 0 0,23 0 16,-23 0-16,-24 0 0,47 0 0,-24 0 15,-22 0-15,22 0 0,-22 0 0,-1 0 0,0 0 16,0 0-16,1 0 0,-1 0 16,24 0-1,-24 0 16,0 0-31,1 0 16,-1 0-16,0 0 16,1 0-16,22 0 0,-23 0 15,1 0-15,-1 0 0,0 0 16,1 0-16,-1 0 0,0 0 16,24 0-16,-24 0 0,0 0 0,24 0 15,-24 0-15,24 0 0,-24 0 0,1 0 16,-1 0-16,0 0 0,0 0 0,1 0 15,22 0 1,-22 0 15,-1 0 32,0 0-48,1 0 17,45 0-1,-22 0-31,46 0 16,-69 0-16,22 0 0,24 0 0,0 0 15,0 0-15,-47 0 0,1 0 0,-1 0 16,0 0-16,0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3-04-18T02:40:01.95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0,'-23'0'62,"93"0"1,23 0-63,-23 46 0,-23-46 15,46 0-15,23 0 0,-92 0 0,69 0 16,-70 0-16,24 23 0,23-23 0,-24 0 15,24 0-15,-46 0 0,45 0 0,-45 0 16,-1 0-16,0 0 0,1 0 0,-1 0 16,0 0-16,24 0 0,-24 0 15,0 0-15,1 0 0,-1 0 0,0 0 16,1 0-16,22 0 0,-22 0 16,-1 0-16,0 0 15,1 0-15,-1 0 31,0 0-15,0 0 0,24 0-16,-24 0 15,1 0 17,-1 0 46,0 0-63,1 0-15,-1 0 0,23 0 0,-22 0 16,-1 0-16,0 0 0,1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3-04-18T04:12:19.105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0 127 0,'0'-24'171,"0"1"-139,0 0-1,23 23-15,1 0-1,22-23 1,-22 23-1,-1-24 1,0 24 0,1 0-16,-1 0 15,0 0-15,24 0 16,-24 0-16,0 0 16,1 0-16,-1 0 15,0 0 1,1 0-16,-1 0 15,23 0-15,-22 0 16,-1 0 0,0 0-1,1 0 1,-1 0-16,0 0 16,24 0-16,-24 0 15,0 0 1,1 0-16,-1 0 0,0 0 15,1 0-15,22 0 16,-22 0 0,-1 0-16,0 0 15,0 0-15,1 0 16,-1 0-16,24 0 0,-24 0 16,0 0-16,1 0 15,-1 0-15,0 0 16,1 0-16,-1 0 0,23 0 15,-22 0 1,-1 0 0,0 0-16,1 0 15,-1 0-15,0 0 0,24 0 16,-24 0-16,0 0 16,24 0-16,-24 0 0,24 0 15,-24 0 1,1 0-16,-1 0 0,0 0 15,0 0 1,1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3-04-18T06:29:52.487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 0 0,'108'0'141,"55"0"-141,-136 0 16,82 0-16,-55 0 0,55 0 0,-27 0 15,26 0-15,28 0 0,-82 0 0,55 0 16,-27 0-16,-1 0 0,-26 0 0,26 0 16,28 0-16,-82 0 0,0 0 0,0 0 15,0 0-15,28 0 16,-28 0-16,0 0 15,0 0-15,0 0 16,1 0 0,-1 0-16,27 0 15,-27 0 1,0 0-16,1 0 0,-1 0 0,0 0 16,54 0-16,-53 0 0,-1 0 15,27 0-15,28 0 0,26 0 0,-81 0 16,55 0-16,-28 0 0,82 0 0,-82 0 15,28 0-15,-28 0 0,28 0 0,-28 0 16,1 0-16,-1 0 0,0 0 16,1 0-16,-1 0 0,-27 0 0,0 0 15,0 0 1,28 0-16,-1 0 0,-27 0 16,0 0-16,1 0 15,26 0-15,0 0 16,-27 0-16,1 0 15,-1 0-15,27 0 0,-27 0 0,28 0 16,-28 0-16,0 0 0,27 0 0,-27 0 16,1 0-16,26 0 0,-27 0 15,0 0-15,28 0 16,-28 0-16,0 0 0,0 0 0,0 0 16,1 0-16,-1 0 0,27 0 0,-27 0 15,0 0-15,1 0 0,-1 0 16,54 0-16,-54 0 0,1 0 0,-1 0 15,0 0-15,0 0 0,0 0 16,28 0-16,-28 0 16,0 0-16,0 0 0,0 0 15,0 0-15,1 0 16,-1 0 0,27 0-1,-27 0 1,0 0-1,1 0-15,-1 0 16,81 0-16,-26 0 16,-55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3-04-18T06:29:55.711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0,'52'0'109,"27"0"-93,-53 0-16,0 0 0,26 0 0,0 0 0,-26 0 16,79 0-16,-79 0 0,0 0 15,0 0-15,79 0 0,-79 0 16,78 0-16,-52 0 0,105 0 16,-78 0-16,25 0 0,-26 0 15,27 0-15,-27 0 0,27 0 0,-79 0 16,78 0-16,-78 0 0,0 0 15,1 0-15,51 0 0,-52 0 0,0 0 16,0 0-16,0 0 0,0 0 16,1 0-16,25 0 0,-26 0 15,0 0-15,26 0 16,-26 0-16,27 0 0,-27 0 16,26 0-16,-26 0 0,0 0 0,79 0 15,-79 0-15,52 0 0,-52 0 16,79 0-16,-53 0 0,-26 0 0,79 0 15,-27 0-15,-52 0 0,78 0 0,-77 0 0,25 0 16,0 0-16,0 0 0,-26 0 0,0 0 16,1 0-16,51 0 0,-52 0 0,0 0 15,0 0-15,0 0 0,1 0 16,25 0-16,-26 0 0,0 0 16,26 0-16,27 0 15,-1 0-15,-52 0 0,0 0 0,26 0 16,-26 0-16,27 0 0,-1 0 0,-26 0 15,0 0-15,0 0 16,27 0-16,-27 0 16,0 0-1,0 0 1,0 0-16,0 0 16,0 0-16,26 0 0,-25 0 0,-1 0 15,0 0-15,0 0 0,0 0 16,0 0-16,0 0 0,26 0 15,-25 0-15,-1 0 0,0 0 16,0 0-16,0 0 0,0 0 0,157 0 16,-105 0-16,-52 0 0,53 0 15,-53 0-15,0 0 0,0 0 0,0 0 16,0 0 0,1 0 30,-1 0-46,26 0 16,-26 0 812,0 0-812,0 0 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3-04-18T06:52:38.468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78 0,'46'0'109,"-23"0"-109,1 0 0,-1 0 16,0 0-16,1 0 0,22 0 0,-22 0 16,-1-23-16,0 23 0,24 0 0,-1 0 15,24 0-15,-46 0 0,46 0 0,-24 0 16,24 0-16,23 0 0,-23 0 0,-23 0 16,69 0-16,-69 0 0,93 0 0,-24 0 15,-23 0-15,-46 0 0,23 0 0,-23 0 16,-1 0-16,-23 0 0,24 0 0,-24 0 15,47 0-15,-46 0 0,22 0 0,-23 0 16,24 0-16,0 0 0,-24 0 0,47 0 16,-47 0-16,47 0 0,0 0 0,0 0 15,-23 0-15,22 0 0,-22 0 0,-24 0 16,71 0-16,-25 0 0,-22 0 0,23 0 16,23 0-16,-23 0 0,-47 0 0,71 0 15,-71 0-15,24 0 0,-24 0 0,70 0 16,-23 0-16,-47 0 0,397 0 0,-327 0 15,23 0-15,-22 0 0,92 0 0,-116 0 16,70 0-16,-47 0 0,47 0 0,-47 0 16,0 0-16,-23 0 0,23 0 0,-69 0 15,46 0-15,-24 0 0,24 0 0,23 0 16,-23 0-16,23 0 0,1 0 16,-1 0-16,-23 0 0,23 0 0,-23 0 15,-24 0-15,24 0 0,0 0 0,-23 0 16,23 0-16,-24 0 0,24 0 0,-23 0 15,23 0-15,-24 0 0,1 0 0,-24 0 16,1 0-16,22 0 0,-22 0 16,22 0-16,-23 0 0,24 0 15,-24 0-15,1 0 0,46 0 0,-47 0 16,23 0-16,24 0 0,24 0 0,-71 0 16,47 0-16,-24 0 0,24 0 0,-23 0 15,23 0-15,0 0 0,23 0 0,-46 0 16,-24 0-16,47 0 0,-24 0 0,1 0 15,0 0-15,22 0 0,-22 0 0,23 0 16,-23 0-16,69 0 0,-69 0 0,23 0 16,69-47-16,-92 47 0,23 0 0,-23 0 15,69 0-15,-69 0 0,23 0 0,69 0 16,-92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3-04-18T06:52:41.219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1 199 0,'24'0'47,"-1"0"-47,0 0 15,47 0-15,-47 0 16,1-23-16,-1 23 0,0 0 16,24 0-16,-1 0 0,1 0 0,0 0 0,-1 0 15,-22 0-15,46 0 0,-47 0 16,70-47-16,-46 47 0,23 0 0,69 0 16,-92 0-16,23 0 0,-24 0 0,94 0 15,-23 0-15,-71 0 0,94 0 0,-70 0 16,-23 0-16,23 0 0,23 0 0,-23 0 15,-23 0-15,70 0 0,-71 0 0,24 0 16,-23 0-16,70 0 0,-71 0 0,24 0 16,-23 0-16,23 0 0,-24 0 0,24 0 15,23 0-15,-23 0 0,-23 0 0,93 0 16,-70 0-16,-24 0 0,24 0 0,23 0 16,-23 0-16,-23 0 0,69 0 0,-92 0 15,22 0-15,-23 0 0,71 0 0,-71 0 16,47 0-16,-47 0 0,0 0 0,1 0 15,-1 0-15,47 0 0,-47 0 0,1 0 16,-1 0-16,0 0 0,1 0 0,-1 0 16,47 0-16,-47 0 0,0 0 0,1 0 15,-1 0-15,24 0 0,-24 0 0,70 0 16,-70 0-16,24 0 0,-24 0 0,47 0 16,-23 0-16,-24 0 0,47 0 0,-23 0 15,-24 0-15,24 0 0,-1 0 0,-23 0 16,1 0-16,46 0 0,-47 0 0,0 0 15,1 0-15,45 0 0,-45 0 0,-1 0 16,24 0-16,-24 0 0,24 0 16,-24 0-16,0 0 0,0 0 0,1 0 15,46 0-15,-47 0 0,0 0 16,1 0-16,-1 0 0,0 0 0,1 0 0,-1 0 16,24 0-16,-23 0 0,-1 0 0,0 0 15,1 0-15,-1 0 0,47 0 0,-47 0 16,0 0-16,1 0 0,-1 0 0,0 0 15,47 0-15,-23 0 0,23 0 0,-47 0 16,24 0-16,23 0 0,-47 0 16,47 0-16,-24 0 0,-22 0 0,-1 0 0,47 0 15,-23 0-15,-1 0 0,1 0 0,23 0 16,-47 0-16,0 0 0,1 0 0,-1 0 16,0 0-16,0 0 0,1 0 0,22 0 31,-22 0-16,-1 0 1,0 0-16,1 0 0,-1 0 16,0 0-1,24 0-15,-24 0 0,0 0 16,1 0-16,-1 0 16,0 0-1,1 0 313,22 0-328,-22 0 16,-1 0-16,0 0 16,0 0-16,1 0 15,-1 0 1,24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2B058-D62F-42D1-BDBA-1B94262A9AD6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05880-D662-4C01-B129-AC220BA8E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3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32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8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2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4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5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8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5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2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9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A29C-BA28-430D-9F48-B25081F51C6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emf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6.xml"/><Relationship Id="rId5" Type="http://schemas.openxmlformats.org/officeDocument/2006/relationships/image" Target="../media/image10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7.xml"/><Relationship Id="rId7" Type="http://schemas.openxmlformats.org/officeDocument/2006/relationships/image" Target="../media/image1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8.xml"/><Relationship Id="rId5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027" y="864066"/>
            <a:ext cx="11763236" cy="5312897"/>
          </a:xfrm>
          <a:ln w="28575">
            <a:solidFill>
              <a:schemeClr val="tx2"/>
            </a:solidFill>
          </a:ln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법인카드 처리방법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교통비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아침 식대</a:t>
            </a:r>
            <a:r>
              <a:rPr lang="en-US" altLang="ko-KR" sz="2400" dirty="0" smtClean="0"/>
              <a:t>/F</a:t>
            </a:r>
            <a:r>
              <a:rPr lang="ko-KR" altLang="en-US" sz="2400" dirty="0" smtClean="0"/>
              <a:t>런치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야근 식대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소모품 비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내부 회의비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회식비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접대비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계정 별 </a:t>
            </a:r>
            <a:r>
              <a:rPr lang="en-US" altLang="ko-KR" sz="2400" dirty="0" smtClean="0"/>
              <a:t>ERP </a:t>
            </a:r>
            <a:r>
              <a:rPr lang="ko-KR" altLang="en-US" sz="2400" dirty="0" smtClean="0"/>
              <a:t>입력 방법 및 증빙서류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예산 전용 및 추가</a:t>
            </a:r>
            <a:endParaRPr lang="en-US" altLang="ko-KR" sz="2400" dirty="0" smtClean="0"/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 txBox="1">
            <a:spLocks/>
          </p:cNvSpPr>
          <p:nvPr/>
        </p:nvSpPr>
        <p:spPr>
          <a:xfrm>
            <a:off x="360027" y="159391"/>
            <a:ext cx="11763236" cy="59864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vert="horz" lIns="91440" tIns="90000" rIns="91440" bIns="90000" rtlCol="0" anchor="t" anchorCtr="0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12800" dirty="0" smtClean="0">
                <a:ea typeface="+mn-ea"/>
              </a:rPr>
              <a:t>목차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1000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" y="1252909"/>
            <a:ext cx="11752014" cy="75321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Chapter04. </a:t>
            </a:r>
            <a:r>
              <a:rPr lang="ko-KR" altLang="en-US" sz="1800" dirty="0" smtClean="0"/>
              <a:t>야근 식대 사용 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9341" y="2042265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2366820"/>
            <a:ext cx="11736826" cy="24861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동일하게 내용을 기입합니다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원가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야근식대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2)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3)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복리후생비 </a:t>
            </a:r>
            <a:r>
              <a:rPr lang="en-US" altLang="ko-KR" sz="1100" dirty="0">
                <a:latin typeface="맑은 고딕" panose="020B0503020000020004" pitchFamily="50" charset="-127"/>
              </a:rPr>
              <a:t>/ PJT_</a:t>
            </a:r>
            <a:r>
              <a:rPr lang="ko-KR" altLang="en-US" sz="1100" dirty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dirty="0">
                <a:latin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</a:rPr>
              <a:t>야근</a:t>
            </a:r>
            <a:r>
              <a:rPr lang="en-US" altLang="ko-KR" sz="1100" dirty="0">
                <a:latin typeface="맑은 고딕" panose="020B0503020000020004" pitchFamily="50" charset="-127"/>
              </a:rPr>
              <a:t>)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4)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5)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업무내용 사용자명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퇴근시간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 EX) 00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기업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UMS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제안서 작성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_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홍길동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(21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김영희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(23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                  *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주말식대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업무내용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_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사용자명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출퇴근시간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EX) 00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프로젝트 주말근무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_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홍길동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(9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 출근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14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 퇴근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>
              <a:lnSpc>
                <a:spcPct val="20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</a:rPr>
              <a:t>*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부서실장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또는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PM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33769" y="1245328"/>
            <a:ext cx="7960008" cy="761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" y="601134"/>
            <a:ext cx="11785626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80253" y="4910601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5247067"/>
            <a:ext cx="11736826" cy="130473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 규정</a:t>
            </a: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-1. 20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 이후 퇴근시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12,000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원 한도 내에 사용 가능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초과 금액 불인정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  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              -&gt;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기준 한도 초과 사용 분은 법인카드 사용 분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전표제외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후 결의서 메뉴를 통해 한도 금액만 처리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(P.2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참고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              -2.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주말 근무 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4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시간 초과 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식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8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시간 초과시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식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식당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배달어플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외 장소에서 사용 자제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주점 등 사용불가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,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주류 등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유흥성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경비 처리 불가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근무지 외 사용 불가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쿠폰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정액제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기프티콘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등 사용 불가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5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" y="1970756"/>
            <a:ext cx="11714436" cy="60968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Chapter04. </a:t>
            </a:r>
            <a:r>
              <a:rPr lang="ko-KR" altLang="en-US" sz="1800" dirty="0" smtClean="0">
                <a:latin typeface="+mj-ea"/>
              </a:rPr>
              <a:t>초과 분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_1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9341" y="2004438"/>
            <a:ext cx="289775" cy="576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2486" y="2713213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사용 방법</a:t>
            </a:r>
            <a:endParaRPr lang="en-US" altLang="ko-KR" sz="1400" b="1" dirty="0" smtClean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3020990"/>
            <a:ext cx="11736826" cy="7049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법인카드 거래내역에서 해당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초과분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체크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오른쪽 상단 전표 버튼 클릭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전표제외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클릭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임의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전표처리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하시겠습니까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예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" y="684691"/>
            <a:ext cx="11763236" cy="12880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802409" y="1252441"/>
            <a:ext cx="569089" cy="218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6" y="3775072"/>
            <a:ext cx="11721291" cy="630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51513" y="4968645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사용 방법</a:t>
            </a:r>
            <a:endParaRPr lang="en-US" altLang="ko-KR" sz="1400" b="1" dirty="0" smtClean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2486" y="5276422"/>
            <a:ext cx="11736826" cy="14594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‘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결의서 입력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’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검색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marL="228600" indent="-228600" fontAlgn="ctr"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오른쪽 상단 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    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추가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버튼 클릭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marL="228600" indent="-228600" fontAlgn="ctr"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회계일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카드 또는 현금 사용기간 월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말일자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입력 </a:t>
            </a:r>
            <a:r>
              <a:rPr lang="en-US" altLang="ko-KR" sz="1100" dirty="0">
                <a:latin typeface="+mj-ea"/>
              </a:rPr>
              <a:t>(EX.10</a:t>
            </a:r>
            <a:r>
              <a:rPr lang="ko-KR" altLang="en-US" sz="1100" dirty="0">
                <a:latin typeface="+mj-ea"/>
              </a:rPr>
              <a:t>월</a:t>
            </a:r>
            <a:r>
              <a:rPr lang="en-US" altLang="ko-KR" sz="1100" dirty="0">
                <a:latin typeface="+mj-ea"/>
              </a:rPr>
              <a:t>1</a:t>
            </a:r>
            <a:r>
              <a:rPr lang="ko-KR" altLang="en-US" sz="1100" dirty="0">
                <a:latin typeface="+mj-ea"/>
              </a:rPr>
              <a:t>일부터 </a:t>
            </a:r>
            <a:r>
              <a:rPr lang="en-US" altLang="ko-KR" sz="1100" dirty="0">
                <a:latin typeface="+mj-ea"/>
              </a:rPr>
              <a:t>10</a:t>
            </a:r>
            <a:r>
              <a:rPr lang="ko-KR" altLang="en-US" sz="1100" dirty="0">
                <a:latin typeface="+mj-ea"/>
              </a:rPr>
              <a:t>월 </a:t>
            </a:r>
            <a:r>
              <a:rPr lang="en-US" altLang="ko-KR" sz="1100" dirty="0">
                <a:latin typeface="+mj-ea"/>
              </a:rPr>
              <a:t>31</a:t>
            </a:r>
            <a:r>
              <a:rPr lang="ko-KR" altLang="en-US" sz="1100" dirty="0">
                <a:latin typeface="+mj-ea"/>
              </a:rPr>
              <a:t>일까지 사용 시 </a:t>
            </a:r>
            <a:r>
              <a:rPr lang="ko-KR" altLang="en-US" sz="1100" dirty="0" err="1">
                <a:latin typeface="+mj-ea"/>
              </a:rPr>
              <a:t>회계일은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>
                <a:latin typeface="+mj-ea"/>
              </a:rPr>
              <a:t>10</a:t>
            </a:r>
            <a:r>
              <a:rPr lang="ko-KR" altLang="en-US" sz="1100" dirty="0">
                <a:latin typeface="+mj-ea"/>
              </a:rPr>
              <a:t>월 </a:t>
            </a:r>
            <a:r>
              <a:rPr lang="en-US" altLang="ko-KR" sz="1100" dirty="0">
                <a:latin typeface="+mj-ea"/>
              </a:rPr>
              <a:t>31</a:t>
            </a:r>
            <a:r>
              <a:rPr lang="ko-KR" altLang="en-US" sz="1100" dirty="0">
                <a:latin typeface="+mj-ea"/>
              </a:rPr>
              <a:t>일 </a:t>
            </a:r>
            <a:r>
              <a:rPr lang="ko-KR" altLang="en-US" sz="1100" dirty="0" smtClean="0">
                <a:latin typeface="+mj-ea"/>
              </a:rPr>
              <a:t>입력</a:t>
            </a:r>
            <a:r>
              <a:rPr lang="en-US" altLang="ko-KR" sz="1100" dirty="0" smtClean="0">
                <a:latin typeface="+mj-ea"/>
              </a:rPr>
              <a:t>)</a:t>
            </a:r>
          </a:p>
          <a:p>
            <a:pPr marL="228600" indent="-228600" fontAlgn="ctr">
              <a:buAutoNum type="arabicPeriod"/>
            </a:pPr>
            <a:r>
              <a:rPr lang="ko-KR" altLang="en-US" sz="1100" dirty="0" err="1" smtClean="0">
                <a:latin typeface="+mj-ea"/>
              </a:rPr>
              <a:t>결의내역</a:t>
            </a:r>
            <a:r>
              <a:rPr lang="en-US" altLang="ko-KR" sz="1100" dirty="0" smtClean="0">
                <a:latin typeface="+mj-ea"/>
              </a:rPr>
              <a:t>: </a:t>
            </a:r>
            <a:r>
              <a:rPr lang="ko-KR" altLang="en-US" sz="1100" dirty="0" smtClean="0">
                <a:latin typeface="+mj-ea"/>
              </a:rPr>
              <a:t>사용 내역 서술 </a:t>
            </a:r>
            <a:r>
              <a:rPr lang="en-US" altLang="ko-KR" sz="1100" dirty="0" smtClean="0">
                <a:latin typeface="+mj-ea"/>
              </a:rPr>
              <a:t>(EX. </a:t>
            </a:r>
            <a:r>
              <a:rPr lang="ko-KR" altLang="en-US" sz="1100" dirty="0" err="1" smtClean="0">
                <a:latin typeface="+mj-ea"/>
              </a:rPr>
              <a:t>야근식대</a:t>
            </a:r>
            <a:r>
              <a:rPr lang="en-US" altLang="ko-KR" sz="1100" dirty="0">
                <a:latin typeface="+mj-ea"/>
              </a:rPr>
              <a:t>_</a:t>
            </a:r>
            <a:r>
              <a:rPr lang="en-US" altLang="ko-KR" sz="1100" dirty="0" smtClean="0">
                <a:latin typeface="+mj-ea"/>
              </a:rPr>
              <a:t>00</a:t>
            </a:r>
            <a:r>
              <a:rPr lang="ko-KR" altLang="en-US" sz="1100" dirty="0" smtClean="0">
                <a:latin typeface="+mj-ea"/>
              </a:rPr>
              <a:t>기업</a:t>
            </a:r>
            <a:r>
              <a:rPr lang="en-US" altLang="ko-KR" sz="1100" dirty="0" smtClean="0">
                <a:latin typeface="+mj-ea"/>
              </a:rPr>
              <a:t>ums</a:t>
            </a:r>
            <a:r>
              <a:rPr lang="ko-KR" altLang="en-US" sz="1100" dirty="0" smtClean="0">
                <a:latin typeface="+mj-ea"/>
              </a:rPr>
              <a:t>제안서 작성</a:t>
            </a:r>
            <a:r>
              <a:rPr lang="en-US" altLang="ko-KR" sz="1100" dirty="0" smtClean="0">
                <a:latin typeface="+mj-ea"/>
              </a:rPr>
              <a:t>_</a:t>
            </a:r>
            <a:r>
              <a:rPr lang="ko-KR" altLang="en-US" sz="1100" dirty="0" smtClean="0">
                <a:latin typeface="+mj-ea"/>
              </a:rPr>
              <a:t>홍길동</a:t>
            </a:r>
            <a:r>
              <a:rPr lang="en-US" altLang="ko-KR" sz="1100" dirty="0" smtClean="0">
                <a:latin typeface="+mj-ea"/>
              </a:rPr>
              <a:t>(21</a:t>
            </a:r>
            <a:r>
              <a:rPr lang="ko-KR" altLang="en-US" sz="1100" dirty="0" smtClean="0">
                <a:latin typeface="+mj-ea"/>
              </a:rPr>
              <a:t>시</a:t>
            </a:r>
            <a:r>
              <a:rPr lang="en-US" altLang="ko-KR" sz="1100" dirty="0" smtClean="0">
                <a:latin typeface="+mj-ea"/>
              </a:rPr>
              <a:t>))</a:t>
            </a:r>
          </a:p>
          <a:p>
            <a:pPr marL="228600" indent="-228600" fontAlgn="ctr">
              <a:buAutoNum type="arabicPeriod"/>
            </a:pPr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=&gt;</a:t>
            </a:r>
            <a:r>
              <a:rPr lang="ko-KR" altLang="en-US" sz="1100" dirty="0" err="1">
                <a:latin typeface="+mj-ea"/>
              </a:rPr>
              <a:t>다음장에</a:t>
            </a:r>
            <a:r>
              <a:rPr lang="ko-KR" altLang="en-US" sz="1100" dirty="0">
                <a:latin typeface="+mj-ea"/>
              </a:rPr>
              <a:t> 계속</a:t>
            </a:r>
          </a:p>
          <a:p>
            <a:pPr fontAlgn="ctr">
              <a:lnSpc>
                <a:spcPct val="150000"/>
              </a:lnSpc>
            </a:pP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35237" y="3841612"/>
            <a:ext cx="251669" cy="218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189" y="5485398"/>
            <a:ext cx="202887" cy="159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86" y="4452665"/>
            <a:ext cx="11700318" cy="4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14924"/>
            <a:ext cx="11784570" cy="59063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Chapter04. </a:t>
            </a:r>
            <a:r>
              <a:rPr lang="ko-KR" altLang="en-US" sz="1800" dirty="0">
                <a:latin typeface="+mj-ea"/>
              </a:rPr>
              <a:t>초과 분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_2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121654" y="3715046"/>
            <a:ext cx="27893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121654" y="4060632"/>
            <a:ext cx="11672123" cy="266344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36" y="4139107"/>
            <a:ext cx="11588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1.</a:t>
            </a:r>
            <a:r>
              <a:rPr lang="ko-KR" altLang="en-US" sz="1200" dirty="0" smtClean="0">
                <a:latin typeface="+mj-ea"/>
                <a:ea typeface="+mj-ea"/>
              </a:rPr>
              <a:t>거래처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  <a:ea typeface="+mj-ea"/>
              </a:rPr>
              <a:t>본인 이름 검색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2.</a:t>
            </a:r>
            <a:r>
              <a:rPr lang="ko-KR" altLang="en-US" sz="1200" dirty="0" smtClean="0">
                <a:latin typeface="+mj-ea"/>
                <a:ea typeface="+mj-ea"/>
              </a:rPr>
              <a:t>증빙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  <a:ea typeface="+mj-ea"/>
              </a:rPr>
              <a:t>복리후생비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err="1" smtClean="0">
                <a:latin typeface="+mj-ea"/>
                <a:ea typeface="+mj-ea"/>
              </a:rPr>
              <a:t>야근식대</a:t>
            </a:r>
            <a:r>
              <a:rPr lang="en-US" altLang="ko-KR" sz="1200" dirty="0" smtClean="0">
                <a:latin typeface="+mj-ea"/>
                <a:ea typeface="+mj-ea"/>
              </a:rPr>
              <a:t>) </a:t>
            </a:r>
            <a:r>
              <a:rPr lang="ko-KR" altLang="en-US" sz="1200" dirty="0" smtClean="0">
                <a:latin typeface="+mj-ea"/>
                <a:ea typeface="+mj-ea"/>
              </a:rPr>
              <a:t>검색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3.</a:t>
            </a:r>
            <a:r>
              <a:rPr lang="ko-KR" altLang="en-US" sz="1200" dirty="0" err="1" smtClean="0">
                <a:latin typeface="+mj-ea"/>
              </a:rPr>
              <a:t>예산단위</a:t>
            </a:r>
            <a:endParaRPr lang="en-US" altLang="ko-KR" sz="12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</a:rPr>
              <a:t>-</a:t>
            </a:r>
            <a:r>
              <a:rPr lang="ko-KR" altLang="en-US" sz="1200" dirty="0" smtClean="0">
                <a:latin typeface="+mj-ea"/>
              </a:rPr>
              <a:t>부서 예산 </a:t>
            </a:r>
            <a:r>
              <a:rPr lang="en-US" altLang="ko-KR" sz="1200" dirty="0" smtClean="0">
                <a:latin typeface="+mj-ea"/>
              </a:rPr>
              <a:t>: </a:t>
            </a:r>
            <a:r>
              <a:rPr lang="ko-KR" altLang="en-US" sz="1200" dirty="0" smtClean="0">
                <a:latin typeface="+mj-ea"/>
              </a:rPr>
              <a:t>해당 부서 입력</a:t>
            </a:r>
            <a:endParaRPr lang="en-US" altLang="ko-KR" sz="12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</a:rPr>
              <a:t>-</a:t>
            </a:r>
            <a:r>
              <a:rPr lang="ko-KR" altLang="en-US" sz="1200" dirty="0" smtClean="0">
                <a:latin typeface="+mj-ea"/>
              </a:rPr>
              <a:t>프로젝트 예산 사용 </a:t>
            </a:r>
            <a:r>
              <a:rPr lang="en-US" altLang="ko-KR" sz="1200" dirty="0" smtClean="0">
                <a:latin typeface="+mj-ea"/>
              </a:rPr>
              <a:t>: </a:t>
            </a:r>
            <a:r>
              <a:rPr lang="ko-KR" altLang="en-US" sz="1200" dirty="0" smtClean="0">
                <a:latin typeface="+mj-ea"/>
              </a:rPr>
              <a:t>해당 프로젝트 입력</a:t>
            </a:r>
            <a:endParaRPr lang="en-US" altLang="ko-KR" sz="12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4.(</a:t>
            </a:r>
            <a:r>
              <a:rPr lang="ko-KR" altLang="en-US" sz="1200" dirty="0" smtClean="0">
                <a:latin typeface="+mj-ea"/>
                <a:ea typeface="+mj-ea"/>
              </a:rPr>
              <a:t>세금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r>
              <a:rPr lang="ko-KR" altLang="en-US" sz="1200" dirty="0" smtClean="0">
                <a:latin typeface="+mj-ea"/>
                <a:ea typeface="+mj-ea"/>
              </a:rPr>
              <a:t>계산서일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  <a:ea typeface="+mj-ea"/>
              </a:rPr>
              <a:t>위에 </a:t>
            </a:r>
            <a:r>
              <a:rPr lang="ko-KR" altLang="en-US" sz="1200" dirty="0" err="1" smtClean="0">
                <a:latin typeface="+mj-ea"/>
                <a:ea typeface="+mj-ea"/>
              </a:rPr>
              <a:t>회계일과</a:t>
            </a:r>
            <a:r>
              <a:rPr lang="ko-KR" altLang="en-US" sz="1200" dirty="0" smtClean="0">
                <a:latin typeface="+mj-ea"/>
                <a:ea typeface="+mj-ea"/>
              </a:rPr>
              <a:t> 동일하게 처리</a:t>
            </a:r>
            <a:endParaRPr lang="en-US" altLang="ko-KR" sz="1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5.</a:t>
            </a:r>
            <a:r>
              <a:rPr lang="ko-KR" altLang="en-US" sz="1200" dirty="0" smtClean="0">
                <a:latin typeface="+mj-ea"/>
                <a:ea typeface="+mj-ea"/>
              </a:rPr>
              <a:t>공급가액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거래금액</a:t>
            </a:r>
            <a:r>
              <a:rPr lang="en-US" altLang="ko-KR" sz="1200" dirty="0" smtClean="0">
                <a:latin typeface="+mj-ea"/>
                <a:ea typeface="+mj-ea"/>
              </a:rPr>
              <a:t>)-</a:t>
            </a:r>
            <a:r>
              <a:rPr lang="ko-KR" altLang="en-US" sz="1200" dirty="0" smtClean="0">
                <a:latin typeface="+mj-ea"/>
                <a:ea typeface="+mj-ea"/>
              </a:rPr>
              <a:t>부가세 포함 사용한 금액을 기입 </a:t>
            </a:r>
            <a:r>
              <a:rPr lang="en-US" altLang="ko-KR" sz="1200" dirty="0" smtClean="0">
                <a:latin typeface="+mj-ea"/>
                <a:ea typeface="+mj-ea"/>
              </a:rPr>
              <a:t>(12,000</a:t>
            </a:r>
            <a:r>
              <a:rPr lang="ko-KR" altLang="en-US" sz="1200" dirty="0" smtClean="0">
                <a:latin typeface="+mj-ea"/>
                <a:ea typeface="+mj-ea"/>
              </a:rPr>
              <a:t>원 이내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6.</a:t>
            </a:r>
            <a:r>
              <a:rPr lang="ko-KR" altLang="en-US" sz="1200" dirty="0" smtClean="0">
                <a:latin typeface="+mj-ea"/>
                <a:ea typeface="+mj-ea"/>
              </a:rPr>
              <a:t>계정</a:t>
            </a:r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</a:rPr>
              <a:t>복리후생비</a:t>
            </a:r>
            <a:r>
              <a:rPr lang="en-US" altLang="ko-KR" sz="1200" dirty="0">
                <a:latin typeface="+mj-ea"/>
              </a:rPr>
              <a:t>(</a:t>
            </a:r>
            <a:r>
              <a:rPr lang="ko-KR" altLang="en-US" sz="1200" dirty="0" err="1">
                <a:latin typeface="+mj-ea"/>
              </a:rPr>
              <a:t>야근식대</a:t>
            </a:r>
            <a:r>
              <a:rPr lang="en-US" altLang="ko-KR" sz="1200" dirty="0">
                <a:latin typeface="+mj-ea"/>
              </a:rPr>
              <a:t>) 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033" y="1831192"/>
            <a:ext cx="3476881" cy="168215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862" y="3616462"/>
            <a:ext cx="3076964" cy="252174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24" name="직선 화살표 연결선 23"/>
          <p:cNvCxnSpPr/>
          <p:nvPr/>
        </p:nvCxnSpPr>
        <p:spPr>
          <a:xfrm>
            <a:off x="2070003" y="1325455"/>
            <a:ext cx="580209" cy="5507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26571" y="1408922"/>
            <a:ext cx="9331" cy="4222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451" y="1819171"/>
            <a:ext cx="5645118" cy="169417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34" name="직선 화살표 연결선 33"/>
          <p:cNvCxnSpPr/>
          <p:nvPr/>
        </p:nvCxnSpPr>
        <p:spPr>
          <a:xfrm>
            <a:off x="3344854" y="1364824"/>
            <a:ext cx="2879298" cy="5680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0612073" y="1417572"/>
            <a:ext cx="1798" cy="22974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49" y="1834242"/>
            <a:ext cx="2381582" cy="1679108"/>
          </a:xfrm>
          <a:prstGeom prst="rect">
            <a:avLst/>
          </a:prstGeom>
          <a:ln w="31750">
            <a:solidFill>
              <a:schemeClr val="accent2"/>
            </a:solidFill>
          </a:ln>
          <a:effectLst>
            <a:outerShdw blurRad="50800" dist="50800" dir="5400000" sx="1000" sy="1000" algn="ctr" rotWithShape="0">
              <a:srgbClr val="FFC000"/>
            </a:outerShdw>
          </a:effectLst>
        </p:spPr>
      </p:pic>
      <p:sp>
        <p:nvSpPr>
          <p:cNvPr id="32" name="순서도: 연결자 31"/>
          <p:cNvSpPr/>
          <p:nvPr/>
        </p:nvSpPr>
        <p:spPr>
          <a:xfrm>
            <a:off x="-15738" y="1752090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순서도: 연결자 34"/>
          <p:cNvSpPr/>
          <p:nvPr/>
        </p:nvSpPr>
        <p:spPr>
          <a:xfrm>
            <a:off x="2433638" y="1737299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순서도: 연결자 36"/>
          <p:cNvSpPr/>
          <p:nvPr/>
        </p:nvSpPr>
        <p:spPr>
          <a:xfrm>
            <a:off x="5949599" y="1702947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순서도: 연결자 38"/>
          <p:cNvSpPr/>
          <p:nvPr/>
        </p:nvSpPr>
        <p:spPr>
          <a:xfrm>
            <a:off x="8491518" y="3447770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4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Chapter04. </a:t>
            </a:r>
            <a:r>
              <a:rPr lang="ko-KR" altLang="en-US" sz="1800" dirty="0">
                <a:latin typeface="+mj-ea"/>
              </a:rPr>
              <a:t>초과 분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+mj-ea"/>
              </a:rPr>
              <a:t>ERP </a:t>
            </a:r>
            <a:r>
              <a:rPr lang="ko-KR" altLang="en-US" sz="1800" dirty="0" err="1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_</a:t>
            </a:r>
            <a:r>
              <a:rPr lang="en-US" altLang="ko-KR" sz="1800" dirty="0">
                <a:latin typeface="+mj-ea"/>
              </a:rPr>
              <a:t>3</a:t>
            </a:r>
            <a:endParaRPr lang="ko-KR" altLang="ko-KR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521726" y="795427"/>
            <a:ext cx="427205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521726" y="1134513"/>
            <a:ext cx="4272051" cy="53767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2751" y="1141315"/>
            <a:ext cx="42577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1.</a:t>
            </a:r>
            <a:r>
              <a:rPr lang="ko-KR" altLang="en-US" sz="1200" dirty="0" smtClean="0">
                <a:latin typeface="+mj-ea"/>
                <a:ea typeface="+mj-ea"/>
              </a:rPr>
              <a:t>앞의 데이터를 모두 입력 후 </a:t>
            </a:r>
            <a:r>
              <a:rPr lang="ko-KR" altLang="en-US" sz="1200" dirty="0" err="1" smtClean="0">
                <a:latin typeface="+mj-ea"/>
                <a:ea typeface="+mj-ea"/>
              </a:rPr>
              <a:t>저장버튼</a:t>
            </a:r>
            <a:r>
              <a:rPr lang="ko-KR" altLang="en-US" sz="1200" dirty="0" smtClean="0">
                <a:latin typeface="+mj-ea"/>
                <a:ea typeface="+mj-ea"/>
              </a:rPr>
              <a:t> 클릭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2.</a:t>
            </a:r>
            <a:r>
              <a:rPr lang="ko-KR" altLang="en-US" sz="1200" dirty="0" err="1" smtClean="0">
                <a:latin typeface="+mj-ea"/>
                <a:ea typeface="+mj-ea"/>
              </a:rPr>
              <a:t>결재버튼을</a:t>
            </a:r>
            <a:r>
              <a:rPr lang="ko-KR" altLang="en-US" sz="1200" dirty="0" smtClean="0">
                <a:latin typeface="+mj-ea"/>
                <a:ea typeface="+mj-ea"/>
              </a:rPr>
              <a:t> 클릭 후 지출결의서 작성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3.</a:t>
            </a:r>
            <a:r>
              <a:rPr lang="ko-KR" altLang="en-US" sz="1200" dirty="0" err="1" smtClean="0">
                <a:latin typeface="+mj-ea"/>
              </a:rPr>
              <a:t>결재라인</a:t>
            </a:r>
            <a:r>
              <a:rPr lang="ko-KR" altLang="en-US" sz="1200" dirty="0" smtClean="0">
                <a:latin typeface="+mj-ea"/>
              </a:rPr>
              <a:t> 설정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100" dirty="0" smtClean="0">
                <a:latin typeface="+mj-ea"/>
              </a:rPr>
              <a:t>-</a:t>
            </a:r>
            <a:r>
              <a:rPr lang="ko-KR" altLang="en-US" sz="1100" dirty="0" smtClean="0">
                <a:latin typeface="+mj-ea"/>
              </a:rPr>
              <a:t>부서 및 프로젝트 예산 사용 시 </a:t>
            </a:r>
            <a:r>
              <a:rPr lang="en-US" altLang="ko-KR" sz="1100" dirty="0" smtClean="0">
                <a:latin typeface="+mj-ea"/>
              </a:rPr>
              <a:t>: </a:t>
            </a:r>
            <a:r>
              <a:rPr lang="en-US" altLang="ko-KR" sz="1100" b="1" dirty="0" smtClean="0">
                <a:latin typeface="+mj-ea"/>
              </a:rPr>
              <a:t>1</a:t>
            </a:r>
            <a:r>
              <a:rPr lang="ko-KR" altLang="en-US" sz="1100" b="1" dirty="0" err="1" smtClean="0">
                <a:latin typeface="+mj-ea"/>
              </a:rPr>
              <a:t>차상사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 smtClean="0">
                <a:latin typeface="+mj-ea"/>
              </a:rPr>
              <a:t>(</a:t>
            </a:r>
            <a:r>
              <a:rPr lang="ko-KR" altLang="en-US" sz="1100" dirty="0">
                <a:latin typeface="+mj-ea"/>
              </a:rPr>
              <a:t>부서 </a:t>
            </a:r>
            <a:r>
              <a:rPr lang="en-US" altLang="ko-KR" sz="1100" dirty="0">
                <a:latin typeface="+mj-ea"/>
              </a:rPr>
              <a:t>1</a:t>
            </a:r>
            <a:r>
              <a:rPr lang="ko-KR" altLang="en-US" sz="1100" dirty="0">
                <a:latin typeface="+mj-ea"/>
              </a:rPr>
              <a:t>차 상사 </a:t>
            </a:r>
            <a:r>
              <a:rPr lang="en-US" altLang="ko-KR" sz="1100" dirty="0">
                <a:latin typeface="+mj-ea"/>
              </a:rPr>
              <a:t>: </a:t>
            </a:r>
            <a:r>
              <a:rPr lang="ko-KR" altLang="en-US" sz="1100" dirty="0">
                <a:latin typeface="+mj-ea"/>
              </a:rPr>
              <a:t>실장</a:t>
            </a:r>
            <a:r>
              <a:rPr lang="en-US" altLang="ko-KR" sz="1100" dirty="0">
                <a:latin typeface="+mj-ea"/>
              </a:rPr>
              <a:t> </a:t>
            </a:r>
            <a:r>
              <a:rPr lang="ko-KR" altLang="en-US" sz="1100" dirty="0">
                <a:latin typeface="+mj-ea"/>
              </a:rPr>
              <a:t>또는 팀장</a:t>
            </a:r>
            <a:r>
              <a:rPr lang="en-US" altLang="ko-KR" sz="1100" dirty="0">
                <a:latin typeface="+mj-ea"/>
              </a:rPr>
              <a:t>, </a:t>
            </a:r>
            <a:r>
              <a:rPr lang="ko-KR" altLang="en-US" sz="1100" dirty="0">
                <a:latin typeface="+mj-ea"/>
              </a:rPr>
              <a:t>프로젝트 </a:t>
            </a:r>
            <a:r>
              <a:rPr lang="en-US" altLang="ko-KR" sz="1100" dirty="0">
                <a:latin typeface="+mj-ea"/>
              </a:rPr>
              <a:t>1</a:t>
            </a:r>
            <a:r>
              <a:rPr lang="ko-KR" altLang="en-US" sz="1100" dirty="0">
                <a:latin typeface="+mj-ea"/>
              </a:rPr>
              <a:t>차 상사 </a:t>
            </a:r>
            <a:r>
              <a:rPr lang="en-US" altLang="ko-KR" sz="1100" dirty="0">
                <a:latin typeface="+mj-ea"/>
              </a:rPr>
              <a:t>: PM</a:t>
            </a:r>
            <a:r>
              <a:rPr lang="en-US" altLang="ko-KR" sz="1100" dirty="0" smtClean="0">
                <a:latin typeface="+mj-ea"/>
              </a:rPr>
              <a:t>) </a:t>
            </a:r>
            <a:r>
              <a:rPr lang="en-US" altLang="ko-KR" sz="1100" b="1" dirty="0" smtClean="0">
                <a:latin typeface="+mj-ea"/>
              </a:rPr>
              <a:t>-&gt; </a:t>
            </a:r>
            <a:r>
              <a:rPr lang="ko-KR" altLang="en-US" sz="1100" b="1" dirty="0" err="1" smtClean="0">
                <a:latin typeface="+mj-ea"/>
              </a:rPr>
              <a:t>재무관리실</a:t>
            </a:r>
            <a:r>
              <a:rPr lang="ko-KR" altLang="en-US" sz="1100" b="1" dirty="0" smtClean="0">
                <a:latin typeface="+mj-ea"/>
              </a:rPr>
              <a:t> </a:t>
            </a:r>
            <a:r>
              <a:rPr lang="ko-KR" altLang="en-US" sz="1100" b="1" dirty="0" err="1" smtClean="0">
                <a:latin typeface="+mj-ea"/>
              </a:rPr>
              <a:t>이동규과장</a:t>
            </a:r>
            <a:endParaRPr lang="en-US" altLang="ko-KR" sz="1100" b="1" dirty="0">
              <a:latin typeface="+mj-ea"/>
            </a:endParaRPr>
          </a:p>
          <a:p>
            <a:r>
              <a:rPr lang="en-US" altLang="ko-KR" sz="1100" dirty="0" smtClean="0">
                <a:latin typeface="+mj-ea"/>
              </a:rPr>
              <a:t>(</a:t>
            </a:r>
            <a:r>
              <a:rPr lang="ko-KR" altLang="en-US" sz="1100" dirty="0" err="1">
                <a:latin typeface="+mj-ea"/>
              </a:rPr>
              <a:t>전결권은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>
                <a:latin typeface="+mj-ea"/>
              </a:rPr>
              <a:t>“</a:t>
            </a:r>
            <a:r>
              <a:rPr lang="ko-KR" altLang="en-US" sz="1100" dirty="0">
                <a:latin typeface="+mj-ea"/>
              </a:rPr>
              <a:t>게시판 위임전결규정</a:t>
            </a:r>
            <a:r>
              <a:rPr lang="en-US" altLang="ko-KR" sz="1100" dirty="0">
                <a:latin typeface="+mj-ea"/>
              </a:rPr>
              <a:t>“ </a:t>
            </a:r>
            <a:r>
              <a:rPr lang="ko-KR" altLang="en-US" sz="1100" dirty="0">
                <a:latin typeface="+mj-ea"/>
              </a:rPr>
              <a:t>확인 필요</a:t>
            </a:r>
            <a:r>
              <a:rPr lang="en-US" altLang="ko-KR" sz="1100" dirty="0">
                <a:latin typeface="+mj-ea"/>
              </a:rPr>
              <a:t>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</a:rPr>
              <a:t>4.</a:t>
            </a:r>
            <a:r>
              <a:rPr lang="ko-KR" altLang="en-US" sz="1200" dirty="0">
                <a:latin typeface="+mj-ea"/>
              </a:rPr>
              <a:t>제목</a:t>
            </a:r>
            <a:endParaRPr lang="en-US" altLang="ko-KR" sz="1200" dirty="0">
              <a:latin typeface="+mj-ea"/>
            </a:endParaRPr>
          </a:p>
          <a:p>
            <a:r>
              <a:rPr lang="en-US" altLang="ko-KR" sz="1100" b="1" dirty="0">
                <a:latin typeface="+mj-ea"/>
              </a:rPr>
              <a:t>-</a:t>
            </a:r>
            <a:r>
              <a:rPr lang="ko-KR" altLang="en-US" sz="1100" b="1" dirty="0">
                <a:latin typeface="+mj-ea"/>
              </a:rPr>
              <a:t>사용한 내역을 간략히 서술</a:t>
            </a:r>
            <a:endParaRPr lang="en-US" altLang="ko-KR" sz="1100" b="1" dirty="0">
              <a:latin typeface="+mj-ea"/>
            </a:endParaRPr>
          </a:p>
          <a:p>
            <a:r>
              <a:rPr lang="en-US" altLang="ko-KR" sz="1100" dirty="0">
                <a:latin typeface="+mj-ea"/>
              </a:rPr>
              <a:t>(</a:t>
            </a:r>
            <a:r>
              <a:rPr lang="en-US" altLang="ko-KR" sz="1100" dirty="0" smtClean="0">
                <a:latin typeface="+mj-ea"/>
              </a:rPr>
              <a:t>EX.10</a:t>
            </a:r>
            <a:r>
              <a:rPr lang="ko-KR" altLang="en-US" sz="1100" dirty="0" smtClean="0">
                <a:latin typeface="+mj-ea"/>
              </a:rPr>
              <a:t>월 </a:t>
            </a:r>
            <a:r>
              <a:rPr lang="ko-KR" altLang="en-US" sz="1100" dirty="0" err="1" smtClean="0">
                <a:latin typeface="+mj-ea"/>
              </a:rPr>
              <a:t>야근식대</a:t>
            </a:r>
            <a:r>
              <a:rPr lang="ko-KR" altLang="en-US" sz="1100" dirty="0" smtClean="0">
                <a:latin typeface="+mj-ea"/>
              </a:rPr>
              <a:t> </a:t>
            </a:r>
            <a:r>
              <a:rPr lang="ko-KR" altLang="en-US" sz="1100" dirty="0" err="1" smtClean="0">
                <a:latin typeface="+mj-ea"/>
              </a:rPr>
              <a:t>초과분</a:t>
            </a:r>
            <a:r>
              <a:rPr lang="ko-KR" altLang="en-US" sz="1100" dirty="0" smtClean="0">
                <a:latin typeface="+mj-ea"/>
              </a:rPr>
              <a:t> </a:t>
            </a:r>
            <a:r>
              <a:rPr lang="ko-KR" altLang="en-US" sz="1100" dirty="0" err="1" smtClean="0">
                <a:latin typeface="+mj-ea"/>
              </a:rPr>
              <a:t>처리분</a:t>
            </a:r>
            <a:r>
              <a:rPr lang="en-US" altLang="ko-KR" sz="1100" dirty="0" smtClean="0">
                <a:latin typeface="+mj-ea"/>
              </a:rPr>
              <a:t>)</a:t>
            </a: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5</a:t>
            </a:r>
            <a:r>
              <a:rPr lang="en-US" altLang="ko-KR" sz="1200" dirty="0" smtClean="0">
                <a:latin typeface="+mj-ea"/>
              </a:rPr>
              <a:t>.</a:t>
            </a:r>
            <a:r>
              <a:rPr lang="ko-KR" altLang="en-US" sz="1200" dirty="0" smtClean="0">
                <a:latin typeface="+mj-ea"/>
              </a:rPr>
              <a:t>일반첨부파일</a:t>
            </a:r>
            <a:endParaRPr lang="en-US" altLang="ko-KR" sz="1200" dirty="0" smtClean="0">
              <a:latin typeface="+mj-ea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+mj-ea"/>
              </a:rPr>
              <a:t>-</a:t>
            </a:r>
            <a:r>
              <a:rPr lang="ko-KR" altLang="en-US" sz="1100" b="1" dirty="0">
                <a:latin typeface="+mj-ea"/>
              </a:rPr>
              <a:t>거래내역 확인 할 수 있는 영수증 </a:t>
            </a:r>
            <a:r>
              <a:rPr lang="en-US" altLang="ko-KR" sz="1100" b="1" dirty="0">
                <a:latin typeface="+mj-ea"/>
              </a:rPr>
              <a:t>or </a:t>
            </a:r>
            <a:r>
              <a:rPr lang="ko-KR" altLang="en-US" sz="1100" b="1" dirty="0">
                <a:latin typeface="+mj-ea"/>
              </a:rPr>
              <a:t>법인카드 거래내역 </a:t>
            </a:r>
            <a:r>
              <a:rPr lang="ko-KR" altLang="en-US" sz="1100" b="1" dirty="0" err="1" smtClean="0">
                <a:latin typeface="+mj-ea"/>
              </a:rPr>
              <a:t>캡쳐분</a:t>
            </a:r>
            <a:endParaRPr lang="en-US" altLang="ko-KR" sz="1100" b="1" dirty="0" smtClean="0">
              <a:latin typeface="+mj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j-ea"/>
            </a:endParaRPr>
          </a:p>
          <a:p>
            <a:endParaRPr lang="en-US" altLang="ko-KR" sz="1100" dirty="0">
              <a:latin typeface="+mj-ea"/>
            </a:endParaRPr>
          </a:p>
          <a:p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" y="774244"/>
            <a:ext cx="2971800" cy="250676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04" y="774247"/>
            <a:ext cx="4405689" cy="398976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705" y="4792409"/>
            <a:ext cx="4405349" cy="17424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388637" y="803324"/>
            <a:ext cx="317241" cy="33119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2294178" y="758626"/>
            <a:ext cx="178435" cy="172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21094" y="795427"/>
            <a:ext cx="270588" cy="34588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순서도: 연결자 27"/>
          <p:cNvSpPr/>
          <p:nvPr/>
        </p:nvSpPr>
        <p:spPr>
          <a:xfrm>
            <a:off x="716812" y="686021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13000" y="1167364"/>
            <a:ext cx="2495030" cy="176976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순서도: 연결자 31"/>
          <p:cNvSpPr/>
          <p:nvPr/>
        </p:nvSpPr>
        <p:spPr>
          <a:xfrm>
            <a:off x="4820591" y="1071548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79292" y="1806023"/>
            <a:ext cx="7812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차 상사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456978" y="1782991"/>
            <a:ext cx="7812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63034" y="2490848"/>
            <a:ext cx="9670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재무관리실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이동규 과장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708298" y="3200005"/>
            <a:ext cx="1670994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10</a:t>
            </a:r>
            <a:r>
              <a:rPr lang="ko-KR" altLang="en-US" sz="500" dirty="0" smtClean="0"/>
              <a:t>월 </a:t>
            </a:r>
            <a:r>
              <a:rPr lang="ko-KR" altLang="en-US" sz="500" dirty="0" err="1" smtClean="0"/>
              <a:t>야근식대</a:t>
            </a:r>
            <a:r>
              <a:rPr lang="ko-KR" altLang="en-US" sz="500" dirty="0" smtClean="0"/>
              <a:t> </a:t>
            </a:r>
            <a:r>
              <a:rPr lang="ko-KR" altLang="en-US" sz="500" dirty="0" err="1" smtClean="0"/>
              <a:t>초과분</a:t>
            </a:r>
            <a:r>
              <a:rPr lang="ko-KR" altLang="en-US" sz="500" dirty="0" smtClean="0"/>
              <a:t> </a:t>
            </a:r>
            <a:r>
              <a:rPr lang="ko-KR" altLang="en-US" sz="500" dirty="0" err="1" smtClean="0"/>
              <a:t>처리분</a:t>
            </a:r>
            <a:endParaRPr lang="ko-KR" altLang="en-US" sz="500" dirty="0"/>
          </a:p>
        </p:txBody>
      </p:sp>
      <p:sp>
        <p:nvSpPr>
          <p:cNvPr id="36" name="TextBox 35"/>
          <p:cNvSpPr txBox="1"/>
          <p:nvPr/>
        </p:nvSpPr>
        <p:spPr>
          <a:xfrm>
            <a:off x="3918859" y="3457256"/>
            <a:ext cx="6531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2023-10-31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5223848" y="3430803"/>
            <a:ext cx="6531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2023-10-31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3013705" y="5592118"/>
            <a:ext cx="3146810" cy="91916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98810" y="3137314"/>
            <a:ext cx="2677354" cy="24732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2" name="순서도: 연결자 41"/>
          <p:cNvSpPr/>
          <p:nvPr/>
        </p:nvSpPr>
        <p:spPr>
          <a:xfrm>
            <a:off x="2885231" y="5525329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순서도: 연결자 37"/>
          <p:cNvSpPr/>
          <p:nvPr/>
        </p:nvSpPr>
        <p:spPr>
          <a:xfrm>
            <a:off x="3605024" y="3036119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2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" y="1255352"/>
            <a:ext cx="11721291" cy="68251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Chapter05. </a:t>
            </a:r>
            <a:r>
              <a:rPr lang="ko-KR" altLang="en-US" sz="1800" dirty="0" err="1" smtClean="0">
                <a:latin typeface="+mj-ea"/>
              </a:rPr>
              <a:t>소모품비</a:t>
            </a:r>
            <a:r>
              <a:rPr lang="ko-KR" altLang="en-US" sz="1800" dirty="0" smtClean="0">
                <a:latin typeface="+mj-ea"/>
              </a:rPr>
              <a:t> </a:t>
            </a:r>
            <a:r>
              <a:rPr lang="ko-KR" altLang="en-US" sz="1800" dirty="0" smtClean="0"/>
              <a:t>사용 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5501" y="1958457"/>
            <a:ext cx="1172513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2265355"/>
            <a:ext cx="11736826" cy="24073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</a:t>
            </a:r>
            <a:r>
              <a:rPr lang="ko-KR" altLang="en-US" sz="1100" smtClean="0">
                <a:latin typeface="맑은 고딕" panose="020B0503020000020004" pitchFamily="50" charset="-127"/>
              </a:rPr>
              <a:t>동일하게 내용을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기입합니다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소모품비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사무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2)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3)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en-US" altLang="ko-KR" sz="1100" dirty="0">
                <a:latin typeface="맑은 고딕" panose="020B0503020000020004" pitchFamily="50" charset="-127"/>
              </a:rPr>
              <a:t>PJT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_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소모품비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</a:rPr>
              <a:t>/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미통제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지출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4)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5)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전사매출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6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err="1">
                <a:latin typeface="맑은 고딕" panose="020B0503020000020004" pitchFamily="50" charset="-127"/>
              </a:rPr>
              <a:t>구매목적</a:t>
            </a:r>
            <a:r>
              <a:rPr lang="en-US" altLang="ko-KR" sz="1100" b="1" dirty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</a:rPr>
              <a:t>구매물품기입 </a:t>
            </a:r>
            <a:r>
              <a:rPr lang="en-US" altLang="ko-KR" sz="1100" b="1" dirty="0">
                <a:latin typeface="맑은 고딕" panose="020B0503020000020004" pitchFamily="50" charset="-127"/>
              </a:rPr>
              <a:t>EX)</a:t>
            </a:r>
            <a:r>
              <a:rPr lang="ko-KR" altLang="en-US" sz="1100" b="1" dirty="0">
                <a:latin typeface="맑은 고딕" panose="020B0503020000020004" pitchFamily="50" charset="-127"/>
              </a:rPr>
              <a:t>사무용품</a:t>
            </a:r>
            <a:r>
              <a:rPr lang="en-US" altLang="ko-KR" sz="1100" b="1" dirty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</a:rPr>
              <a:t>볼펜</a:t>
            </a:r>
            <a:r>
              <a:rPr lang="en-US" altLang="ko-KR" sz="1100" b="1" dirty="0">
                <a:latin typeface="맑은 고딕" panose="020B0503020000020004" pitchFamily="50" charset="-127"/>
              </a:rPr>
              <a:t>,</a:t>
            </a:r>
            <a:r>
              <a:rPr lang="ko-KR" altLang="en-US" sz="1100" b="1" dirty="0" err="1">
                <a:latin typeface="맑은 고딕" panose="020B0503020000020004" pitchFamily="50" charset="-127"/>
              </a:rPr>
              <a:t>포스트잇</a:t>
            </a:r>
            <a:r>
              <a:rPr lang="ko-KR" altLang="en-US" sz="1100" b="1" dirty="0">
                <a:latin typeface="맑은 고딕" panose="020B0503020000020004" pitchFamily="50" charset="-127"/>
              </a:rPr>
              <a:t> 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차상사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해당부서 실장 또는 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88109" y="1255352"/>
            <a:ext cx="7305665" cy="661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" y="632865"/>
            <a:ext cx="11722825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0952" y="4908620"/>
            <a:ext cx="1174521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5236990"/>
            <a:ext cx="11736826" cy="154970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 규정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부서에서 물품 구매 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차적으로 총무구매실에 물품 구매를 요청 해야하며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필요에 따라 물품구매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기안지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작성 필요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marL="171450" indent="-171450" fontAlgn="ctr">
              <a:lnSpc>
                <a:spcPct val="150000"/>
              </a:lnSpc>
              <a:buFontTx/>
              <a:buChar char="-"/>
            </a:pPr>
            <a:r>
              <a:rPr lang="ko-KR" altLang="en-US" sz="1100" b="1" dirty="0" smtClean="0">
                <a:latin typeface="맑은 고딕" panose="020B0503020000020004" pitchFamily="50" charset="-127"/>
              </a:rPr>
              <a:t>부서 또는 프로젝트 업무와 직접적인 연관성이 없는 물품구매 사용 불가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marL="171450" indent="-171450" fontAlgn="ctr">
              <a:lnSpc>
                <a:spcPct val="150000"/>
              </a:lnSpc>
              <a:buFontTx/>
              <a:buChar char="-"/>
            </a:pPr>
            <a:r>
              <a:rPr lang="ko-KR" altLang="en-US" sz="1100" b="1" dirty="0" smtClean="0">
                <a:latin typeface="맑은 고딕" panose="020B0503020000020004" pitchFamily="50" charset="-127"/>
              </a:rPr>
              <a:t>프로젝트 예산 내 사용도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총무구매실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가격 기준 초과시 별도 품의 필요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접대성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물품 구매 시 접대비 신청서 작성 후 구매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marL="171450" indent="-171450" fontAlgn="ctr">
              <a:lnSpc>
                <a:spcPct val="150000"/>
              </a:lnSpc>
              <a:buFontTx/>
              <a:buChar char="-"/>
            </a:pP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증빙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  -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상세 사용 내역이 있는 거래명세서 첨부 필수</a:t>
            </a:r>
            <a:endParaRPr lang="en-US" altLang="ko-KR" sz="1100" b="1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3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" y="1271169"/>
            <a:ext cx="11714434" cy="67425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Chapter06. </a:t>
            </a:r>
            <a:r>
              <a:rPr lang="ko-KR" altLang="en-US" sz="1800" dirty="0" err="1" smtClean="0"/>
              <a:t>내부회의비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 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5501" y="1958457"/>
            <a:ext cx="1172513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2265355"/>
            <a:ext cx="11736826" cy="24266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동일하게 내용을 기입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회의비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2)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3)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복리후생비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PJT_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복리후생비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4)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smtClean="0">
                <a:latin typeface="맑은 고딕" panose="020B0503020000020004" pitchFamily="50" charset="-127"/>
              </a:rPr>
              <a:t>5) </a:t>
            </a:r>
            <a:r>
              <a:rPr lang="ko-KR" altLang="en-US" sz="1100" smtClean="0">
                <a:latin typeface="맑은 고딕" panose="020B0503020000020004" pitchFamily="50" charset="-127"/>
              </a:rPr>
              <a:t>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전사매출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6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>
                <a:latin typeface="맑은 고딕" panose="020B0503020000020004" pitchFamily="50" charset="-127"/>
              </a:rPr>
              <a:t>회의내용 사용자명 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EX</a:t>
            </a:r>
            <a:r>
              <a:rPr lang="en-US" altLang="ko-KR" sz="1100" b="1" dirty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>
                <a:latin typeface="맑은 고딕" panose="020B0503020000020004" pitchFamily="50" charset="-127"/>
              </a:rPr>
              <a:t>기말감사</a:t>
            </a:r>
            <a:r>
              <a:rPr lang="ko-KR" altLang="en-US" sz="1100" b="1" dirty="0">
                <a:latin typeface="맑은 고딕" panose="020B0503020000020004" pitchFamily="50" charset="-127"/>
              </a:rPr>
              <a:t> 일정 회의</a:t>
            </a:r>
            <a:r>
              <a:rPr lang="en-US" altLang="ko-KR" sz="1100" b="1" dirty="0">
                <a:latin typeface="맑은 고딕" panose="020B0503020000020004" pitchFamily="50" charset="-127"/>
              </a:rPr>
              <a:t>_</a:t>
            </a:r>
            <a:r>
              <a:rPr lang="ko-KR" altLang="en-US" sz="1100" b="1" dirty="0">
                <a:latin typeface="맑은 고딕" panose="020B0503020000020004" pitchFamily="50" charset="-127"/>
              </a:rPr>
              <a:t>이영희</a:t>
            </a:r>
            <a:r>
              <a:rPr lang="en-US" altLang="ko-KR" sz="1100" b="1" dirty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</a:rPr>
              <a:t>김철수</a:t>
            </a:r>
            <a:r>
              <a:rPr lang="en-US" altLang="ko-KR" sz="1100" b="1" dirty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</a:rPr>
              <a:t>홍길동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차상사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해당부서 실장 또는 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95985" y="1255352"/>
            <a:ext cx="7597790" cy="70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" y="632865"/>
            <a:ext cx="11722825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0952" y="4908620"/>
            <a:ext cx="1174521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5216397"/>
            <a:ext cx="11736826" cy="10027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증빙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  -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다과 등 인터넷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마트에서 구매 시 상세 사용내역이 있는 거래명세서 첨부 필수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직원 선물용 물품구매 금지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EX)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상품권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기프티콘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선물세트 등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320" y="1723806"/>
            <a:ext cx="805343" cy="2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3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8" y="1268671"/>
            <a:ext cx="11703157" cy="57104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Chapter07. </a:t>
            </a:r>
            <a:r>
              <a:rPr lang="ko-KR" altLang="en-US" sz="1800" dirty="0" smtClean="0"/>
              <a:t>회식비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사용 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9341" y="1908123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2486" y="2229219"/>
            <a:ext cx="11736826" cy="24266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동일하게 내용을 기입합니다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팀회식대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 /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프로젝트회식대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2)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3)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회식대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PJT_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회식대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4)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5)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전사매출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6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>
                <a:latin typeface="맑은 고딕" panose="020B0503020000020004" pitchFamily="50" charset="-127"/>
              </a:rPr>
              <a:t>사용자명기입 </a:t>
            </a:r>
            <a:r>
              <a:rPr lang="en-US" altLang="ko-KR" sz="1100" b="1" dirty="0">
                <a:latin typeface="맑은 고딕" panose="020B0503020000020004" pitchFamily="50" charset="-127"/>
              </a:rPr>
              <a:t>EX)</a:t>
            </a:r>
            <a:r>
              <a:rPr lang="ko-KR" altLang="en-US" sz="1100" b="1" dirty="0">
                <a:latin typeface="맑은 고딕" panose="020B0503020000020004" pitchFamily="50" charset="-127"/>
              </a:rPr>
              <a:t>김영희</a:t>
            </a:r>
            <a:r>
              <a:rPr lang="en-US" altLang="ko-KR" sz="1100" b="1" dirty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</a:rPr>
              <a:t>이철수</a:t>
            </a:r>
            <a:r>
              <a:rPr lang="en-US" altLang="ko-KR" sz="1100" b="1" dirty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홍길동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200000"/>
              </a:lnSpc>
            </a:pP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en-US" altLang="ko-KR" sz="1000" b="1" dirty="0">
                <a:latin typeface="맑은 고딕" panose="020B0503020000020004" pitchFamily="50" charset="-127"/>
              </a:rPr>
              <a:t>1</a:t>
            </a:r>
            <a:r>
              <a:rPr lang="ko-KR" altLang="en-US" sz="1000" b="1" dirty="0" err="1">
                <a:latin typeface="맑은 고딕" panose="020B0503020000020004" pitchFamily="50" charset="-127"/>
              </a:rPr>
              <a:t>차상사</a:t>
            </a:r>
            <a:r>
              <a:rPr lang="en-US" altLang="ko-KR" sz="1000" b="1" dirty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</a:rPr>
              <a:t>해당부서 실장 또는 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42826" y="1255352"/>
            <a:ext cx="7850949" cy="640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" y="632865"/>
            <a:ext cx="11722825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80253" y="4742821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5062508"/>
            <a:ext cx="11736826" cy="15228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 규정</a:t>
            </a:r>
            <a:r>
              <a:rPr lang="en-US" altLang="ko-KR" sz="1100" b="1" dirty="0">
                <a:latin typeface="맑은 고딕" panose="020B0503020000020004" pitchFamily="50" charset="-127"/>
              </a:rPr>
              <a:t> 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부서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개월 단위 사용 가능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(EX. 1,2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 3,4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월 등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물품</a:t>
            </a: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및 쿠폰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기프티콘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상품권 등 사용 불가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 1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인 사용 불가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회식 취지 고려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2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" y="1704028"/>
            <a:ext cx="11714434" cy="63293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Chapter08. </a:t>
            </a:r>
            <a:r>
              <a:rPr lang="ko-KR" altLang="en-US" sz="1800" dirty="0" smtClean="0"/>
              <a:t>접대비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 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(</a:t>
            </a:r>
            <a:r>
              <a:rPr lang="ko-KR" altLang="en-US" sz="1800" dirty="0" smtClean="0">
                <a:latin typeface="+mj-ea"/>
              </a:rPr>
              <a:t>접대비 신청서 </a:t>
            </a:r>
            <a:r>
              <a:rPr lang="ko-KR" altLang="en-US" sz="1800" dirty="0" err="1" smtClean="0">
                <a:latin typeface="+mj-ea"/>
              </a:rPr>
              <a:t>미작성시</a:t>
            </a:r>
            <a:r>
              <a:rPr lang="ko-KR" altLang="en-US" sz="1800" dirty="0" smtClean="0">
                <a:latin typeface="+mj-ea"/>
              </a:rPr>
              <a:t> </a:t>
            </a:r>
            <a:r>
              <a:rPr lang="en-US" altLang="ko-KR" sz="1800" dirty="0" smtClean="0">
                <a:latin typeface="+mj-ea"/>
              </a:rPr>
              <a:t>)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9341" y="2457201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87108" y="2826516"/>
            <a:ext cx="11736826" cy="290579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동일하게 내용을 기입합니다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불공제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여부 체크 必</a:t>
            </a:r>
            <a:endParaRPr lang="en-US" altLang="ko-KR" sz="1100" b="1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접대비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접대비 품의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3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OR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4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en-US" altLang="ko-KR" sz="1100" dirty="0">
                <a:latin typeface="맑은 고딕" panose="020B0503020000020004" pitchFamily="50" charset="-127"/>
              </a:rPr>
              <a:t>PJT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_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기타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5)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6)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전사매출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OR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7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  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접대비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회의내용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사용자명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외부인력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업체명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필수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  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접대비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품의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거래처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사용자명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en-US" altLang="ko-KR" sz="1000" b="1" dirty="0">
                <a:latin typeface="맑은 고딕" panose="020B0503020000020004" pitchFamily="50" charset="-127"/>
              </a:rPr>
              <a:t>1</a:t>
            </a:r>
            <a:r>
              <a:rPr lang="ko-KR" altLang="en-US" sz="1000" b="1" dirty="0" err="1">
                <a:latin typeface="맑은 고딕" panose="020B0503020000020004" pitchFamily="50" charset="-127"/>
              </a:rPr>
              <a:t>차상사</a:t>
            </a:r>
            <a:r>
              <a:rPr lang="en-US" altLang="ko-KR" sz="1000" b="1" dirty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</a:rPr>
              <a:t>해당부서 실장 또는 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35105" y="1691656"/>
            <a:ext cx="7758670" cy="636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" y="1065131"/>
            <a:ext cx="11722825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94876" y="5786062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6201352"/>
            <a:ext cx="11736826" cy="5266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접대비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외부인력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참여 회의비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직원 선물 용 물품 구매 금지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EX.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상품권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기프티콘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선물세트 등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1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1100" b="1" i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외부인력과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커피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, 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식사 등을 하였을 경우 처리 가이드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(</a:t>
            </a:r>
            <a:r>
              <a:rPr lang="ko-KR" altLang="en-US" sz="1100" b="1" i="1" kern="100" dirty="0" smtClean="0">
                <a:solidFill>
                  <a:srgbClr val="FF0000"/>
                </a:solidFill>
                <a:ea typeface="[더존] 본문체 30"/>
                <a:cs typeface="Arial" panose="020B0604020202020204" pitchFamily="34" charset="0"/>
              </a:rPr>
              <a:t>접대비 신청서 </a:t>
            </a:r>
            <a:r>
              <a:rPr lang="ko-KR" altLang="en-US" sz="1100" b="1" i="1" kern="100" dirty="0" err="1" smtClean="0">
                <a:solidFill>
                  <a:srgbClr val="FF0000"/>
                </a:solidFill>
                <a:ea typeface="[더존] 본문체 30"/>
                <a:cs typeface="Arial" panose="020B0604020202020204" pitchFamily="34" charset="0"/>
              </a:rPr>
              <a:t>미작성</a:t>
            </a:r>
            <a:r>
              <a:rPr lang="ko-KR" altLang="en-US" sz="1100" b="1" i="1" kern="100" dirty="0" smtClean="0">
                <a:solidFill>
                  <a:srgbClr val="FF0000"/>
                </a:solidFill>
                <a:ea typeface="[더존] 본문체 30"/>
                <a:cs typeface="Arial" panose="020B0604020202020204" pitchFamily="34" charset="0"/>
              </a:rPr>
              <a:t> 시 </a:t>
            </a:r>
            <a:r>
              <a:rPr lang="ko-KR" altLang="en-US" sz="1100" b="1" i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아래내용에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따라 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ERP 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처리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) </a:t>
            </a:r>
            <a:endParaRPr lang="ko-KR" sz="1100" b="1" i="1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" y="1704028"/>
            <a:ext cx="11714434" cy="63293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Chapter08. </a:t>
            </a:r>
            <a:r>
              <a:rPr lang="ko-KR" altLang="en-US" sz="1800" dirty="0" smtClean="0"/>
              <a:t>접대비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 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(</a:t>
            </a:r>
            <a:r>
              <a:rPr lang="ko-KR" altLang="en-US" sz="1800" dirty="0" smtClean="0">
                <a:latin typeface="+mj-ea"/>
              </a:rPr>
              <a:t>접대비 신청서 작성 시</a:t>
            </a:r>
            <a:r>
              <a:rPr lang="en-US" altLang="ko-KR" sz="1800" dirty="0" smtClean="0">
                <a:latin typeface="+mj-ea"/>
              </a:rPr>
              <a:t>)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9341" y="2457201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87108" y="2826516"/>
            <a:ext cx="11736826" cy="290579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동일하게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조회조건에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내용을 기입합니다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불공제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여부 체크 必</a:t>
            </a:r>
            <a:endParaRPr lang="en-US" altLang="ko-KR" sz="1100" b="1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접대비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품의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</a:rPr>
              <a:t>3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4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미통제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지출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5)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6)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전사매출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7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거래처명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사용자명</a:t>
            </a:r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en-US" altLang="ko-KR" sz="1000" b="1" dirty="0">
                <a:latin typeface="맑은 고딕" panose="020B0503020000020004" pitchFamily="50" charset="-127"/>
              </a:rPr>
              <a:t>1</a:t>
            </a:r>
            <a:r>
              <a:rPr lang="ko-KR" altLang="en-US" sz="1000" b="1" dirty="0" err="1">
                <a:latin typeface="맑은 고딕" panose="020B0503020000020004" pitchFamily="50" charset="-127"/>
              </a:rPr>
              <a:t>차상사</a:t>
            </a:r>
            <a:r>
              <a:rPr lang="en-US" altLang="ko-KR" sz="1000" b="1" dirty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</a:rPr>
              <a:t>해당부서 실장 또는 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b="1" dirty="0" smtClean="0">
                <a:latin typeface="맑은 고딕" panose="020B0503020000020004" pitchFamily="50" charset="-127"/>
              </a:rPr>
              <a:t> </a:t>
            </a: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35105" y="1691656"/>
            <a:ext cx="7758670" cy="636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" y="1065131"/>
            <a:ext cx="11722825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94876" y="5752810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6093840"/>
            <a:ext cx="11736826" cy="6341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지출결의서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첨부문서에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접대비신청서 첨부 必</a:t>
            </a:r>
            <a:endParaRPr lang="en-US" altLang="ko-KR" sz="1100" b="1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접대비 신청서 내 금번 신청금액 및 접대 일자 준수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신청금액 초과 시 초과접대비품의 작성 必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접대 일자 변경 시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재무관리실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연락 필요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재무관리실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이혜영 대리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1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1100" b="1" i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외부인력과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커피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, 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식사 등을 하였을 경우 처리 가이드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(</a:t>
            </a:r>
            <a:r>
              <a:rPr lang="ko-KR" altLang="en-US" sz="1100" b="1" i="1" kern="100" dirty="0" smtClean="0">
                <a:solidFill>
                  <a:srgbClr val="FF0000"/>
                </a:solidFill>
                <a:ea typeface="[더존] 본문체 30"/>
                <a:cs typeface="Arial" panose="020B0604020202020204" pitchFamily="34" charset="0"/>
              </a:rPr>
              <a:t>접대비 신청서 작성 시 </a:t>
            </a:r>
            <a:r>
              <a:rPr lang="ko-KR" altLang="en-US" sz="1100" b="1" i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아래내용에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따라 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ERP 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처리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) </a:t>
            </a:r>
            <a:endParaRPr lang="ko-KR" sz="1100" b="1" i="1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4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Chapter09. </a:t>
            </a:r>
            <a:r>
              <a:rPr lang="ko-KR" altLang="en-US" sz="1800" dirty="0" err="1" smtClean="0"/>
              <a:t>계정별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ERP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입력방법</a:t>
            </a:r>
            <a:r>
              <a:rPr lang="ko-KR" altLang="en-US" sz="1800" dirty="0" smtClean="0"/>
              <a:t> 및 증빙서류</a:t>
            </a:r>
            <a:endParaRPr lang="ko-KR" altLang="ko-KR" sz="14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125835" y="671120"/>
          <a:ext cx="11667942" cy="6031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워크시트" r:id="rId3" imgW="14011275" imgH="8401050" progId="Excel.Sheet.12">
                  <p:embed/>
                </p:oleObj>
              </mc:Choice>
              <mc:Fallback>
                <p:oleObj name="워크시트" r:id="rId3" imgW="14011275" imgH="8401050" progId="Excel.Sheet.12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35" y="671120"/>
                        <a:ext cx="11667942" cy="6031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6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3" y="4343132"/>
            <a:ext cx="8350930" cy="146713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Chapter01. </a:t>
            </a:r>
            <a:r>
              <a:rPr lang="ko-KR" altLang="en-US" sz="1800" dirty="0" smtClean="0"/>
              <a:t>법인카드 처리방법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8574834" y="1058276"/>
            <a:ext cx="321894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8574834" y="1408314"/>
            <a:ext cx="3218944" cy="5315760"/>
          </a:xfrm>
          <a:prstGeom prst="rect">
            <a:avLst/>
          </a:prstGeom>
          <a:noFill/>
          <a:ln w="158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업무목적으로 사용한 법인카드를 처리하는 메뉴</a:t>
            </a:r>
            <a:r>
              <a:rPr lang="en-US" altLang="ko-KR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붉은색은 필수 입력 사항임   </a:t>
            </a:r>
            <a:r>
              <a:rPr lang="en-US" altLang="ko-KR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카드 사용 데이터는 카드 승인 후 </a:t>
            </a:r>
            <a:r>
              <a:rPr lang="en-US" altLang="ko-KR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1~2</a:t>
            </a:r>
            <a:r>
              <a:rPr lang="ko-KR" altLang="en-US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일 뒤 조회 가능</a:t>
            </a:r>
            <a:r>
              <a:rPr lang="en-US" altLang="ko-KR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ko-KR" sz="10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4834" y="1462866"/>
            <a:ext cx="314441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+mj-ea"/>
              </a:rPr>
              <a:t>1.</a:t>
            </a:r>
            <a:r>
              <a:rPr lang="ko-KR" altLang="en-US" sz="1000" b="1" dirty="0" err="1" smtClean="0">
                <a:ea typeface="+mj-ea"/>
              </a:rPr>
              <a:t>메뉴검색</a:t>
            </a:r>
            <a:endParaRPr lang="en-US" altLang="ko-KR" sz="1000" b="1" dirty="0" smtClean="0">
              <a:ea typeface="+mj-ea"/>
            </a:endParaRPr>
          </a:p>
          <a:p>
            <a:r>
              <a:rPr lang="en-US" altLang="ko-KR" sz="1000" dirty="0" smtClean="0">
                <a:ea typeface="+mj-ea"/>
              </a:rPr>
              <a:t>-</a:t>
            </a:r>
            <a:r>
              <a:rPr lang="ko-KR" altLang="en-US" sz="1000" dirty="0" smtClean="0">
                <a:ea typeface="+mj-ea"/>
              </a:rPr>
              <a:t>법인카드 거래내역 검색</a:t>
            </a:r>
            <a:endParaRPr lang="en-US" altLang="ko-KR" sz="1000" dirty="0">
              <a:ea typeface="+mj-ea"/>
            </a:endParaRPr>
          </a:p>
          <a:p>
            <a:endParaRPr lang="en-US" altLang="ko-KR" sz="1000" dirty="0">
              <a:ea typeface="+mj-ea"/>
            </a:endParaRPr>
          </a:p>
          <a:p>
            <a:r>
              <a:rPr lang="en-US" altLang="ko-KR" sz="1000" b="1" dirty="0" smtClean="0"/>
              <a:t>2.</a:t>
            </a:r>
            <a:r>
              <a:rPr lang="ko-KR" altLang="en-US" sz="1000" b="1" dirty="0" smtClean="0"/>
              <a:t>카드번호</a:t>
            </a:r>
            <a:endParaRPr lang="en-US" altLang="ko-KR" sz="1000" b="1" dirty="0" smtClean="0"/>
          </a:p>
          <a:p>
            <a:r>
              <a:rPr lang="en-US" altLang="ko-KR" sz="1000" dirty="0" smtClean="0"/>
              <a:t>-</a:t>
            </a:r>
            <a:r>
              <a:rPr lang="ko-KR" altLang="en-US" sz="1000" dirty="0" smtClean="0"/>
              <a:t>돋보기 모양 클릭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본인 소유 카드 검색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이름으로 검색 가능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b="1" dirty="0" smtClean="0"/>
              <a:t>3.</a:t>
            </a:r>
            <a:r>
              <a:rPr lang="ko-KR" altLang="en-US" sz="1000" b="1" dirty="0" smtClean="0"/>
              <a:t>승인일</a:t>
            </a:r>
            <a:endParaRPr lang="en-US" altLang="ko-KR" sz="1000" b="1" dirty="0" smtClean="0"/>
          </a:p>
          <a:p>
            <a:r>
              <a:rPr lang="en-US" altLang="ko-KR" sz="1000" dirty="0" smtClean="0"/>
              <a:t>-</a:t>
            </a:r>
            <a:r>
              <a:rPr lang="ko-KR" altLang="en-US" sz="1000" dirty="0" smtClean="0"/>
              <a:t>카드 사용 기간 선택</a:t>
            </a:r>
            <a:r>
              <a:rPr lang="en-US" altLang="ko-KR" sz="1000" dirty="0" smtClean="0"/>
              <a:t>(EX. 2023.03.01~2023.03.31)</a:t>
            </a:r>
          </a:p>
          <a:p>
            <a:endParaRPr lang="en-US" altLang="ko-KR" sz="1000" dirty="0" smtClean="0">
              <a:ea typeface="+mj-ea"/>
            </a:endParaRPr>
          </a:p>
          <a:p>
            <a:r>
              <a:rPr lang="en-US" altLang="ko-KR" sz="1000" b="1" dirty="0" smtClean="0">
                <a:ea typeface="+mj-ea"/>
              </a:rPr>
              <a:t>4.</a:t>
            </a:r>
            <a:r>
              <a:rPr lang="ko-KR" altLang="en-US" sz="1000" b="1" dirty="0" smtClean="0">
                <a:ea typeface="+mj-ea"/>
              </a:rPr>
              <a:t>회계일</a:t>
            </a:r>
            <a:endParaRPr lang="en-US" altLang="ko-KR" sz="1000" b="1" dirty="0" smtClean="0">
              <a:ea typeface="+mj-ea"/>
            </a:endParaRPr>
          </a:p>
          <a:p>
            <a:r>
              <a:rPr lang="en-US" altLang="ko-KR" sz="1000" dirty="0" smtClean="0">
                <a:ea typeface="+mj-ea"/>
              </a:rPr>
              <a:t>-</a:t>
            </a:r>
            <a:r>
              <a:rPr lang="ko-KR" altLang="en-US" sz="1000" dirty="0" smtClean="0">
                <a:ea typeface="+mj-ea"/>
              </a:rPr>
              <a:t>카드 사용 기간 </a:t>
            </a:r>
            <a:r>
              <a:rPr lang="ko-KR" altLang="en-US" sz="1000" b="1" dirty="0" smtClean="0">
                <a:solidFill>
                  <a:srgbClr val="FF0000"/>
                </a:solidFill>
                <a:ea typeface="+mj-ea"/>
              </a:rPr>
              <a:t>월 </a:t>
            </a:r>
            <a:r>
              <a:rPr lang="ko-KR" altLang="en-US" sz="1000" b="1" dirty="0" err="1" smtClean="0">
                <a:solidFill>
                  <a:srgbClr val="FF0000"/>
                </a:solidFill>
                <a:ea typeface="+mj-ea"/>
              </a:rPr>
              <a:t>말일자</a:t>
            </a:r>
            <a:r>
              <a:rPr lang="ko-KR" altLang="en-US" sz="1000" b="1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입력</a:t>
            </a:r>
            <a:endParaRPr lang="en-US" altLang="ko-KR" sz="1000" dirty="0" smtClean="0">
              <a:ea typeface="+mj-ea"/>
            </a:endParaRPr>
          </a:p>
          <a:p>
            <a:r>
              <a:rPr lang="en-US" altLang="ko-KR" sz="1000" dirty="0" smtClean="0">
                <a:ea typeface="+mj-ea"/>
              </a:rPr>
              <a:t>(EX.3/1~3/31</a:t>
            </a:r>
            <a:r>
              <a:rPr lang="ko-KR" altLang="en-US" sz="1000" dirty="0" smtClean="0">
                <a:ea typeface="+mj-ea"/>
              </a:rPr>
              <a:t>일분 </a:t>
            </a:r>
            <a:r>
              <a:rPr lang="en-US" altLang="ko-KR" sz="1000" dirty="0" smtClean="0">
                <a:ea typeface="+mj-ea"/>
              </a:rPr>
              <a:t>-&gt;</a:t>
            </a:r>
            <a:r>
              <a:rPr lang="ko-KR" altLang="en-US" sz="1000" dirty="0" smtClean="0">
                <a:ea typeface="+mj-ea"/>
              </a:rPr>
              <a:t> 회계일 </a:t>
            </a:r>
            <a:r>
              <a:rPr lang="en-US" altLang="ko-KR" sz="1000" dirty="0" smtClean="0">
                <a:ea typeface="+mj-ea"/>
              </a:rPr>
              <a:t>3/31</a:t>
            </a:r>
            <a:r>
              <a:rPr lang="ko-KR" altLang="en-US" sz="1000" dirty="0" smtClean="0">
                <a:ea typeface="+mj-ea"/>
              </a:rPr>
              <a:t>일 입력</a:t>
            </a:r>
            <a:r>
              <a:rPr lang="en-US" altLang="ko-KR" sz="1000" dirty="0" smtClean="0">
                <a:ea typeface="+mj-ea"/>
              </a:rPr>
              <a:t>)</a:t>
            </a:r>
          </a:p>
          <a:p>
            <a:endParaRPr lang="en-US" altLang="ko-KR" sz="1000" dirty="0">
              <a:ea typeface="+mj-ea"/>
            </a:endParaRPr>
          </a:p>
          <a:p>
            <a:r>
              <a:rPr lang="en-US" altLang="ko-KR" sz="1000" b="1" dirty="0" smtClean="0">
                <a:ea typeface="+mj-ea"/>
              </a:rPr>
              <a:t>5.</a:t>
            </a:r>
            <a:r>
              <a:rPr lang="ko-KR" altLang="en-US" sz="1000" b="1" dirty="0" err="1" smtClean="0">
                <a:ea typeface="+mj-ea"/>
              </a:rPr>
              <a:t>불공제여부</a:t>
            </a:r>
            <a:endParaRPr lang="en-US" altLang="ko-KR" sz="1000" b="1" dirty="0">
              <a:ea typeface="+mj-ea"/>
            </a:endParaRPr>
          </a:p>
          <a:p>
            <a:r>
              <a:rPr lang="en-US" altLang="ko-KR" sz="1000" dirty="0" smtClean="0">
                <a:ea typeface="+mj-ea"/>
              </a:rPr>
              <a:t>-</a:t>
            </a:r>
            <a:r>
              <a:rPr lang="ko-KR" altLang="en-US" sz="1000" dirty="0" smtClean="0">
                <a:ea typeface="+mj-ea"/>
              </a:rPr>
              <a:t>아래 예시 항목을 사용할 시 </a:t>
            </a:r>
            <a:r>
              <a:rPr lang="ko-KR" altLang="en-US" sz="1000" b="1" dirty="0" err="1" smtClean="0">
                <a:solidFill>
                  <a:srgbClr val="FF0000"/>
                </a:solidFill>
                <a:ea typeface="+mj-ea"/>
              </a:rPr>
              <a:t>불공제여부</a:t>
            </a:r>
            <a:r>
              <a:rPr lang="ko-KR" altLang="en-US" sz="1000" b="1" dirty="0" smtClean="0">
                <a:solidFill>
                  <a:srgbClr val="FF0000"/>
                </a:solidFill>
                <a:ea typeface="+mj-ea"/>
              </a:rPr>
              <a:t> 박스에  반드시  체크 해야함</a:t>
            </a:r>
            <a:endParaRPr lang="en-US" altLang="ko-KR" sz="1000" b="1" dirty="0" smtClean="0">
              <a:solidFill>
                <a:srgbClr val="FF0000"/>
              </a:solidFill>
              <a:ea typeface="+mj-ea"/>
            </a:endParaRPr>
          </a:p>
          <a:p>
            <a:endParaRPr lang="en-US" altLang="ko-KR" sz="1000" dirty="0" smtClean="0">
              <a:ea typeface="+mj-ea"/>
            </a:endParaRPr>
          </a:p>
          <a:p>
            <a:endParaRPr lang="en-US" altLang="ko-KR" sz="1000" dirty="0">
              <a:ea typeface="+mj-ea"/>
            </a:endParaRPr>
          </a:p>
          <a:p>
            <a:r>
              <a:rPr lang="ko-KR" altLang="en-US" sz="1000" b="1" dirty="0" smtClean="0">
                <a:solidFill>
                  <a:srgbClr val="FF0000"/>
                </a:solidFill>
                <a:ea typeface="+mj-ea"/>
              </a:rPr>
              <a:t>★</a:t>
            </a:r>
            <a:r>
              <a:rPr lang="ko-KR" altLang="en-US" sz="1000" b="1" dirty="0" err="1" smtClean="0">
                <a:ea typeface="+mj-ea"/>
              </a:rPr>
              <a:t>불공제</a:t>
            </a:r>
            <a:r>
              <a:rPr lang="ko-KR" altLang="en-US" sz="1000" b="1" dirty="0" smtClean="0">
                <a:ea typeface="+mj-ea"/>
              </a:rPr>
              <a:t> 항목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★</a:t>
            </a:r>
            <a:endParaRPr lang="en-US" altLang="ko-KR" sz="1000" b="1" dirty="0" smtClean="0">
              <a:solidFill>
                <a:srgbClr val="FF0000"/>
              </a:solidFill>
              <a:ea typeface="+mj-ea"/>
            </a:endParaRPr>
          </a:p>
          <a:p>
            <a:endParaRPr lang="en-US" altLang="ko-KR" sz="1000" b="1" dirty="0" smtClean="0">
              <a:ea typeface="+mj-ea"/>
            </a:endParaRPr>
          </a:p>
          <a:p>
            <a:r>
              <a:rPr lang="en-US" altLang="ko-KR" sz="1000" dirty="0" smtClean="0">
                <a:ea typeface="+mj-ea"/>
              </a:rPr>
              <a:t>(1)</a:t>
            </a:r>
            <a:r>
              <a:rPr lang="ko-KR" altLang="en-US" sz="1000" b="1" dirty="0" smtClean="0">
                <a:ea typeface="+mj-ea"/>
              </a:rPr>
              <a:t>교통비</a:t>
            </a:r>
            <a:r>
              <a:rPr lang="en-US" altLang="ko-KR" sz="1000" dirty="0" smtClean="0">
                <a:ea typeface="+mj-ea"/>
              </a:rPr>
              <a:t>-</a:t>
            </a:r>
            <a:r>
              <a:rPr lang="ko-KR" altLang="en-US" sz="1000" dirty="0" err="1" smtClean="0">
                <a:ea typeface="+mj-ea"/>
              </a:rPr>
              <a:t>주차비</a:t>
            </a:r>
            <a:r>
              <a:rPr lang="en-US" altLang="ko-KR" sz="1000" dirty="0" smtClean="0">
                <a:ea typeface="+mj-ea"/>
              </a:rPr>
              <a:t>, </a:t>
            </a:r>
            <a:r>
              <a:rPr lang="ko-KR" altLang="en-US" sz="1000" dirty="0" err="1" smtClean="0">
                <a:ea typeface="+mj-ea"/>
              </a:rPr>
              <a:t>주유비</a:t>
            </a:r>
            <a:r>
              <a:rPr lang="en-US" altLang="ko-KR" sz="1000" dirty="0" smtClean="0">
                <a:ea typeface="+mj-ea"/>
              </a:rPr>
              <a:t>, </a:t>
            </a:r>
            <a:r>
              <a:rPr lang="ko-KR" altLang="en-US" sz="1000" dirty="0" smtClean="0">
                <a:ea typeface="+mj-ea"/>
              </a:rPr>
              <a:t>택시비</a:t>
            </a:r>
            <a:r>
              <a:rPr lang="en-US" altLang="ko-KR" sz="1000" dirty="0" smtClean="0">
                <a:ea typeface="+mj-ea"/>
              </a:rPr>
              <a:t>, </a:t>
            </a:r>
            <a:r>
              <a:rPr lang="ko-KR" altLang="en-US" sz="1000" dirty="0" smtClean="0">
                <a:ea typeface="+mj-ea"/>
              </a:rPr>
              <a:t>고속열차</a:t>
            </a:r>
            <a:r>
              <a:rPr lang="en-US" altLang="ko-KR" sz="1000" dirty="0" smtClean="0">
                <a:ea typeface="+mj-ea"/>
              </a:rPr>
              <a:t>, </a:t>
            </a:r>
            <a:r>
              <a:rPr lang="ko-KR" altLang="en-US" sz="1000" dirty="0" smtClean="0">
                <a:ea typeface="+mj-ea"/>
              </a:rPr>
              <a:t>고속버스</a:t>
            </a:r>
            <a:r>
              <a:rPr lang="en-US" altLang="ko-KR" sz="1000" dirty="0" smtClean="0">
                <a:ea typeface="+mj-ea"/>
              </a:rPr>
              <a:t>, </a:t>
            </a:r>
            <a:r>
              <a:rPr lang="ko-KR" altLang="en-US" sz="1000" dirty="0" smtClean="0">
                <a:ea typeface="+mj-ea"/>
              </a:rPr>
              <a:t>항공 등</a:t>
            </a:r>
            <a:endParaRPr lang="en-US" altLang="ko-KR" sz="1000" dirty="0" smtClean="0">
              <a:ea typeface="+mj-ea"/>
            </a:endParaRPr>
          </a:p>
          <a:p>
            <a:endParaRPr lang="en-US" altLang="ko-KR" sz="1000" dirty="0" smtClean="0">
              <a:ea typeface="+mj-ea"/>
            </a:endParaRPr>
          </a:p>
          <a:p>
            <a:r>
              <a:rPr lang="en-US" altLang="ko-KR" sz="1000" dirty="0" smtClean="0">
                <a:ea typeface="+mj-ea"/>
              </a:rPr>
              <a:t>(2)</a:t>
            </a:r>
            <a:r>
              <a:rPr lang="ko-KR" altLang="en-US" sz="1000" b="1" dirty="0" smtClean="0">
                <a:ea typeface="+mj-ea"/>
              </a:rPr>
              <a:t>접대비</a:t>
            </a:r>
            <a:r>
              <a:rPr lang="en-US" altLang="ko-KR" sz="1000" dirty="0" smtClean="0">
                <a:ea typeface="+mj-ea"/>
              </a:rPr>
              <a:t>-</a:t>
            </a:r>
            <a:r>
              <a:rPr lang="ko-KR" altLang="en-US" sz="1000" dirty="0" smtClean="0">
                <a:ea typeface="+mj-ea"/>
              </a:rPr>
              <a:t>유흥주점</a:t>
            </a:r>
            <a:r>
              <a:rPr lang="en-US" altLang="ko-KR" sz="1000" dirty="0" smtClean="0">
                <a:ea typeface="+mj-ea"/>
              </a:rPr>
              <a:t>, </a:t>
            </a:r>
            <a:r>
              <a:rPr lang="ko-KR" altLang="en-US" sz="1000" dirty="0" err="1" smtClean="0">
                <a:ea typeface="+mj-ea"/>
              </a:rPr>
              <a:t>사행업종</a:t>
            </a:r>
            <a:r>
              <a:rPr lang="en-US" altLang="ko-KR" sz="1000" dirty="0" smtClean="0">
                <a:ea typeface="+mj-ea"/>
              </a:rPr>
              <a:t>, </a:t>
            </a:r>
            <a:r>
              <a:rPr lang="ko-KR" altLang="en-US" sz="1000" dirty="0" smtClean="0">
                <a:ea typeface="+mj-ea"/>
              </a:rPr>
              <a:t>골프 및 그 외 접대비 품의를 신청 후 사용한 모든 비용</a:t>
            </a:r>
            <a:endParaRPr lang="en-US" altLang="ko-KR" sz="1000" dirty="0" smtClean="0">
              <a:ea typeface="+mj-ea"/>
            </a:endParaRPr>
          </a:p>
          <a:p>
            <a:endParaRPr lang="en-US" altLang="ko-KR" sz="1000" dirty="0">
              <a:ea typeface="+mj-ea"/>
            </a:endParaRPr>
          </a:p>
          <a:p>
            <a:r>
              <a:rPr lang="en-US" altLang="ko-KR" sz="1000" dirty="0" smtClean="0">
                <a:ea typeface="+mj-ea"/>
              </a:rPr>
              <a:t>(3)</a:t>
            </a:r>
            <a:r>
              <a:rPr lang="ko-KR" altLang="en-US" sz="1000" b="1" dirty="0" smtClean="0">
                <a:ea typeface="+mj-ea"/>
              </a:rPr>
              <a:t>레저</a:t>
            </a:r>
            <a:r>
              <a:rPr lang="en-US" altLang="ko-KR" sz="1000" dirty="0" smtClean="0">
                <a:ea typeface="+mj-ea"/>
              </a:rPr>
              <a:t>-</a:t>
            </a:r>
            <a:r>
              <a:rPr lang="ko-KR" altLang="en-US" sz="1000" dirty="0" smtClean="0">
                <a:ea typeface="+mj-ea"/>
              </a:rPr>
              <a:t>공연</a:t>
            </a:r>
            <a:r>
              <a:rPr lang="en-US" altLang="ko-KR" sz="1000" dirty="0" smtClean="0">
                <a:ea typeface="+mj-ea"/>
              </a:rPr>
              <a:t>,</a:t>
            </a:r>
            <a:r>
              <a:rPr lang="ko-KR" altLang="en-US" sz="1000" dirty="0" smtClean="0">
                <a:ea typeface="+mj-ea"/>
              </a:rPr>
              <a:t>콘서트</a:t>
            </a:r>
            <a:r>
              <a:rPr lang="en-US" altLang="ko-KR" sz="1000" dirty="0" smtClean="0">
                <a:ea typeface="+mj-ea"/>
              </a:rPr>
              <a:t>,</a:t>
            </a:r>
            <a:r>
              <a:rPr lang="ko-KR" altLang="en-US" sz="1000" dirty="0" smtClean="0">
                <a:ea typeface="+mj-ea"/>
              </a:rPr>
              <a:t>놀이동산</a:t>
            </a:r>
            <a:r>
              <a:rPr lang="en-US" altLang="ko-KR" sz="1000" dirty="0" smtClean="0">
                <a:ea typeface="+mj-ea"/>
              </a:rPr>
              <a:t>,</a:t>
            </a:r>
            <a:r>
              <a:rPr lang="ko-KR" altLang="en-US" sz="1000" dirty="0" err="1" smtClean="0">
                <a:ea typeface="+mj-ea"/>
              </a:rPr>
              <a:t>스포츠관람</a:t>
            </a:r>
            <a:r>
              <a:rPr lang="ko-KR" altLang="en-US" sz="1000" dirty="0" smtClean="0">
                <a:ea typeface="+mj-ea"/>
              </a:rPr>
              <a:t> 등</a:t>
            </a:r>
            <a:endParaRPr lang="en-US" altLang="ko-KR" sz="1000" dirty="0" smtClean="0">
              <a:ea typeface="+mj-ea"/>
            </a:endParaRPr>
          </a:p>
          <a:p>
            <a:r>
              <a:rPr lang="ko-KR" altLang="en-US" sz="1000" dirty="0">
                <a:ea typeface="+mj-ea"/>
              </a:rPr>
              <a:t>해</a:t>
            </a:r>
            <a:r>
              <a:rPr lang="ko-KR" altLang="en-US" sz="1000" dirty="0" smtClean="0">
                <a:ea typeface="+mj-ea"/>
              </a:rPr>
              <a:t>외사용</a:t>
            </a:r>
            <a:r>
              <a:rPr lang="en-US" altLang="ko-KR" sz="1000" dirty="0" smtClean="0">
                <a:ea typeface="+mj-ea"/>
              </a:rPr>
              <a:t>-</a:t>
            </a:r>
            <a:r>
              <a:rPr lang="ko-KR" altLang="en-US" sz="1000" dirty="0" err="1" smtClean="0">
                <a:ea typeface="+mj-ea"/>
              </a:rPr>
              <a:t>해외사이트</a:t>
            </a:r>
            <a:r>
              <a:rPr lang="ko-KR" altLang="en-US" sz="1000" dirty="0" smtClean="0">
                <a:ea typeface="+mj-ea"/>
              </a:rPr>
              <a:t> 등을 통한 물품 구매 등</a:t>
            </a:r>
            <a:endParaRPr lang="en-US" altLang="ko-KR" sz="1000" dirty="0" smtClean="0">
              <a:ea typeface="+mj-ea"/>
            </a:endParaRPr>
          </a:p>
          <a:p>
            <a:endParaRPr lang="en-US" altLang="ko-KR" sz="1000" dirty="0" smtClean="0">
              <a:ea typeface="+mj-ea"/>
            </a:endParaRPr>
          </a:p>
          <a:p>
            <a:r>
              <a:rPr lang="en-US" altLang="ko-KR" sz="1000" dirty="0" smtClean="0"/>
              <a:t>(4)</a:t>
            </a:r>
            <a:r>
              <a:rPr lang="ko-KR" altLang="en-US" sz="1000" b="1" dirty="0" smtClean="0"/>
              <a:t>증명서 발급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우편요금</a:t>
            </a:r>
            <a:endParaRPr lang="en-US" altLang="ko-KR" sz="1000" b="1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2" y="1058276"/>
            <a:ext cx="8367012" cy="2772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9112" y="2477598"/>
            <a:ext cx="95634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홍길동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2937545" y="4682734"/>
            <a:ext cx="50194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홍길동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937545" y="4978548"/>
            <a:ext cx="50194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홍길동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937543" y="5279081"/>
            <a:ext cx="50194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홍길동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7544" y="5594827"/>
            <a:ext cx="50194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홍길동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46623" y="1496422"/>
            <a:ext cx="1304005" cy="40787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5374" y="1338840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24326" y="1610686"/>
            <a:ext cx="957853" cy="201336"/>
          </a:xfrm>
          <a:prstGeom prst="rect">
            <a:avLst/>
          </a:prstGeom>
          <a:solidFill>
            <a:srgbClr val="0FB7C8"/>
          </a:solidFill>
          <a:ln>
            <a:solidFill>
              <a:srgbClr val="0F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28182" y="1501871"/>
            <a:ext cx="15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법인카드 거래내역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’</a:t>
            </a:r>
            <a:r>
              <a:rPr lang="ko-KR" altLang="en-US" sz="1050" b="1" dirty="0" smtClean="0"/>
              <a:t> 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검색</a:t>
            </a:r>
            <a:endParaRPr lang="ko-KR" altLang="en-US" sz="1050" b="1" dirty="0"/>
          </a:p>
        </p:txBody>
      </p:sp>
      <p:sp>
        <p:nvSpPr>
          <p:cNvPr id="33" name="직사각형 32"/>
          <p:cNvSpPr/>
          <p:nvPr/>
        </p:nvSpPr>
        <p:spPr>
          <a:xfrm>
            <a:off x="6717269" y="2336719"/>
            <a:ext cx="1304005" cy="40787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4" name="순서도: 연결자 33"/>
          <p:cNvSpPr/>
          <p:nvPr/>
        </p:nvSpPr>
        <p:spPr>
          <a:xfrm>
            <a:off x="6650853" y="2179137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75004" y="1967194"/>
            <a:ext cx="15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 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카드번호 검색</a:t>
            </a:r>
            <a:endParaRPr lang="ko-KR" altLang="en-US" sz="1050" b="1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112" y="3594933"/>
            <a:ext cx="504895" cy="171474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4300544" y="3479377"/>
            <a:ext cx="1504638" cy="40787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순서도: 연결자 46"/>
          <p:cNvSpPr/>
          <p:nvPr/>
        </p:nvSpPr>
        <p:spPr>
          <a:xfrm>
            <a:off x="4222088" y="3263034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00293" y="3233437"/>
            <a:ext cx="2158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카드 사용 기간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월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말일자</a:t>
            </a:r>
            <a:r>
              <a:rPr lang="ko-KR" altLang="en-US" sz="1050" b="1" dirty="0" smtClean="0"/>
              <a:t> 입력</a:t>
            </a:r>
            <a:endParaRPr lang="ko-KR" altLang="en-US" sz="105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881796" y="3561448"/>
            <a:ext cx="1999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카드 사용 월과 회계일 상이 할 시 예산 조회 불가</a:t>
            </a:r>
            <a:endParaRPr lang="en-US" altLang="ko-KR" sz="1050" b="1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잉크 62"/>
              <p14:cNvContentPartPr/>
              <p14:nvPr/>
            </p14:nvContentPartPr>
            <p14:xfrm>
              <a:off x="5990412" y="3680710"/>
              <a:ext cx="1837080" cy="52920"/>
            </p14:xfrm>
          </p:contentPart>
        </mc:Choice>
        <mc:Fallback xmlns="">
          <p:pic>
            <p:nvPicPr>
              <p:cNvPr id="63" name="잉크 6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2532" y="3584590"/>
                <a:ext cx="19332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4" name="잉크 63"/>
              <p14:cNvContentPartPr/>
              <p14:nvPr/>
            </p14:nvContentPartPr>
            <p14:xfrm>
              <a:off x="6233080" y="3838518"/>
              <a:ext cx="1291680" cy="45720"/>
            </p14:xfrm>
          </p:contentPart>
        </mc:Choice>
        <mc:Fallback xmlns="">
          <p:pic>
            <p:nvPicPr>
              <p:cNvPr id="64" name="잉크 6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5200" y="3742758"/>
                <a:ext cx="1387800" cy="237600"/>
              </a:xfrm>
              <a:prstGeom prst="rect">
                <a:avLst/>
              </a:prstGeom>
            </p:spPr>
          </p:pic>
        </mc:Fallback>
      </mc:AlternateContent>
      <p:sp>
        <p:nvSpPr>
          <p:cNvPr id="67" name="TextBox 66"/>
          <p:cNvSpPr txBox="1"/>
          <p:nvPr/>
        </p:nvSpPr>
        <p:spPr>
          <a:xfrm>
            <a:off x="6532847" y="3420178"/>
            <a:ext cx="1308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★주의</a:t>
            </a:r>
            <a:r>
              <a:rPr lang="ko-KR" altLang="en-US" sz="1000" dirty="0">
                <a:solidFill>
                  <a:srgbClr val="FF0000"/>
                </a:solidFill>
              </a:rPr>
              <a:t> ★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9" name="잉크 68"/>
              <p14:cNvContentPartPr/>
              <p14:nvPr/>
            </p14:nvContentPartPr>
            <p14:xfrm>
              <a:off x="6551680" y="3548718"/>
              <a:ext cx="646560" cy="31680"/>
            </p14:xfrm>
          </p:contentPart>
        </mc:Choice>
        <mc:Fallback xmlns="">
          <p:pic>
            <p:nvPicPr>
              <p:cNvPr id="69" name="잉크 6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03800" y="3452598"/>
                <a:ext cx="742320" cy="22392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직사각형 69"/>
          <p:cNvSpPr/>
          <p:nvPr/>
        </p:nvSpPr>
        <p:spPr>
          <a:xfrm>
            <a:off x="4790113" y="4343132"/>
            <a:ext cx="805343" cy="1467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/>
        </p:nvSpPr>
        <p:spPr>
          <a:xfrm>
            <a:off x="4719214" y="4163068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367172" y="4109963"/>
            <a:ext cx="2158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 smtClean="0"/>
              <a:t>불공제</a:t>
            </a:r>
            <a:r>
              <a:rPr lang="ko-KR" altLang="en-US" sz="1050" b="1" dirty="0" smtClean="0"/>
              <a:t> 항목 체크</a:t>
            </a:r>
            <a:endParaRPr lang="ko-KR" altLang="en-US" sz="1050" b="1" dirty="0"/>
          </a:p>
        </p:txBody>
      </p:sp>
      <p:sp>
        <p:nvSpPr>
          <p:cNvPr id="78" name="직사각형 77"/>
          <p:cNvSpPr/>
          <p:nvPr/>
        </p:nvSpPr>
        <p:spPr>
          <a:xfrm>
            <a:off x="2185224" y="2714536"/>
            <a:ext cx="1504638" cy="32422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9" name="순서도: 연결자 78"/>
          <p:cNvSpPr/>
          <p:nvPr/>
        </p:nvSpPr>
        <p:spPr>
          <a:xfrm>
            <a:off x="2066270" y="2484635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261540" y="2444357"/>
            <a:ext cx="15890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카드 사용기간 선택</a:t>
            </a:r>
            <a:endParaRPr lang="ko-KR" altLang="en-US" sz="1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5" name="잉크 84"/>
              <p14:cNvContentPartPr/>
              <p14:nvPr/>
            </p14:nvContentPartPr>
            <p14:xfrm>
              <a:off x="8816800" y="4450878"/>
              <a:ext cx="630000" cy="46080"/>
            </p14:xfrm>
          </p:contentPart>
        </mc:Choice>
        <mc:Fallback xmlns="">
          <p:pic>
            <p:nvPicPr>
              <p:cNvPr id="85" name="잉크 8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56680" y="4330998"/>
                <a:ext cx="74988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6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Chapter9. </a:t>
            </a:r>
            <a:r>
              <a:rPr lang="ko-KR" altLang="en-US" sz="1800" dirty="0" err="1" smtClean="0"/>
              <a:t>계정별</a:t>
            </a:r>
            <a:r>
              <a:rPr lang="ko-KR" altLang="en-US" sz="1800" dirty="0" smtClean="0"/>
              <a:t> 사용 규정 및 주의사항</a:t>
            </a:r>
            <a:endParaRPr lang="ko-KR" altLang="ko-KR" sz="1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619407"/>
              </p:ext>
            </p:extLst>
          </p:nvPr>
        </p:nvGraphicFramePr>
        <p:xfrm>
          <a:off x="30541" y="648536"/>
          <a:ext cx="11763236" cy="6142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워크시트" r:id="rId3" imgW="14811375" imgH="8401050" progId="Excel.Sheet.12">
                  <p:embed/>
                </p:oleObj>
              </mc:Choice>
              <mc:Fallback>
                <p:oleObj name="워크시트" r:id="rId3" imgW="14811375" imgH="8401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41" y="648536"/>
                        <a:ext cx="11763236" cy="6142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26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Chapter10. </a:t>
            </a:r>
            <a:r>
              <a:rPr lang="ko-KR" altLang="en-US" sz="1800" dirty="0" smtClean="0"/>
              <a:t>예산 추가 </a:t>
            </a:r>
            <a:r>
              <a:rPr lang="ko-KR" altLang="en-US" sz="1800" dirty="0" smtClean="0">
                <a:latin typeface="+mj-ea"/>
              </a:rPr>
              <a:t>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" y="587829"/>
            <a:ext cx="11763236" cy="3094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30542" y="3682767"/>
            <a:ext cx="1176323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43746" y="3982155"/>
            <a:ext cx="11736826" cy="165524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buAutoNum type="arabicPeriod"/>
            </a:pPr>
            <a:r>
              <a:rPr lang="ko-KR" altLang="en-US" sz="1100" b="1" dirty="0" smtClean="0">
                <a:latin typeface="맑은 고딕" panose="020B0503020000020004" pitchFamily="50" charset="-127"/>
              </a:rPr>
              <a:t>그룹웨어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전자결재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결재양식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예산 추가 요청서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b="1" dirty="0" smtClean="0">
                <a:latin typeface="맑은 고딕" panose="020B0503020000020004" pitchFamily="50" charset="-127"/>
              </a:rPr>
              <a:t>   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예산 추가 요청서 양식을 찾아 제목 및 작성일자 외 양식 해당 내용에 맞게 작성합니다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  2)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하단의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예산과목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등의 내용은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ERP –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예실대비현황 메뉴에서 확인하여 아래의 내용으로 작성합니다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b="1" dirty="0" smtClean="0">
                <a:latin typeface="맑은 고딕" panose="020B0503020000020004" pitchFamily="50" charset="-127"/>
              </a:rPr>
              <a:t>   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3)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결재라인은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금액에 상관없이 대표이사까지 설정하여 결재 상신 진행합니다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/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      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291" y="1599301"/>
            <a:ext cx="796954" cy="1496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177245" y="1592300"/>
            <a:ext cx="854278" cy="1496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031523" y="1592300"/>
            <a:ext cx="749049" cy="1496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5486401" y="3067212"/>
            <a:ext cx="31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ⓐ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0138796" y="3067212"/>
            <a:ext cx="31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ⓑ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11031522" y="3062407"/>
            <a:ext cx="31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ⓒ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30540" y="5637402"/>
            <a:ext cx="1176323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30540" y="5945179"/>
            <a:ext cx="11750032" cy="51994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*ERP –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예실대비현황 메뉴가 조회가 되지 않으면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이혜영 대리에게 연락 부탁드립니다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69" y="4563449"/>
            <a:ext cx="592537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0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Chapter10. </a:t>
            </a:r>
            <a:r>
              <a:rPr lang="ko-KR" altLang="en-US" sz="1800" dirty="0" smtClean="0"/>
              <a:t>예산 전용 </a:t>
            </a:r>
            <a:r>
              <a:rPr lang="ko-KR" altLang="en-US" sz="1800" dirty="0" smtClean="0">
                <a:latin typeface="+mj-ea"/>
              </a:rPr>
              <a:t>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" y="587829"/>
            <a:ext cx="11763236" cy="3094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30542" y="3682767"/>
            <a:ext cx="1176323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43746" y="3982155"/>
            <a:ext cx="11736826" cy="279555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buAutoNum type="arabicPeriod"/>
            </a:pPr>
            <a:r>
              <a:rPr lang="ko-KR" altLang="en-US" sz="1100" b="1" dirty="0" smtClean="0">
                <a:latin typeface="맑은 고딕" panose="020B0503020000020004" pitchFamily="50" charset="-127"/>
              </a:rPr>
              <a:t>그룹웨어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전자결재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결재양식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예산 전용 요청서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b="1" dirty="0" smtClean="0">
                <a:latin typeface="맑은 고딕" panose="020B0503020000020004" pitchFamily="50" charset="-127"/>
              </a:rPr>
              <a:t>   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예산 추가 요청서 양식을 찾아 제목 및 작성일자 외 양식 해당 내용에 맞게 작성합니다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  2)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하단의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예산과목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등의 내용은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ERP –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예실대비현황 메뉴에서 확인하여 아래의 내용으로 작성합니다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 smtClean="0">
                <a:latin typeface="맑은 고딕" panose="020B0503020000020004" pitchFamily="50" charset="-127"/>
              </a:rPr>
              <a:t>       </a:t>
            </a:r>
            <a:r>
              <a:rPr lang="en-US" altLang="ko-KR" sz="1100" dirty="0">
                <a:latin typeface="맑은 고딕" panose="020B0503020000020004" pitchFamily="50" charset="-127"/>
              </a:rPr>
              <a:t>*</a:t>
            </a:r>
            <a:r>
              <a:rPr lang="ko-KR" altLang="en-US" sz="1000" dirty="0">
                <a:latin typeface="맑은 고딕" panose="020B0503020000020004" pitchFamily="50" charset="-127"/>
              </a:rPr>
              <a:t>복리후생비 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→ </a:t>
            </a:r>
            <a:r>
              <a:rPr lang="ko-KR" altLang="en-US" sz="1000" dirty="0" err="1" smtClean="0">
                <a:latin typeface="맑은 고딕" panose="020B0503020000020004" pitchFamily="50" charset="-127"/>
              </a:rPr>
              <a:t>여비교통비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 예산 </a:t>
            </a:r>
            <a:r>
              <a:rPr lang="ko-KR" altLang="en-US" sz="1000" dirty="0">
                <a:latin typeface="맑은 고딕" panose="020B0503020000020004" pitchFamily="50" charset="-127"/>
              </a:rPr>
              <a:t>전용 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예시</a:t>
            </a:r>
            <a:endParaRPr lang="en-US" altLang="ko-KR" sz="10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000" dirty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    3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>
                <a:latin typeface="맑은 고딕" panose="020B0503020000020004" pitchFamily="50" charset="-127"/>
              </a:rPr>
              <a:t>결재라인은</a:t>
            </a:r>
            <a:r>
              <a:rPr lang="ko-KR" altLang="en-US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50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만원 이상의 경우 대표이사까지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, 50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만원 이하의 경우 본부장까지 </a:t>
            </a:r>
            <a:r>
              <a:rPr lang="ko-KR" altLang="en-US" sz="1100" dirty="0">
                <a:latin typeface="맑은 고딕" panose="020B0503020000020004" pitchFamily="50" charset="-127"/>
              </a:rPr>
              <a:t>설정하여 결재 상신 진행합니다</a:t>
            </a:r>
            <a:r>
              <a:rPr lang="en-US" altLang="ko-KR" sz="1100" dirty="0">
                <a:latin typeface="맑은 고딕" panose="020B0503020000020004" pitchFamily="50" charset="-127"/>
              </a:rPr>
              <a:t>.</a:t>
            </a:r>
          </a:p>
          <a:p>
            <a:pPr fontAlgn="ctr"/>
            <a:r>
              <a:rPr lang="en-US" altLang="ko-KR" sz="1100" b="1" dirty="0">
                <a:latin typeface="맑은 고딕" panose="020B0503020000020004" pitchFamily="50" charset="-127"/>
              </a:rPr>
              <a:t>        </a:t>
            </a: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291" y="1599301"/>
            <a:ext cx="796954" cy="1496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177245" y="1592300"/>
            <a:ext cx="854278" cy="1496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031523" y="1592300"/>
            <a:ext cx="749049" cy="1496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5486401" y="3067212"/>
            <a:ext cx="31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ⓐ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0138796" y="3067212"/>
            <a:ext cx="31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ⓑ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11031522" y="3062407"/>
            <a:ext cx="31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ⓒ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68" y="4577773"/>
            <a:ext cx="592537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0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Chapter01. </a:t>
            </a:r>
            <a:r>
              <a:rPr lang="ko-KR" altLang="en-US" sz="1800" dirty="0" smtClean="0"/>
              <a:t>법인카드 처리방법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업무목적으로 사용한 법인카드를 처리하는 메뉴</a:t>
            </a:r>
            <a:r>
              <a:rPr lang="en-US" altLang="ko-KR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붉은색을 나타내는 항목들은 필수로 입력해야 하며</a:t>
            </a:r>
            <a:r>
              <a:rPr lang="en-US" altLang="ko-KR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900" b="1" kern="10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그 외 항목들은 선택적인 조회를 위한 항목</a:t>
            </a:r>
            <a:endParaRPr lang="ko-KR" sz="10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792602" y="1697761"/>
            <a:ext cx="9321" cy="548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274621" y="1640481"/>
            <a:ext cx="205274" cy="583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7885651" y="1528335"/>
            <a:ext cx="30132" cy="669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74" y="1184704"/>
            <a:ext cx="10534970" cy="61921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59782" y="2291180"/>
            <a:ext cx="4537356" cy="432773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5951" y="2380281"/>
            <a:ext cx="4245106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b="1" dirty="0" smtClean="0"/>
              <a:t>처리계정코드 선택</a:t>
            </a:r>
            <a:endParaRPr lang="en-US" altLang="ko-KR" sz="1100" b="1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1)</a:t>
            </a:r>
            <a:r>
              <a:rPr lang="ko-KR" altLang="en-US" sz="1000" b="1" dirty="0" smtClean="0"/>
              <a:t>복리후생비 </a:t>
            </a:r>
            <a:endParaRPr lang="en-US" altLang="ko-KR" sz="1000" b="1" dirty="0"/>
          </a:p>
          <a:p>
            <a:r>
              <a:rPr lang="en-US" altLang="ko-KR" sz="1000" dirty="0" smtClean="0"/>
              <a:t>-&gt;</a:t>
            </a:r>
            <a:r>
              <a:rPr lang="ko-KR" altLang="en-US" sz="1000" dirty="0" err="1" smtClean="0"/>
              <a:t>야근식대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회식대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회의비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아침식대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2)F</a:t>
            </a:r>
            <a:r>
              <a:rPr lang="ko-KR" altLang="en-US" sz="1000" b="1" dirty="0" smtClean="0"/>
              <a:t>런치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동호회</a:t>
            </a:r>
            <a:r>
              <a:rPr lang="en-US" altLang="ko-KR" sz="1000" b="1" dirty="0" smtClean="0"/>
              <a:t>,</a:t>
            </a:r>
            <a:r>
              <a:rPr lang="ko-KR" altLang="en-US" sz="1000" b="1" dirty="0" err="1" smtClean="0"/>
              <a:t>스터디그룹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주니어보드</a:t>
            </a:r>
            <a:r>
              <a:rPr lang="en-US" altLang="ko-KR" sz="1000" b="1" dirty="0"/>
              <a:t> 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-&gt;</a:t>
            </a:r>
            <a:r>
              <a:rPr lang="ko-KR" altLang="en-US" sz="1000" b="1" dirty="0" smtClean="0"/>
              <a:t>복리후생비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동호회</a:t>
            </a:r>
            <a:r>
              <a:rPr lang="en-US" altLang="ko-KR" sz="1000" b="1" dirty="0"/>
              <a:t>,</a:t>
            </a:r>
            <a:r>
              <a:rPr lang="ko-KR" altLang="en-US" sz="1000" b="1" dirty="0" err="1"/>
              <a:t>스터디그룹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주니어보드</a:t>
            </a:r>
            <a:r>
              <a:rPr lang="en-US" altLang="ko-KR" sz="1000" b="1" dirty="0"/>
              <a:t>,F</a:t>
            </a:r>
            <a:r>
              <a:rPr lang="ko-KR" altLang="en-US" sz="1000" b="1" dirty="0"/>
              <a:t>런치</a:t>
            </a:r>
            <a:r>
              <a:rPr lang="en-US" altLang="ko-KR" sz="1000" b="1" dirty="0"/>
              <a:t>) </a:t>
            </a:r>
            <a:r>
              <a:rPr lang="ko-KR" altLang="en-US" sz="1000" b="1" dirty="0"/>
              <a:t>계정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/>
              <a:t>3</a:t>
            </a:r>
            <a:r>
              <a:rPr lang="en-US" altLang="ko-KR" sz="1000" b="1" dirty="0" smtClean="0"/>
              <a:t>)</a:t>
            </a:r>
            <a:r>
              <a:rPr lang="ko-KR" altLang="en-US" sz="1000" b="1" dirty="0" err="1" smtClean="0"/>
              <a:t>여비교통비</a:t>
            </a:r>
            <a:r>
              <a:rPr lang="ko-KR" altLang="en-US" sz="1000" b="1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주차비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주유비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야근교통비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업무교통비</a:t>
            </a:r>
            <a:r>
              <a:rPr lang="ko-KR" altLang="en-US" sz="1000" dirty="0" smtClean="0"/>
              <a:t> 등 교통과 관련된 비용 </a:t>
            </a:r>
            <a:r>
              <a:rPr lang="en-US" altLang="ko-KR" sz="1000" b="1" dirty="0"/>
              <a:t>(</a:t>
            </a:r>
            <a:r>
              <a:rPr lang="ko-KR" altLang="en-US" sz="1000" b="1" dirty="0" err="1" smtClean="0"/>
              <a:t>불공제</a:t>
            </a:r>
            <a:r>
              <a:rPr lang="ko-KR" altLang="en-US" sz="1000" b="1" dirty="0" smtClean="0"/>
              <a:t> 항목 꼭 체크</a:t>
            </a:r>
            <a:r>
              <a:rPr lang="en-US" altLang="ko-KR" sz="1000" b="1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4</a:t>
            </a:r>
            <a:r>
              <a:rPr lang="en-US" altLang="ko-KR" sz="1000" b="1" dirty="0" smtClean="0"/>
              <a:t>)</a:t>
            </a:r>
            <a:r>
              <a:rPr lang="ko-KR" altLang="en-US" sz="1000" b="1" dirty="0" err="1" smtClean="0"/>
              <a:t>소모품비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en-US" altLang="ko-KR" sz="1000" dirty="0" smtClean="0"/>
              <a:t>-</a:t>
            </a:r>
            <a:r>
              <a:rPr lang="ko-KR" altLang="en-US" sz="1000" dirty="0" smtClean="0"/>
              <a:t>프로젝트 예산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프로젝트 수행 시 소모품 구매</a:t>
            </a:r>
            <a:r>
              <a:rPr lang="en-US" altLang="ko-KR" sz="1000" dirty="0" smtClean="0"/>
              <a:t>(ex.</a:t>
            </a:r>
            <a:r>
              <a:rPr lang="ko-KR" altLang="en-US" sz="1000" dirty="0" smtClean="0"/>
              <a:t>볼펜</a:t>
            </a:r>
            <a:r>
              <a:rPr lang="en-US" altLang="ko-KR" sz="1000" dirty="0" smtClean="0"/>
              <a:t>, A4</a:t>
            </a:r>
            <a:r>
              <a:rPr lang="ko-KR" altLang="en-US" sz="1000" dirty="0" smtClean="0"/>
              <a:t>용지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</a:t>
            </a:r>
            <a:r>
              <a:rPr lang="ko-KR" altLang="en-US" sz="1000" dirty="0" smtClean="0"/>
              <a:t>부서 예산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품의 결재를 받은 소모품만 가능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/>
              <a:t>5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자기성장지원제도 교육 수강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교육훈련비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b="1" dirty="0"/>
              <a:t>6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우편요금 </a:t>
            </a:r>
            <a:endParaRPr lang="en-US" altLang="ko-KR" sz="1000" b="1" dirty="0" smtClean="0"/>
          </a:p>
          <a:p>
            <a:r>
              <a:rPr lang="en-US" altLang="ko-KR" sz="1000" dirty="0" smtClean="0"/>
              <a:t>– </a:t>
            </a:r>
            <a:r>
              <a:rPr lang="ko-KR" altLang="en-US" sz="1000" dirty="0" smtClean="0"/>
              <a:t>통신비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우편대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7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접대비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불공제</a:t>
            </a:r>
            <a:r>
              <a:rPr lang="ko-KR" altLang="en-US" sz="1000" b="1" dirty="0" smtClean="0"/>
              <a:t> 항목 꼭 체크</a:t>
            </a:r>
            <a:r>
              <a:rPr lang="en-US" altLang="ko-KR" sz="1000" b="1" dirty="0" smtClean="0"/>
              <a:t>)</a:t>
            </a:r>
            <a:endParaRPr lang="en-US" altLang="ko-KR" sz="1000" b="1" dirty="0"/>
          </a:p>
          <a:p>
            <a:r>
              <a:rPr lang="en-US" altLang="ko-KR" sz="1000" dirty="0"/>
              <a:t>– </a:t>
            </a:r>
            <a:r>
              <a:rPr lang="ko-KR" altLang="en-US" sz="1000" dirty="0" smtClean="0"/>
              <a:t>접대비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복리후생비 예산 내에서 사용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접대비 품의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접대비 품의를 받아 사용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5021584" y="2291180"/>
            <a:ext cx="1974836" cy="2094301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51629" y="2380281"/>
            <a:ext cx="213919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2. </a:t>
            </a:r>
            <a:r>
              <a:rPr lang="ko-KR" altLang="en-US" sz="1100" b="1" dirty="0" smtClean="0"/>
              <a:t>예산 단위</a:t>
            </a:r>
            <a:endParaRPr lang="en-US" altLang="ko-KR" sz="1100" b="1" dirty="0" smtClean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부서 예산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해당 부서 입력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프로젝트 예산 사용 </a:t>
            </a:r>
            <a:endParaRPr lang="en-US" altLang="ko-KR" sz="1000" dirty="0" smtClean="0"/>
          </a:p>
          <a:p>
            <a:r>
              <a:rPr lang="en-US" altLang="ko-KR" sz="1000" dirty="0" smtClean="0"/>
              <a:t>     : </a:t>
            </a:r>
            <a:r>
              <a:rPr lang="ko-KR" altLang="en-US" sz="1000" dirty="0" smtClean="0"/>
              <a:t>해당 프로젝트 입력</a:t>
            </a:r>
            <a:endParaRPr lang="en-US" altLang="ko-KR" sz="1000" dirty="0" smtClean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그 외 비용 사용 시</a:t>
            </a:r>
            <a:endParaRPr lang="en-US" altLang="ko-KR" sz="1000" dirty="0" smtClean="0"/>
          </a:p>
          <a:p>
            <a:r>
              <a:rPr lang="en-US" altLang="ko-KR" sz="1000" dirty="0" smtClean="0"/>
              <a:t>     : </a:t>
            </a:r>
            <a:r>
              <a:rPr lang="ko-KR" altLang="en-US" sz="1000" dirty="0" smtClean="0"/>
              <a:t>해당 부서 입력</a:t>
            </a:r>
            <a:endParaRPr lang="en-US" altLang="ko-KR" sz="10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7220866" y="2291180"/>
            <a:ext cx="1974836" cy="2094302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215384" y="2380280"/>
            <a:ext cx="213919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프로젝트</a:t>
            </a:r>
            <a:endParaRPr lang="en-US" altLang="ko-KR" sz="1100" b="1" dirty="0" smtClean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부서 예산 및 예산외 사용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전사 매출 입력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프로젝트 예산 사용 </a:t>
            </a:r>
            <a:endParaRPr lang="en-US" altLang="ko-KR" sz="1000" dirty="0" smtClean="0"/>
          </a:p>
          <a:p>
            <a:r>
              <a:rPr lang="en-US" altLang="ko-KR" sz="1000" dirty="0" smtClean="0"/>
              <a:t>     : </a:t>
            </a:r>
            <a:r>
              <a:rPr lang="ko-KR" altLang="en-US" sz="1000" dirty="0" smtClean="0"/>
              <a:t>해당 프로젝트 입력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*</a:t>
            </a:r>
            <a:r>
              <a:rPr lang="ko-KR" altLang="en-US" sz="1000" dirty="0" smtClean="0"/>
              <a:t>프로젝트 조회 안될 시 </a:t>
            </a:r>
            <a:endParaRPr lang="en-US" altLang="ko-KR" sz="1000" dirty="0" smtClean="0"/>
          </a:p>
          <a:p>
            <a:r>
              <a:rPr lang="en-US" altLang="ko-KR" sz="1000" dirty="0" smtClean="0"/>
              <a:t> -&gt; </a:t>
            </a:r>
            <a:r>
              <a:rPr lang="ko-KR" altLang="en-US" sz="1000" dirty="0" err="1" smtClean="0"/>
              <a:t>재무관리실</a:t>
            </a:r>
            <a:r>
              <a:rPr lang="ko-KR" altLang="en-US" sz="1000" dirty="0" smtClean="0"/>
              <a:t> 연락</a:t>
            </a:r>
            <a:endParaRPr lang="en-US" altLang="ko-KR" sz="1000" dirty="0"/>
          </a:p>
          <a:p>
            <a:r>
              <a:rPr lang="en-US" altLang="ko-KR" sz="1000" dirty="0" smtClean="0"/>
              <a:t>     (</a:t>
            </a:r>
            <a:r>
              <a:rPr lang="ko-KR" altLang="en-US" sz="1000" dirty="0" err="1" smtClean="0"/>
              <a:t>재무관리실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고보민</a:t>
            </a:r>
            <a:r>
              <a:rPr lang="ko-KR" altLang="en-US" sz="1000" dirty="0" smtClean="0"/>
              <a:t> 사원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379138" y="2283778"/>
            <a:ext cx="2399165" cy="241405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379138" y="2431101"/>
            <a:ext cx="235815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4. </a:t>
            </a:r>
            <a:r>
              <a:rPr lang="ko-KR" altLang="en-US" sz="1100" b="1" dirty="0" err="1" smtClean="0"/>
              <a:t>지출목적</a:t>
            </a:r>
            <a:endParaRPr lang="en-US" altLang="ko-KR" sz="1100" b="1" dirty="0" smtClean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rgbClr val="FF0000"/>
                </a:solidFill>
              </a:rPr>
              <a:t>사용한 내용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계정별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형식에 맞게 작성 필수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(5P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참고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*</a:t>
            </a:r>
            <a:r>
              <a:rPr lang="ko-KR" altLang="en-US" sz="1000" b="1" dirty="0" err="1" smtClean="0"/>
              <a:t>아침식대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</a:t>
            </a:r>
            <a:r>
              <a:rPr lang="ko-KR" altLang="en-US" sz="1000" b="1" dirty="0" smtClean="0"/>
              <a:t>런치 사용 시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파견지</a:t>
            </a:r>
            <a:r>
              <a:rPr lang="ko-KR" altLang="en-US" sz="1000" dirty="0" smtClean="0"/>
              <a:t> 기입</a:t>
            </a:r>
            <a:endParaRPr lang="en-US" altLang="ko-KR" sz="1000" dirty="0" smtClean="0"/>
          </a:p>
          <a:p>
            <a:endParaRPr lang="en-US" altLang="ko-KR" sz="1000" b="1" dirty="0" smtClean="0"/>
          </a:p>
          <a:p>
            <a:r>
              <a:rPr lang="en-US" altLang="ko-KR" sz="1000" dirty="0" smtClean="0"/>
              <a:t>-  </a:t>
            </a:r>
            <a:r>
              <a:rPr lang="ko-KR" altLang="en-US" sz="1000" dirty="0" err="1" smtClean="0"/>
              <a:t>여러명이서</a:t>
            </a:r>
            <a:r>
              <a:rPr lang="ko-KR" altLang="en-US" sz="1000" dirty="0" smtClean="0"/>
              <a:t> 하나의 카드로 결재 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사용하신 분들의 이름 같이 기입</a:t>
            </a:r>
            <a:endParaRPr lang="en-US" altLang="ko-KR" sz="1000" dirty="0" smtClean="0"/>
          </a:p>
          <a:p>
            <a:r>
              <a:rPr lang="en-US" altLang="ko-KR" sz="1000" dirty="0" smtClean="0"/>
              <a:t>(EX. </a:t>
            </a:r>
            <a:r>
              <a:rPr lang="ko-KR" altLang="en-US" sz="1000" dirty="0" smtClean="0"/>
              <a:t>홍길동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김철수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김영희</a:t>
            </a:r>
            <a:r>
              <a:rPr lang="en-US" altLang="ko-KR" sz="1000" dirty="0" smtClean="0"/>
              <a:t>)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871" y="4757138"/>
            <a:ext cx="4593689" cy="1798452"/>
          </a:xfrm>
          <a:prstGeom prst="rect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</p:pic>
      <p:cxnSp>
        <p:nvCxnSpPr>
          <p:cNvPr id="41" name="직선 화살표 연결선 40"/>
          <p:cNvCxnSpPr>
            <a:stCxn id="43" idx="1"/>
          </p:cNvCxnSpPr>
          <p:nvPr/>
        </p:nvCxnSpPr>
        <p:spPr>
          <a:xfrm flipH="1">
            <a:off x="6198095" y="5018747"/>
            <a:ext cx="875194" cy="353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73289" y="4818692"/>
            <a:ext cx="22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월 종료일 경우 종료일을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월 </a:t>
            </a:r>
            <a:r>
              <a:rPr lang="ko-KR" altLang="en-US" sz="1000" dirty="0" err="1" smtClean="0"/>
              <a:t>말일자로</a:t>
            </a:r>
            <a:r>
              <a:rPr lang="ko-KR" altLang="en-US" sz="1000" dirty="0" smtClean="0"/>
              <a:t> 변경 후 처리</a:t>
            </a:r>
            <a:endParaRPr lang="ko-KR" alt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잉크 44"/>
              <p14:cNvContentPartPr/>
              <p14:nvPr/>
            </p14:nvContentPartPr>
            <p14:xfrm>
              <a:off x="7190821" y="4974678"/>
              <a:ext cx="1936659" cy="360"/>
            </p14:xfrm>
          </p:contentPart>
        </mc:Choice>
        <mc:Fallback xmlns="">
          <p:pic>
            <p:nvPicPr>
              <p:cNvPr id="45" name="잉크 4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30705" y="4854798"/>
                <a:ext cx="205689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잉크 45"/>
              <p14:cNvContentPartPr/>
              <p14:nvPr/>
            </p14:nvContentPartPr>
            <p14:xfrm>
              <a:off x="7162022" y="5117238"/>
              <a:ext cx="1965458" cy="360"/>
            </p14:xfrm>
          </p:contentPart>
        </mc:Choice>
        <mc:Fallback xmlns="">
          <p:pic>
            <p:nvPicPr>
              <p:cNvPr id="46" name="잉크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1895" y="4997358"/>
                <a:ext cx="2085711" cy="24012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직사각형 50"/>
          <p:cNvSpPr/>
          <p:nvPr/>
        </p:nvSpPr>
        <p:spPr>
          <a:xfrm>
            <a:off x="2254953" y="1194532"/>
            <a:ext cx="1058520" cy="59837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순서도: 연결자 49"/>
          <p:cNvSpPr/>
          <p:nvPr/>
        </p:nvSpPr>
        <p:spPr>
          <a:xfrm>
            <a:off x="2186512" y="1098066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608154" y="1193389"/>
            <a:ext cx="871741" cy="5995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3" name="순서도: 연결자 52"/>
          <p:cNvSpPr/>
          <p:nvPr/>
        </p:nvSpPr>
        <p:spPr>
          <a:xfrm>
            <a:off x="4514367" y="1056164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629589" y="1211797"/>
            <a:ext cx="871741" cy="5995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5" name="순서도: 연결자 54"/>
          <p:cNvSpPr/>
          <p:nvPr/>
        </p:nvSpPr>
        <p:spPr>
          <a:xfrm>
            <a:off x="7535802" y="1031141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8502290" y="1204862"/>
            <a:ext cx="2677354" cy="5995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7" name="순서도: 연결자 56"/>
          <p:cNvSpPr/>
          <p:nvPr/>
        </p:nvSpPr>
        <p:spPr>
          <a:xfrm>
            <a:off x="8407543" y="1031141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10486239" y="1803915"/>
            <a:ext cx="33554" cy="394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Chapter01. </a:t>
            </a:r>
            <a:r>
              <a:rPr lang="ko-KR" altLang="en-US" sz="1800" dirty="0" smtClean="0"/>
              <a:t>법인카드 처리방법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3556" y="672127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마감 기한 </a:t>
            </a:r>
            <a:r>
              <a:rPr lang="ko-KR" altLang="en-US" sz="900" b="1" kern="100" dirty="0" err="1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미준수</a:t>
            </a:r>
            <a:r>
              <a:rPr lang="ko-KR" altLang="en-US" sz="900" b="1" kern="100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시 지급 처리 불가</a:t>
            </a:r>
            <a:endParaRPr lang="ko-KR" sz="1000" b="1" kern="100" dirty="0">
              <a:solidFill>
                <a:srgbClr val="FF0000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9" y="2842772"/>
            <a:ext cx="4260981" cy="3985844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sp>
        <p:nvSpPr>
          <p:cNvPr id="6" name="순서도: 대체 처리 5"/>
          <p:cNvSpPr/>
          <p:nvPr/>
        </p:nvSpPr>
        <p:spPr>
          <a:xfrm>
            <a:off x="164765" y="1116945"/>
            <a:ext cx="313408" cy="33435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813816" y="2596013"/>
            <a:ext cx="4658914" cy="3987066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813816" y="1361912"/>
            <a:ext cx="3783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 smtClean="0"/>
              <a:t>저장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모든 데이터 입력 완료 후 저장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b="1" dirty="0" smtClean="0"/>
              <a:t>결재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결재버튼</a:t>
            </a:r>
            <a:r>
              <a:rPr lang="ko-KR" altLang="en-US" sz="1000" dirty="0" smtClean="0"/>
              <a:t> 클릭 후 법인카드경비청구서 작성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ko-KR" altLang="en-US" sz="1000" dirty="0" smtClean="0"/>
              <a:t>★업무 용도가 아닌 </a:t>
            </a:r>
            <a:r>
              <a:rPr lang="ko-KR" altLang="en-US" sz="1000" b="1" dirty="0" smtClean="0"/>
              <a:t>개인용도</a:t>
            </a:r>
            <a:r>
              <a:rPr lang="ko-KR" altLang="en-US" sz="1000" dirty="0" smtClean="0"/>
              <a:t>로 법인카드 사용하였을 경우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b="1" dirty="0" smtClean="0"/>
              <a:t>전표 제외</a:t>
            </a:r>
            <a:r>
              <a:rPr lang="ko-KR" altLang="en-US" sz="1000" dirty="0" smtClean="0"/>
              <a:t> 버튼 클릭</a:t>
            </a:r>
            <a:r>
              <a:rPr lang="en-US" altLang="ko-KR" sz="1000" dirty="0" smtClean="0"/>
              <a:t>( </a:t>
            </a:r>
            <a:r>
              <a:rPr lang="ko-KR" altLang="en-US" sz="1000" dirty="0" smtClean="0"/>
              <a:t>계정 입력 및 결재 생략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/>
              <p14:cNvContentPartPr/>
              <p14:nvPr/>
            </p14:nvContentPartPr>
            <p14:xfrm>
              <a:off x="5947960" y="2094318"/>
              <a:ext cx="3255120" cy="3960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7840" y="1974438"/>
                <a:ext cx="3375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/>
              <p14:cNvContentPartPr/>
              <p14:nvPr/>
            </p14:nvContentPartPr>
            <p14:xfrm>
              <a:off x="5938960" y="2159838"/>
              <a:ext cx="2727720" cy="7200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9200" y="2039958"/>
                <a:ext cx="2847240" cy="3117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직사각형 33"/>
          <p:cNvSpPr/>
          <p:nvPr/>
        </p:nvSpPr>
        <p:spPr>
          <a:xfrm>
            <a:off x="5813816" y="1284724"/>
            <a:ext cx="4658914" cy="107856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390401" y="3267545"/>
            <a:ext cx="2427882" cy="129832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" name="순서도: 연결자 35"/>
          <p:cNvSpPr/>
          <p:nvPr/>
        </p:nvSpPr>
        <p:spPr>
          <a:xfrm>
            <a:off x="2296614" y="3084777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77424" y="4096084"/>
            <a:ext cx="203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결재라인</a:t>
            </a:r>
            <a:r>
              <a:rPr lang="ko-KR" altLang="en-US" dirty="0" smtClean="0"/>
              <a:t> 설정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910988" y="2747821"/>
            <a:ext cx="456174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경비 처리 결재 라인 설정</a:t>
            </a:r>
            <a:endParaRPr lang="en-US" altLang="ko-KR" sz="1000" b="1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1) </a:t>
            </a:r>
            <a:r>
              <a:rPr lang="ko-KR" altLang="en-US" sz="1000" b="1" dirty="0" smtClean="0"/>
              <a:t>모든 비용 처리 동일 </a:t>
            </a:r>
            <a:r>
              <a:rPr lang="en-US" altLang="ko-KR" sz="1000" b="1" dirty="0"/>
              <a:t>:</a:t>
            </a:r>
            <a:r>
              <a:rPr lang="en-US" altLang="ko-KR" sz="1000" b="1" dirty="0" smtClean="0"/>
              <a:t> 1</a:t>
            </a:r>
            <a:r>
              <a:rPr lang="ko-KR" altLang="en-US" sz="1000" b="1" dirty="0" err="1" smtClean="0"/>
              <a:t>차상사</a:t>
            </a:r>
            <a:r>
              <a:rPr lang="ko-KR" altLang="en-US" sz="1000" b="1" dirty="0" smtClean="0"/>
              <a:t> 결재 </a:t>
            </a:r>
            <a:r>
              <a:rPr lang="en-US" altLang="ko-KR" sz="1000" b="1" dirty="0" smtClean="0"/>
              <a:t>-&gt; </a:t>
            </a:r>
            <a:r>
              <a:rPr lang="ko-KR" altLang="en-US" sz="1000" b="1" dirty="0" err="1" smtClean="0"/>
              <a:t>재무관리실</a:t>
            </a:r>
            <a:r>
              <a:rPr lang="ko-KR" altLang="en-US" sz="1000" b="1" dirty="0" smtClean="0"/>
              <a:t> 이동규 과장 합의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dirty="0" smtClean="0"/>
              <a:t>-&gt; </a:t>
            </a:r>
            <a:r>
              <a:rPr lang="ko-KR" altLang="en-US" sz="1000" dirty="0" smtClean="0"/>
              <a:t>부서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차 상사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실장 또는 팀장 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이동규 과장 합의</a:t>
            </a:r>
            <a:endParaRPr lang="en-US" altLang="ko-KR" sz="1000" dirty="0" smtClean="0"/>
          </a:p>
          <a:p>
            <a:r>
              <a:rPr lang="en-US" altLang="ko-KR" sz="1000" dirty="0" smtClean="0"/>
              <a:t>-&gt; </a:t>
            </a:r>
            <a:r>
              <a:rPr lang="ko-KR" altLang="en-US" sz="1000" dirty="0" smtClean="0"/>
              <a:t>프로젝트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차 상사 </a:t>
            </a:r>
            <a:r>
              <a:rPr lang="en-US" altLang="ko-KR" sz="1000" dirty="0" smtClean="0"/>
              <a:t>: PM  -&gt; </a:t>
            </a:r>
            <a:r>
              <a:rPr lang="ko-KR" altLang="en-US" sz="1000" dirty="0" smtClean="0"/>
              <a:t>이동규 과장 합의</a:t>
            </a:r>
            <a:endParaRPr lang="en-US" altLang="ko-KR" sz="1000" dirty="0" smtClean="0"/>
          </a:p>
          <a:p>
            <a:endParaRPr lang="en-US" altLang="ko-KR" sz="900" dirty="0" smtClean="0"/>
          </a:p>
          <a:p>
            <a:r>
              <a:rPr lang="en-US" altLang="ko-KR" sz="900" dirty="0" smtClean="0"/>
              <a:t>(</a:t>
            </a:r>
            <a:r>
              <a:rPr lang="ko-KR" altLang="en-US" sz="900" dirty="0" err="1" smtClean="0"/>
              <a:t>전결권은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게시판 </a:t>
            </a:r>
            <a:r>
              <a:rPr lang="ko-KR" altLang="en-US" sz="900" dirty="0" err="1" smtClean="0"/>
              <a:t>위임전결</a:t>
            </a:r>
            <a:r>
              <a:rPr lang="ko-KR" altLang="en-US" sz="900" dirty="0" smtClean="0"/>
              <a:t> 규정</a:t>
            </a:r>
            <a:r>
              <a:rPr lang="en-US" altLang="ko-KR" sz="900" dirty="0" smtClean="0"/>
              <a:t>‘ </a:t>
            </a:r>
            <a:r>
              <a:rPr lang="ko-KR" altLang="en-US" sz="900" dirty="0" smtClean="0"/>
              <a:t>확인 필요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-&gt; </a:t>
            </a:r>
            <a:r>
              <a:rPr lang="ko-KR" altLang="en-US" sz="900" dirty="0" smtClean="0"/>
              <a:t>게시판 </a:t>
            </a:r>
            <a:r>
              <a:rPr lang="en-US" altLang="ko-KR" sz="900" dirty="0" smtClean="0"/>
              <a:t>-&gt; </a:t>
            </a:r>
            <a:r>
              <a:rPr lang="ko-KR" altLang="en-US" sz="900" dirty="0" err="1" smtClean="0"/>
              <a:t>사내규정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-&gt; NO.16</a:t>
            </a:r>
            <a:r>
              <a:rPr lang="ko-KR" altLang="en-US" sz="900" dirty="0" smtClean="0"/>
              <a:t>번 내용 참고</a:t>
            </a:r>
            <a:r>
              <a:rPr lang="en-US" altLang="ko-KR" sz="9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4</a:t>
            </a:r>
            <a:r>
              <a:rPr lang="en-US" altLang="ko-KR" sz="1000" b="1" dirty="0" smtClean="0"/>
              <a:t>. </a:t>
            </a:r>
            <a:r>
              <a:rPr lang="ko-KR" altLang="en-US" sz="1000" b="1" dirty="0" smtClean="0"/>
              <a:t>제목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사용한 내역 간략히 서술 </a:t>
            </a:r>
            <a:r>
              <a:rPr lang="en-US" altLang="ko-KR" sz="1000" dirty="0" smtClean="0"/>
              <a:t>(EX. 10</a:t>
            </a:r>
            <a:r>
              <a:rPr lang="ko-KR" altLang="en-US" sz="1000" dirty="0" smtClean="0"/>
              <a:t>월 경비</a:t>
            </a:r>
            <a:r>
              <a:rPr lang="en-US" altLang="ko-KR" sz="1000" dirty="0" smtClean="0"/>
              <a:t>, 10</a:t>
            </a:r>
            <a:r>
              <a:rPr lang="ko-KR" altLang="en-US" sz="1000" dirty="0" smtClean="0"/>
              <a:t>월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출장비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5</a:t>
            </a:r>
            <a:r>
              <a:rPr lang="en-US" altLang="ko-KR" sz="1000" b="1" dirty="0" smtClean="0"/>
              <a:t>. </a:t>
            </a:r>
            <a:r>
              <a:rPr lang="ko-KR" altLang="en-US" sz="1000" b="1" dirty="0" err="1" smtClean="0"/>
              <a:t>참조문서</a:t>
            </a:r>
            <a:r>
              <a:rPr lang="ko-KR" altLang="en-US" sz="1000" b="1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사전 품의 및 기타 문서가 있을 경우 </a:t>
            </a:r>
            <a:r>
              <a:rPr lang="en-US" altLang="ko-KR" sz="1000" dirty="0" smtClean="0"/>
              <a:t>(EX. </a:t>
            </a:r>
            <a:r>
              <a:rPr lang="ko-KR" altLang="en-US" sz="1000" dirty="0" smtClean="0"/>
              <a:t>출장 품의서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접대비신청서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물품구매 </a:t>
            </a:r>
            <a:r>
              <a:rPr lang="ko-KR" altLang="en-US" sz="1000" dirty="0" err="1" smtClean="0"/>
              <a:t>기안지</a:t>
            </a:r>
            <a:r>
              <a:rPr lang="ko-KR" altLang="en-US" sz="1000" dirty="0" smtClean="0"/>
              <a:t> 등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</p:txBody>
      </p:sp>
      <p:sp>
        <p:nvSpPr>
          <p:cNvPr id="49" name="순서도: 연결자 48"/>
          <p:cNvSpPr/>
          <p:nvPr/>
        </p:nvSpPr>
        <p:spPr>
          <a:xfrm>
            <a:off x="486561" y="4515533"/>
            <a:ext cx="158139" cy="22068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91807" y="4699964"/>
            <a:ext cx="4056463" cy="17809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" name="순서도: 연결자 50"/>
          <p:cNvSpPr/>
          <p:nvPr/>
        </p:nvSpPr>
        <p:spPr>
          <a:xfrm>
            <a:off x="477931" y="6448922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20303" y="6594383"/>
            <a:ext cx="4027968" cy="16888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173153" y="2823432"/>
            <a:ext cx="313408" cy="33435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631" y="1071322"/>
            <a:ext cx="2227091" cy="17380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326463" y="845424"/>
            <a:ext cx="587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저장</a:t>
            </a:r>
            <a:endParaRPr lang="ko-KR" altLang="en-US" sz="105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33491" y="890930"/>
            <a:ext cx="587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결재</a:t>
            </a:r>
            <a:endParaRPr lang="ko-KR" altLang="en-US" sz="1050" b="1" dirty="0"/>
          </a:p>
        </p:txBody>
      </p:sp>
      <p:sp>
        <p:nvSpPr>
          <p:cNvPr id="22" name="직사각형 21"/>
          <p:cNvSpPr/>
          <p:nvPr/>
        </p:nvSpPr>
        <p:spPr>
          <a:xfrm>
            <a:off x="2227103" y="1109342"/>
            <a:ext cx="207423" cy="32298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51166" y="1109847"/>
            <a:ext cx="196715" cy="32298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1157395" y="914945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2227103" y="843472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519753" y="1791133"/>
            <a:ext cx="578841" cy="3229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2167467" y="2086321"/>
            <a:ext cx="3646349" cy="22503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3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" y="1305317"/>
            <a:ext cx="11732265" cy="59043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Chapter02. </a:t>
            </a:r>
            <a:r>
              <a:rPr lang="ko-KR" altLang="en-US" sz="1800" dirty="0" smtClean="0"/>
              <a:t>교통비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 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9341" y="1908123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2228272"/>
            <a:ext cx="11736826" cy="290579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동일하게 내용을 기입합니다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불공제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여부 체크 必</a:t>
            </a:r>
            <a:endParaRPr lang="en-US" altLang="ko-KR" sz="1100" b="1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여비교통비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업무교통비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 /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여비교통비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야근교통비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3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4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여비교통비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en-US" altLang="ko-KR" sz="1100" dirty="0">
                <a:latin typeface="맑은 고딕" panose="020B0503020000020004" pitchFamily="50" charset="-127"/>
              </a:rPr>
              <a:t>PJT_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교통비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5)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6)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전사매출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7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  *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업무교통비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방문처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업무내용   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야근교통비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출발지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도착지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ex)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본사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/00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동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en-US" altLang="ko-KR" sz="1000" b="1" dirty="0">
                <a:latin typeface="맑은 고딕" panose="020B0503020000020004" pitchFamily="50" charset="-127"/>
              </a:rPr>
              <a:t>1</a:t>
            </a:r>
            <a:r>
              <a:rPr lang="ko-KR" altLang="en-US" sz="1000" b="1" dirty="0" err="1">
                <a:latin typeface="맑은 고딕" panose="020B0503020000020004" pitchFamily="50" charset="-127"/>
              </a:rPr>
              <a:t>차상사</a:t>
            </a:r>
            <a:r>
              <a:rPr lang="en-US" altLang="ko-KR" sz="1000" b="1" dirty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</a:rPr>
              <a:t>해당부서 실장 또는 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26721" y="1305318"/>
            <a:ext cx="7367054" cy="590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" y="632865"/>
            <a:ext cx="11722825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30541" y="5245735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5553512"/>
            <a:ext cx="11736826" cy="11744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 규정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야근 교통비 이용 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23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 이후 퇴근 시 사용 가능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대중교통 이용 불가시 택시비 지원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-&gt;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사용시간이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23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 이전일 경우 불인정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프로젝트 비용으로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주유시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‘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차량운행일지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’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추가 첨부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-&gt;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프로젝트 비용으로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주유시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법인카드 </a:t>
            </a:r>
            <a:r>
              <a:rPr lang="ko-KR" altLang="en-US" sz="1100" b="1" dirty="0" err="1">
                <a:latin typeface="맑은 고딕" panose="020B0503020000020004" pitchFamily="50" charset="-127"/>
              </a:rPr>
              <a:t>사용분</a:t>
            </a:r>
            <a:r>
              <a:rPr lang="ko-KR" altLang="en-US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전표제외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</a:rPr>
              <a:t>후 결의서 메뉴를 통해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 </a:t>
            </a:r>
            <a:r>
              <a:rPr lang="ko-KR" altLang="en-US" sz="1100" b="1" dirty="0">
                <a:latin typeface="맑은 고딕" panose="020B0503020000020004" pitchFamily="50" charset="-127"/>
              </a:rPr>
              <a:t>금액만 처리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다음장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참조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0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0" y="1994337"/>
            <a:ext cx="11623301" cy="60968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Chapter02. </a:t>
            </a:r>
            <a:r>
              <a:rPr lang="ko-KR" altLang="en-US" sz="1800" dirty="0" smtClean="0">
                <a:latin typeface="+mj-ea"/>
              </a:rPr>
              <a:t>초과 분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_1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9341" y="2004438"/>
            <a:ext cx="289775" cy="576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2486" y="2713213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사용 방법</a:t>
            </a:r>
            <a:endParaRPr lang="en-US" altLang="ko-KR" sz="1400" b="1" dirty="0" smtClean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3020990"/>
            <a:ext cx="11736826" cy="7049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법인카드 거래내역에서 </a:t>
            </a:r>
            <a:r>
              <a:rPr lang="ko-KR" altLang="en-US" sz="1100" smtClean="0">
                <a:latin typeface="맑은 고딕" panose="020B0503020000020004" pitchFamily="50" charset="-127"/>
              </a:rPr>
              <a:t>해당 사용 건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체크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오른쪽 상단 전표 버튼 클릭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전표제외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클릭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임의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전표처리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하시겠습니까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예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" y="684691"/>
            <a:ext cx="11763236" cy="12880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802409" y="1252441"/>
            <a:ext cx="569089" cy="218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6" y="3725194"/>
            <a:ext cx="11721291" cy="630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51513" y="4968645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사용 방법</a:t>
            </a:r>
            <a:endParaRPr lang="en-US" altLang="ko-KR" sz="1400" b="1" dirty="0" smtClean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2486" y="5276422"/>
            <a:ext cx="11736826" cy="14594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‘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결의서 입력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’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검색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marL="228600" indent="-228600" fontAlgn="ctr"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오른쪽 상단 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    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추가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버튼 클릭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marL="228600" indent="-228600" fontAlgn="ctr"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회계일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카드 또는 현금 사용기간 월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말일자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입력 </a:t>
            </a:r>
            <a:r>
              <a:rPr lang="en-US" altLang="ko-KR" sz="1100" dirty="0">
                <a:latin typeface="+mj-ea"/>
              </a:rPr>
              <a:t>(EX.10</a:t>
            </a:r>
            <a:r>
              <a:rPr lang="ko-KR" altLang="en-US" sz="1100" dirty="0">
                <a:latin typeface="+mj-ea"/>
              </a:rPr>
              <a:t>월</a:t>
            </a:r>
            <a:r>
              <a:rPr lang="en-US" altLang="ko-KR" sz="1100" dirty="0">
                <a:latin typeface="+mj-ea"/>
              </a:rPr>
              <a:t>1</a:t>
            </a:r>
            <a:r>
              <a:rPr lang="ko-KR" altLang="en-US" sz="1100" dirty="0">
                <a:latin typeface="+mj-ea"/>
              </a:rPr>
              <a:t>일부터 </a:t>
            </a:r>
            <a:r>
              <a:rPr lang="en-US" altLang="ko-KR" sz="1100" dirty="0">
                <a:latin typeface="+mj-ea"/>
              </a:rPr>
              <a:t>10</a:t>
            </a:r>
            <a:r>
              <a:rPr lang="ko-KR" altLang="en-US" sz="1100" dirty="0">
                <a:latin typeface="+mj-ea"/>
              </a:rPr>
              <a:t>월 </a:t>
            </a:r>
            <a:r>
              <a:rPr lang="en-US" altLang="ko-KR" sz="1100" dirty="0">
                <a:latin typeface="+mj-ea"/>
              </a:rPr>
              <a:t>31</a:t>
            </a:r>
            <a:r>
              <a:rPr lang="ko-KR" altLang="en-US" sz="1100" dirty="0">
                <a:latin typeface="+mj-ea"/>
              </a:rPr>
              <a:t>일까지 사용 시 </a:t>
            </a:r>
            <a:r>
              <a:rPr lang="ko-KR" altLang="en-US" sz="1100" dirty="0" err="1">
                <a:latin typeface="+mj-ea"/>
              </a:rPr>
              <a:t>회계일은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>
                <a:latin typeface="+mj-ea"/>
              </a:rPr>
              <a:t>10</a:t>
            </a:r>
            <a:r>
              <a:rPr lang="ko-KR" altLang="en-US" sz="1100" dirty="0">
                <a:latin typeface="+mj-ea"/>
              </a:rPr>
              <a:t>월 </a:t>
            </a:r>
            <a:r>
              <a:rPr lang="en-US" altLang="ko-KR" sz="1100" dirty="0">
                <a:latin typeface="+mj-ea"/>
              </a:rPr>
              <a:t>31</a:t>
            </a:r>
            <a:r>
              <a:rPr lang="ko-KR" altLang="en-US" sz="1100" dirty="0">
                <a:latin typeface="+mj-ea"/>
              </a:rPr>
              <a:t>일 </a:t>
            </a:r>
            <a:r>
              <a:rPr lang="ko-KR" altLang="en-US" sz="1100" dirty="0" smtClean="0">
                <a:latin typeface="+mj-ea"/>
              </a:rPr>
              <a:t>입력</a:t>
            </a:r>
            <a:r>
              <a:rPr lang="en-US" altLang="ko-KR" sz="1100" dirty="0" smtClean="0">
                <a:latin typeface="+mj-ea"/>
              </a:rPr>
              <a:t>)</a:t>
            </a:r>
          </a:p>
          <a:p>
            <a:pPr marL="228600" indent="-228600" fontAlgn="ctr">
              <a:buAutoNum type="arabicPeriod"/>
            </a:pPr>
            <a:r>
              <a:rPr lang="ko-KR" altLang="en-US" sz="1100" dirty="0" err="1" smtClean="0">
                <a:latin typeface="+mj-ea"/>
              </a:rPr>
              <a:t>결의내역</a:t>
            </a:r>
            <a:r>
              <a:rPr lang="en-US" altLang="ko-KR" sz="1100" dirty="0" smtClean="0">
                <a:latin typeface="+mj-ea"/>
              </a:rPr>
              <a:t>: </a:t>
            </a:r>
            <a:r>
              <a:rPr lang="ko-KR" altLang="en-US" sz="1100" dirty="0" smtClean="0">
                <a:latin typeface="+mj-ea"/>
              </a:rPr>
              <a:t>사용 내역 서술 </a:t>
            </a:r>
            <a:r>
              <a:rPr lang="en-US" altLang="ko-KR" sz="1100" dirty="0" smtClean="0">
                <a:latin typeface="+mj-ea"/>
              </a:rPr>
              <a:t>(EX. </a:t>
            </a:r>
            <a:r>
              <a:rPr lang="ko-KR" altLang="en-US" sz="1100" dirty="0" smtClean="0">
                <a:latin typeface="+mj-ea"/>
              </a:rPr>
              <a:t>프로젝트 비용 </a:t>
            </a:r>
            <a:r>
              <a:rPr lang="ko-KR" altLang="en-US" sz="1100" dirty="0" err="1" smtClean="0">
                <a:latin typeface="+mj-ea"/>
              </a:rPr>
              <a:t>주유비</a:t>
            </a:r>
            <a:r>
              <a:rPr lang="ko-KR" altLang="en-US" sz="1100" dirty="0" smtClean="0">
                <a:latin typeface="+mj-ea"/>
              </a:rPr>
              <a:t> </a:t>
            </a:r>
            <a:r>
              <a:rPr lang="en-US" altLang="ko-KR" sz="1100" dirty="0" smtClean="0">
                <a:latin typeface="+mj-ea"/>
              </a:rPr>
              <a:t>10</a:t>
            </a:r>
            <a:r>
              <a:rPr lang="ko-KR" altLang="en-US" sz="1100" dirty="0" smtClean="0">
                <a:latin typeface="+mj-ea"/>
              </a:rPr>
              <a:t>월</a:t>
            </a:r>
            <a:r>
              <a:rPr lang="en-US" altLang="ko-KR" sz="1100" dirty="0" smtClean="0">
                <a:latin typeface="+mj-ea"/>
              </a:rPr>
              <a:t>)</a:t>
            </a:r>
          </a:p>
          <a:p>
            <a:pPr marL="228600" indent="-228600" fontAlgn="ctr">
              <a:buAutoNum type="arabicPeriod"/>
            </a:pPr>
            <a:endParaRPr lang="en-US" altLang="ko-KR" sz="1100" dirty="0" smtClean="0">
              <a:latin typeface="+mj-ea"/>
            </a:endParaRPr>
          </a:p>
          <a:p>
            <a:pPr fontAlgn="ctr"/>
            <a:r>
              <a:rPr lang="en-US" altLang="ko-KR" sz="1100" dirty="0" smtClean="0">
                <a:latin typeface="+mj-ea"/>
              </a:rPr>
              <a:t>*</a:t>
            </a:r>
            <a:r>
              <a:rPr lang="ko-KR" altLang="en-US" sz="1100" dirty="0" err="1" smtClean="0">
                <a:latin typeface="+mj-ea"/>
              </a:rPr>
              <a:t>주유비의</a:t>
            </a:r>
            <a:r>
              <a:rPr lang="ko-KR" altLang="en-US" sz="1100" dirty="0" smtClean="0">
                <a:latin typeface="+mj-ea"/>
              </a:rPr>
              <a:t> 경우 </a:t>
            </a:r>
            <a:r>
              <a:rPr lang="ko-KR" altLang="en-US" sz="1100" dirty="0" err="1" smtClean="0">
                <a:latin typeface="+mj-ea"/>
              </a:rPr>
              <a:t>개인카드</a:t>
            </a:r>
            <a:r>
              <a:rPr lang="ko-KR" altLang="en-US" sz="1100" dirty="0" smtClean="0">
                <a:latin typeface="+mj-ea"/>
              </a:rPr>
              <a:t> 사용 가능 </a:t>
            </a:r>
            <a:r>
              <a:rPr lang="en-US" altLang="ko-KR" sz="1100" dirty="0" smtClean="0">
                <a:latin typeface="+mj-ea"/>
              </a:rPr>
              <a:t>(</a:t>
            </a:r>
            <a:r>
              <a:rPr lang="ko-KR" altLang="en-US" sz="1100" dirty="0" err="1" smtClean="0">
                <a:latin typeface="+mj-ea"/>
              </a:rPr>
              <a:t>개인카드</a:t>
            </a:r>
            <a:r>
              <a:rPr lang="ko-KR" altLang="en-US" sz="1100" dirty="0" smtClean="0">
                <a:latin typeface="+mj-ea"/>
              </a:rPr>
              <a:t> 사용시 법인카드 거래내역 임의 전표 처리 생략</a:t>
            </a:r>
            <a:r>
              <a:rPr lang="en-US" altLang="ko-KR" sz="1100" dirty="0" smtClean="0">
                <a:latin typeface="+mj-ea"/>
              </a:rPr>
              <a:t>, </a:t>
            </a:r>
            <a:r>
              <a:rPr lang="ko-KR" altLang="en-US" sz="1100" dirty="0" smtClean="0">
                <a:latin typeface="+mj-ea"/>
              </a:rPr>
              <a:t>단 영수증 첨부 필수</a:t>
            </a:r>
            <a:r>
              <a:rPr lang="en-US" altLang="ko-KR" sz="1100" dirty="0" smtClean="0">
                <a:latin typeface="+mj-ea"/>
              </a:rPr>
              <a:t>)</a:t>
            </a:r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=&gt;</a:t>
            </a:r>
            <a:r>
              <a:rPr lang="ko-KR" altLang="en-US" sz="1100" dirty="0" err="1">
                <a:latin typeface="+mj-ea"/>
              </a:rPr>
              <a:t>다음장에</a:t>
            </a:r>
            <a:r>
              <a:rPr lang="ko-KR" altLang="en-US" sz="1100" dirty="0">
                <a:latin typeface="+mj-ea"/>
              </a:rPr>
              <a:t> 계속</a:t>
            </a:r>
          </a:p>
          <a:p>
            <a:pPr fontAlgn="ctr">
              <a:lnSpc>
                <a:spcPct val="150000"/>
              </a:lnSpc>
            </a:pP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35237" y="3841612"/>
            <a:ext cx="251669" cy="218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189" y="5485398"/>
            <a:ext cx="202887" cy="1595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1" y="4367225"/>
            <a:ext cx="11693464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762" y="1763603"/>
            <a:ext cx="3296110" cy="164069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425" y="1767168"/>
            <a:ext cx="3531543" cy="1637125"/>
          </a:xfrm>
          <a:prstGeom prst="rect">
            <a:avLst/>
          </a:prstGeom>
          <a:ln w="31750">
            <a:solidFill>
              <a:schemeClr val="accent2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9" y="1725185"/>
            <a:ext cx="2381582" cy="1679108"/>
          </a:xfrm>
          <a:prstGeom prst="rect">
            <a:avLst/>
          </a:prstGeom>
          <a:ln w="31750">
            <a:solidFill>
              <a:schemeClr val="accent2"/>
            </a:solidFill>
          </a:ln>
          <a:effectLst>
            <a:outerShdw blurRad="50800" dist="50800" dir="5400000" sx="1000" sy="1000" algn="ctr" rotWithShape="0">
              <a:srgbClr val="FFC000"/>
            </a:outerShdw>
          </a:effectLst>
        </p:spPr>
      </p:pic>
      <p:sp>
        <p:nvSpPr>
          <p:cNvPr id="32" name="순서도: 연결자 31"/>
          <p:cNvSpPr/>
          <p:nvPr/>
        </p:nvSpPr>
        <p:spPr>
          <a:xfrm>
            <a:off x="-15738" y="1643033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순서도: 연결자 34"/>
          <p:cNvSpPr/>
          <p:nvPr/>
        </p:nvSpPr>
        <p:spPr>
          <a:xfrm>
            <a:off x="2433638" y="1628242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순서도: 연결자 36"/>
          <p:cNvSpPr/>
          <p:nvPr/>
        </p:nvSpPr>
        <p:spPr>
          <a:xfrm>
            <a:off x="5991544" y="1610668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54" y="770524"/>
            <a:ext cx="11395186" cy="58110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>
                <a:latin typeface="+mj-ea"/>
              </a:rPr>
              <a:t>Chapter02. </a:t>
            </a:r>
            <a:r>
              <a:rPr lang="ko-KR" altLang="en-US" sz="1800" dirty="0">
                <a:latin typeface="+mj-ea"/>
              </a:rPr>
              <a:t>초과 분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_2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121654" y="3715046"/>
            <a:ext cx="27893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121654" y="4060632"/>
            <a:ext cx="11672123" cy="266344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513" y="4139107"/>
            <a:ext cx="115882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1.</a:t>
            </a:r>
            <a:r>
              <a:rPr lang="ko-KR" altLang="en-US" sz="1200" dirty="0" smtClean="0">
                <a:latin typeface="+mj-ea"/>
                <a:ea typeface="+mj-ea"/>
              </a:rPr>
              <a:t>거래처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  <a:ea typeface="+mj-ea"/>
              </a:rPr>
              <a:t>본인 이름 검색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2.</a:t>
            </a:r>
            <a:r>
              <a:rPr lang="ko-KR" altLang="en-US" sz="1200" dirty="0" smtClean="0">
                <a:latin typeface="+mj-ea"/>
                <a:ea typeface="+mj-ea"/>
              </a:rPr>
              <a:t>증빙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err="1" smtClean="0">
                <a:latin typeface="+mj-ea"/>
                <a:ea typeface="+mj-ea"/>
              </a:rPr>
              <a:t>여비교통비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업무</a:t>
            </a:r>
            <a:r>
              <a:rPr lang="en-US" altLang="ko-KR" sz="1200" dirty="0" smtClean="0">
                <a:latin typeface="+mj-ea"/>
                <a:ea typeface="+mj-ea"/>
              </a:rPr>
              <a:t>) </a:t>
            </a:r>
            <a:r>
              <a:rPr lang="ko-KR" altLang="en-US" sz="1200" dirty="0" smtClean="0">
                <a:latin typeface="+mj-ea"/>
                <a:ea typeface="+mj-ea"/>
              </a:rPr>
              <a:t>검색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3.</a:t>
            </a:r>
            <a:r>
              <a:rPr lang="ko-KR" altLang="en-US" sz="1200" dirty="0" err="1" smtClean="0">
                <a:latin typeface="+mj-ea"/>
              </a:rPr>
              <a:t>예산단위</a:t>
            </a:r>
            <a:endParaRPr lang="en-US" altLang="ko-KR" sz="12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</a:rPr>
              <a:t>-</a:t>
            </a:r>
            <a:r>
              <a:rPr lang="ko-KR" altLang="en-US" sz="1200" dirty="0" smtClean="0">
                <a:latin typeface="+mj-ea"/>
              </a:rPr>
              <a:t>프로젝트 예산 사용 </a:t>
            </a:r>
            <a:r>
              <a:rPr lang="en-US" altLang="ko-KR" sz="1200" dirty="0" smtClean="0">
                <a:latin typeface="+mj-ea"/>
              </a:rPr>
              <a:t>: </a:t>
            </a:r>
            <a:r>
              <a:rPr lang="ko-KR" altLang="en-US" sz="1200" dirty="0" smtClean="0">
                <a:latin typeface="+mj-ea"/>
              </a:rPr>
              <a:t>해당 프로젝트 입력</a:t>
            </a:r>
            <a:endParaRPr lang="en-US" altLang="ko-KR" sz="12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4.(</a:t>
            </a:r>
            <a:r>
              <a:rPr lang="ko-KR" altLang="en-US" sz="1200" dirty="0" smtClean="0">
                <a:latin typeface="+mj-ea"/>
                <a:ea typeface="+mj-ea"/>
              </a:rPr>
              <a:t>세금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r>
              <a:rPr lang="ko-KR" altLang="en-US" sz="1200" dirty="0" smtClean="0">
                <a:latin typeface="+mj-ea"/>
                <a:ea typeface="+mj-ea"/>
              </a:rPr>
              <a:t>계산서일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  <a:ea typeface="+mj-ea"/>
              </a:rPr>
              <a:t>위에 </a:t>
            </a:r>
            <a:r>
              <a:rPr lang="ko-KR" altLang="en-US" sz="1200" dirty="0" err="1" smtClean="0">
                <a:latin typeface="+mj-ea"/>
                <a:ea typeface="+mj-ea"/>
              </a:rPr>
              <a:t>회계일과</a:t>
            </a:r>
            <a:r>
              <a:rPr lang="ko-KR" altLang="en-US" sz="1200" dirty="0" smtClean="0">
                <a:latin typeface="+mj-ea"/>
                <a:ea typeface="+mj-ea"/>
              </a:rPr>
              <a:t> 동일하게 처리</a:t>
            </a:r>
            <a:endParaRPr lang="en-US" altLang="ko-KR" sz="1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5.</a:t>
            </a:r>
            <a:r>
              <a:rPr lang="ko-KR" altLang="en-US" sz="1200" dirty="0" smtClean="0">
                <a:latin typeface="+mj-ea"/>
                <a:ea typeface="+mj-ea"/>
              </a:rPr>
              <a:t>공급가액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거래금액</a:t>
            </a:r>
            <a:r>
              <a:rPr lang="en-US" altLang="ko-KR" sz="1200" dirty="0" smtClean="0">
                <a:latin typeface="+mj-ea"/>
                <a:ea typeface="+mj-ea"/>
              </a:rPr>
              <a:t>)-</a:t>
            </a:r>
            <a:r>
              <a:rPr lang="ko-KR" altLang="en-US" sz="1200" dirty="0" smtClean="0">
                <a:latin typeface="+mj-ea"/>
                <a:ea typeface="+mj-ea"/>
              </a:rPr>
              <a:t>부가세 포함 사용한 금액을 기입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6.</a:t>
            </a:r>
            <a:r>
              <a:rPr lang="ko-KR" altLang="en-US" sz="1200" dirty="0" smtClean="0">
                <a:latin typeface="+mj-ea"/>
                <a:ea typeface="+mj-ea"/>
              </a:rPr>
              <a:t>계정</a:t>
            </a:r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1200" dirty="0" err="1" smtClean="0">
                <a:latin typeface="+mj-ea"/>
              </a:rPr>
              <a:t>여비교통비</a:t>
            </a:r>
            <a:r>
              <a:rPr lang="en-US" altLang="ko-KR" sz="1200" dirty="0" smtClean="0">
                <a:latin typeface="+mj-ea"/>
              </a:rPr>
              <a:t>(</a:t>
            </a:r>
            <a:r>
              <a:rPr lang="ko-KR" altLang="en-US" sz="1200" dirty="0" err="1" smtClean="0">
                <a:latin typeface="+mj-ea"/>
              </a:rPr>
              <a:t>업무교통비</a:t>
            </a:r>
            <a:r>
              <a:rPr lang="en-US" altLang="ko-KR" sz="1200" dirty="0" smtClean="0">
                <a:latin typeface="+mj-ea"/>
              </a:rPr>
              <a:t>)</a:t>
            </a:r>
            <a:endParaRPr lang="en-US" altLang="ko-KR" sz="1200" dirty="0">
              <a:latin typeface="+mj-ea"/>
              <a:ea typeface="+mj-ea"/>
            </a:endParaRPr>
          </a:p>
          <a:p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070003" y="1275121"/>
            <a:ext cx="580209" cy="5507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26571" y="1358588"/>
            <a:ext cx="9331" cy="4222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359947" y="1358588"/>
            <a:ext cx="2866412" cy="557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9993086" y="1422967"/>
            <a:ext cx="9331" cy="21688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9091" y="3629634"/>
            <a:ext cx="3198545" cy="233415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39" name="순서도: 연결자 38"/>
          <p:cNvSpPr/>
          <p:nvPr/>
        </p:nvSpPr>
        <p:spPr>
          <a:xfrm>
            <a:off x="8608964" y="3447770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1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>
                <a:latin typeface="+mj-ea"/>
              </a:rPr>
              <a:t>Chapter02. </a:t>
            </a:r>
            <a:r>
              <a:rPr lang="ko-KR" altLang="en-US" sz="1800" dirty="0">
                <a:latin typeface="+mj-ea"/>
              </a:rPr>
              <a:t>초과 분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+mj-ea"/>
              </a:rPr>
              <a:t>ERP </a:t>
            </a:r>
            <a:r>
              <a:rPr lang="ko-KR" altLang="en-US" sz="1800" dirty="0" err="1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_</a:t>
            </a:r>
            <a:r>
              <a:rPr lang="en-US" altLang="ko-KR" sz="1800" dirty="0">
                <a:latin typeface="+mj-ea"/>
              </a:rPr>
              <a:t>3</a:t>
            </a:r>
            <a:endParaRPr lang="ko-KR" altLang="ko-KR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521726" y="820594"/>
            <a:ext cx="427205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521726" y="1159680"/>
            <a:ext cx="4272051" cy="53767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2751" y="1166482"/>
            <a:ext cx="4257773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1.</a:t>
            </a:r>
            <a:r>
              <a:rPr lang="ko-KR" altLang="en-US" sz="1200" dirty="0" smtClean="0">
                <a:latin typeface="+mj-ea"/>
                <a:ea typeface="+mj-ea"/>
              </a:rPr>
              <a:t>앞의 데이터를 모두 입력 후 </a:t>
            </a:r>
            <a:r>
              <a:rPr lang="ko-KR" altLang="en-US" sz="1200" dirty="0" err="1" smtClean="0">
                <a:latin typeface="+mj-ea"/>
                <a:ea typeface="+mj-ea"/>
              </a:rPr>
              <a:t>저장버튼</a:t>
            </a:r>
            <a:r>
              <a:rPr lang="ko-KR" altLang="en-US" sz="1200" dirty="0" smtClean="0">
                <a:latin typeface="+mj-ea"/>
                <a:ea typeface="+mj-ea"/>
              </a:rPr>
              <a:t> 클릭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2.</a:t>
            </a:r>
            <a:r>
              <a:rPr lang="ko-KR" altLang="en-US" sz="1200" dirty="0" err="1" smtClean="0">
                <a:latin typeface="+mj-ea"/>
                <a:ea typeface="+mj-ea"/>
              </a:rPr>
              <a:t>결재버튼을</a:t>
            </a:r>
            <a:r>
              <a:rPr lang="ko-KR" altLang="en-US" sz="1200" dirty="0" smtClean="0">
                <a:latin typeface="+mj-ea"/>
                <a:ea typeface="+mj-ea"/>
              </a:rPr>
              <a:t> 클릭 후 지출결의서 작성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3.</a:t>
            </a:r>
            <a:r>
              <a:rPr lang="ko-KR" altLang="en-US" sz="1200" dirty="0" err="1" smtClean="0">
                <a:latin typeface="+mj-ea"/>
              </a:rPr>
              <a:t>결재라인</a:t>
            </a:r>
            <a:r>
              <a:rPr lang="ko-KR" altLang="en-US" sz="1200" dirty="0" smtClean="0">
                <a:latin typeface="+mj-ea"/>
              </a:rPr>
              <a:t> 설정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100" dirty="0" smtClean="0">
                <a:latin typeface="+mj-ea"/>
              </a:rPr>
              <a:t>-</a:t>
            </a:r>
            <a:r>
              <a:rPr lang="ko-KR" altLang="en-US" sz="1100" dirty="0" smtClean="0">
                <a:latin typeface="+mj-ea"/>
              </a:rPr>
              <a:t>부서 및 프로젝트 예산 사용 시 </a:t>
            </a:r>
            <a:r>
              <a:rPr lang="en-US" altLang="ko-KR" sz="1100" dirty="0" smtClean="0">
                <a:latin typeface="+mj-ea"/>
              </a:rPr>
              <a:t>: 1</a:t>
            </a:r>
            <a:r>
              <a:rPr lang="ko-KR" altLang="en-US" sz="1100" dirty="0" err="1" smtClean="0">
                <a:latin typeface="+mj-ea"/>
              </a:rPr>
              <a:t>차상사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 smtClean="0">
                <a:latin typeface="+mj-ea"/>
              </a:rPr>
              <a:t>(</a:t>
            </a:r>
            <a:r>
              <a:rPr lang="ko-KR" altLang="en-US" sz="1100" dirty="0">
                <a:latin typeface="+mj-ea"/>
              </a:rPr>
              <a:t>부서 </a:t>
            </a:r>
            <a:r>
              <a:rPr lang="en-US" altLang="ko-KR" sz="1100" dirty="0">
                <a:latin typeface="+mj-ea"/>
              </a:rPr>
              <a:t>1</a:t>
            </a:r>
            <a:r>
              <a:rPr lang="ko-KR" altLang="en-US" sz="1100" dirty="0">
                <a:latin typeface="+mj-ea"/>
              </a:rPr>
              <a:t>차 상사 </a:t>
            </a:r>
            <a:r>
              <a:rPr lang="en-US" altLang="ko-KR" sz="1100" dirty="0">
                <a:latin typeface="+mj-ea"/>
              </a:rPr>
              <a:t>: </a:t>
            </a:r>
            <a:r>
              <a:rPr lang="ko-KR" altLang="en-US" sz="1100" dirty="0">
                <a:latin typeface="+mj-ea"/>
              </a:rPr>
              <a:t>실장</a:t>
            </a:r>
            <a:r>
              <a:rPr lang="en-US" altLang="ko-KR" sz="1100" dirty="0">
                <a:latin typeface="+mj-ea"/>
              </a:rPr>
              <a:t> </a:t>
            </a:r>
            <a:r>
              <a:rPr lang="ko-KR" altLang="en-US" sz="1100" dirty="0">
                <a:latin typeface="+mj-ea"/>
              </a:rPr>
              <a:t>또는 팀장</a:t>
            </a:r>
            <a:r>
              <a:rPr lang="en-US" altLang="ko-KR" sz="1100" dirty="0">
                <a:latin typeface="+mj-ea"/>
              </a:rPr>
              <a:t>, </a:t>
            </a:r>
            <a:r>
              <a:rPr lang="ko-KR" altLang="en-US" sz="1100" dirty="0">
                <a:latin typeface="+mj-ea"/>
              </a:rPr>
              <a:t>프로젝트 </a:t>
            </a:r>
            <a:r>
              <a:rPr lang="en-US" altLang="ko-KR" sz="1100" dirty="0">
                <a:latin typeface="+mj-ea"/>
              </a:rPr>
              <a:t>1</a:t>
            </a:r>
            <a:r>
              <a:rPr lang="ko-KR" altLang="en-US" sz="1100" dirty="0">
                <a:latin typeface="+mj-ea"/>
              </a:rPr>
              <a:t>차 상사 </a:t>
            </a:r>
            <a:r>
              <a:rPr lang="en-US" altLang="ko-KR" sz="1100" dirty="0">
                <a:latin typeface="+mj-ea"/>
              </a:rPr>
              <a:t>: PM</a:t>
            </a:r>
            <a:r>
              <a:rPr lang="en-US" altLang="ko-KR" sz="1100" dirty="0" smtClean="0">
                <a:latin typeface="+mj-ea"/>
              </a:rPr>
              <a:t>) -&gt; </a:t>
            </a:r>
            <a:r>
              <a:rPr lang="ko-KR" altLang="en-US" sz="1100" dirty="0" err="1" smtClean="0">
                <a:latin typeface="+mj-ea"/>
              </a:rPr>
              <a:t>재무관리실</a:t>
            </a:r>
            <a:r>
              <a:rPr lang="ko-KR" altLang="en-US" sz="1100" dirty="0" smtClean="0">
                <a:latin typeface="+mj-ea"/>
              </a:rPr>
              <a:t> </a:t>
            </a:r>
            <a:r>
              <a:rPr lang="ko-KR" altLang="en-US" sz="1100" dirty="0" err="1" smtClean="0">
                <a:latin typeface="+mj-ea"/>
              </a:rPr>
              <a:t>이동규과장</a:t>
            </a:r>
            <a:endParaRPr lang="en-US" altLang="ko-KR" sz="1100" dirty="0">
              <a:latin typeface="+mj-ea"/>
            </a:endParaRPr>
          </a:p>
          <a:p>
            <a:r>
              <a:rPr lang="en-US" altLang="ko-KR" sz="1100" dirty="0" smtClean="0">
                <a:latin typeface="+mj-ea"/>
              </a:rPr>
              <a:t>(</a:t>
            </a:r>
            <a:r>
              <a:rPr lang="ko-KR" altLang="en-US" sz="1100" dirty="0" err="1">
                <a:latin typeface="+mj-ea"/>
              </a:rPr>
              <a:t>전결권은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>
                <a:latin typeface="+mj-ea"/>
              </a:rPr>
              <a:t>“</a:t>
            </a:r>
            <a:r>
              <a:rPr lang="ko-KR" altLang="en-US" sz="1100" dirty="0">
                <a:latin typeface="+mj-ea"/>
              </a:rPr>
              <a:t>게시판 위임전결규정</a:t>
            </a:r>
            <a:r>
              <a:rPr lang="en-US" altLang="ko-KR" sz="1100" dirty="0">
                <a:latin typeface="+mj-ea"/>
              </a:rPr>
              <a:t>“ </a:t>
            </a:r>
            <a:r>
              <a:rPr lang="ko-KR" altLang="en-US" sz="1100" dirty="0">
                <a:latin typeface="+mj-ea"/>
              </a:rPr>
              <a:t>확인 필요</a:t>
            </a:r>
            <a:r>
              <a:rPr lang="en-US" altLang="ko-KR" sz="1100" dirty="0">
                <a:latin typeface="+mj-ea"/>
              </a:rPr>
              <a:t>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</a:rPr>
              <a:t>4.</a:t>
            </a:r>
            <a:r>
              <a:rPr lang="ko-KR" altLang="en-US" sz="1200" dirty="0">
                <a:latin typeface="+mj-ea"/>
              </a:rPr>
              <a:t>제목</a:t>
            </a:r>
            <a:endParaRPr lang="en-US" altLang="ko-KR" sz="1200" dirty="0">
              <a:latin typeface="+mj-ea"/>
            </a:endParaRPr>
          </a:p>
          <a:p>
            <a:r>
              <a:rPr lang="en-US" altLang="ko-KR" sz="1100" dirty="0">
                <a:latin typeface="+mj-ea"/>
              </a:rPr>
              <a:t>-</a:t>
            </a:r>
            <a:r>
              <a:rPr lang="ko-KR" altLang="en-US" sz="1100" dirty="0">
                <a:latin typeface="+mj-ea"/>
              </a:rPr>
              <a:t>사용한 내역을 간략히 서술</a:t>
            </a:r>
            <a:endParaRPr lang="en-US" altLang="ko-KR" sz="1100" dirty="0">
              <a:latin typeface="+mj-ea"/>
            </a:endParaRPr>
          </a:p>
          <a:p>
            <a:r>
              <a:rPr lang="en-US" altLang="ko-KR" sz="1100" dirty="0" smtClean="0">
                <a:latin typeface="+mj-ea"/>
              </a:rPr>
              <a:t>(EX.10</a:t>
            </a:r>
            <a:r>
              <a:rPr lang="ko-KR" altLang="en-US" sz="1100" dirty="0" smtClean="0">
                <a:latin typeface="+mj-ea"/>
              </a:rPr>
              <a:t>월 프로젝트 </a:t>
            </a:r>
            <a:r>
              <a:rPr lang="ko-KR" altLang="en-US" sz="1100" dirty="0" err="1" smtClean="0">
                <a:latin typeface="+mj-ea"/>
              </a:rPr>
              <a:t>주유비</a:t>
            </a:r>
            <a:r>
              <a:rPr lang="ko-KR" altLang="en-US" sz="1100" dirty="0" smtClean="0">
                <a:latin typeface="+mj-ea"/>
              </a:rPr>
              <a:t> </a:t>
            </a:r>
            <a:r>
              <a:rPr lang="ko-KR" altLang="en-US" sz="1100" dirty="0" err="1" smtClean="0">
                <a:latin typeface="+mj-ea"/>
              </a:rPr>
              <a:t>처리분</a:t>
            </a:r>
            <a:r>
              <a:rPr lang="en-US" altLang="ko-KR" sz="1100" dirty="0" smtClean="0">
                <a:latin typeface="+mj-ea"/>
              </a:rPr>
              <a:t>)</a:t>
            </a: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5</a:t>
            </a:r>
            <a:r>
              <a:rPr lang="en-US" altLang="ko-KR" sz="1200" dirty="0" smtClean="0">
                <a:latin typeface="+mj-ea"/>
              </a:rPr>
              <a:t>.</a:t>
            </a:r>
            <a:r>
              <a:rPr lang="ko-KR" altLang="en-US" sz="1200" dirty="0" smtClean="0">
                <a:latin typeface="+mj-ea"/>
              </a:rPr>
              <a:t>일반첨부파일</a:t>
            </a:r>
            <a:endParaRPr lang="en-US" altLang="ko-KR" sz="1200" dirty="0" smtClean="0">
              <a:latin typeface="+mj-ea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+mj-ea"/>
              </a:rPr>
              <a:t>차량운행일지 작성 하여 첨부</a:t>
            </a:r>
            <a:endParaRPr lang="en-US" altLang="ko-KR" sz="1200" dirty="0">
              <a:latin typeface="+mj-ea"/>
            </a:endParaRPr>
          </a:p>
          <a:p>
            <a:endParaRPr lang="en-US" altLang="ko-KR" sz="1100" dirty="0">
              <a:latin typeface="+mj-ea"/>
            </a:endParaRPr>
          </a:p>
          <a:p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" y="799411"/>
            <a:ext cx="2971800" cy="250676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04" y="799414"/>
            <a:ext cx="4405689" cy="398976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705" y="4817576"/>
            <a:ext cx="4405349" cy="17424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388637" y="828491"/>
            <a:ext cx="317241" cy="33119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2294178" y="783793"/>
            <a:ext cx="178435" cy="172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21094" y="820594"/>
            <a:ext cx="270588" cy="34588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순서도: 연결자 27"/>
          <p:cNvSpPr/>
          <p:nvPr/>
        </p:nvSpPr>
        <p:spPr>
          <a:xfrm>
            <a:off x="716812" y="711188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13000" y="1192531"/>
            <a:ext cx="2495030" cy="176976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순서도: 연결자 31"/>
          <p:cNvSpPr/>
          <p:nvPr/>
        </p:nvSpPr>
        <p:spPr>
          <a:xfrm>
            <a:off x="4820591" y="1096715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79292" y="1806023"/>
            <a:ext cx="7812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차 상사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456978" y="1808158"/>
            <a:ext cx="7812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63034" y="2516015"/>
            <a:ext cx="9670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재무관리실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이동규 과장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708298" y="3225172"/>
            <a:ext cx="1670994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10</a:t>
            </a:r>
            <a:r>
              <a:rPr lang="ko-KR" altLang="en-US" sz="500" dirty="0" smtClean="0"/>
              <a:t>월 프로젝트 </a:t>
            </a:r>
            <a:r>
              <a:rPr lang="ko-KR" altLang="en-US" sz="500" dirty="0" err="1" smtClean="0"/>
              <a:t>주유비</a:t>
            </a:r>
            <a:r>
              <a:rPr lang="ko-KR" altLang="en-US" sz="500" dirty="0" smtClean="0"/>
              <a:t> </a:t>
            </a:r>
            <a:r>
              <a:rPr lang="ko-KR" altLang="en-US" sz="500" dirty="0" err="1" smtClean="0"/>
              <a:t>처리분</a:t>
            </a:r>
            <a:endParaRPr lang="ko-KR" altLang="en-US" sz="500" dirty="0"/>
          </a:p>
        </p:txBody>
      </p:sp>
      <p:sp>
        <p:nvSpPr>
          <p:cNvPr id="36" name="TextBox 35"/>
          <p:cNvSpPr txBox="1"/>
          <p:nvPr/>
        </p:nvSpPr>
        <p:spPr>
          <a:xfrm>
            <a:off x="3918859" y="3482423"/>
            <a:ext cx="6531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2023-10-31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5223848" y="3455970"/>
            <a:ext cx="6531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2023-10-31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3013705" y="5617285"/>
            <a:ext cx="3146810" cy="91916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98810" y="3162481"/>
            <a:ext cx="2677354" cy="24732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2" name="순서도: 연결자 41"/>
          <p:cNvSpPr/>
          <p:nvPr/>
        </p:nvSpPr>
        <p:spPr>
          <a:xfrm>
            <a:off x="2885231" y="5550496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순서도: 연결자 37"/>
          <p:cNvSpPr/>
          <p:nvPr/>
        </p:nvSpPr>
        <p:spPr>
          <a:xfrm>
            <a:off x="3605024" y="3061286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21175" y="3738203"/>
            <a:ext cx="162485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프로젝트 비용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월 </a:t>
            </a:r>
            <a:r>
              <a:rPr lang="ko-KR" altLang="en-US" sz="800" dirty="0" err="1" smtClean="0"/>
              <a:t>주유비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3393658" y="4299032"/>
            <a:ext cx="115946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여비교통비</a:t>
            </a:r>
            <a:r>
              <a:rPr lang="en-US" altLang="ko-KR" sz="700" dirty="0" smtClean="0"/>
              <a:t>(</a:t>
            </a:r>
            <a:r>
              <a:rPr lang="ko-KR" altLang="en-US" sz="700" dirty="0" err="1" smtClean="0"/>
              <a:t>업무교통비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859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" y="1255744"/>
            <a:ext cx="11763234" cy="69416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Chapter03. </a:t>
            </a:r>
            <a:r>
              <a:rPr lang="ko-KR" altLang="en-US" sz="1800" dirty="0" err="1" smtClean="0">
                <a:latin typeface="+mn-ea"/>
                <a:ea typeface="+mn-ea"/>
              </a:rPr>
              <a:t>아침식대</a:t>
            </a:r>
            <a:r>
              <a:rPr lang="en-US" altLang="ko-KR" sz="1800" dirty="0" smtClean="0">
                <a:latin typeface="+mn-ea"/>
                <a:ea typeface="+mn-ea"/>
              </a:rPr>
              <a:t>/ F</a:t>
            </a:r>
            <a:r>
              <a:rPr lang="ko-KR" altLang="en-US" sz="1800" dirty="0" smtClean="0">
                <a:latin typeface="+mn-ea"/>
                <a:ea typeface="+mn-ea"/>
              </a:rPr>
              <a:t>런치 사용 </a:t>
            </a:r>
            <a:r>
              <a:rPr lang="ko-KR" altLang="en-US" sz="1800" dirty="0" smtClean="0"/>
              <a:t>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5501" y="1958457"/>
            <a:ext cx="1172513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2265355"/>
            <a:ext cx="11736826" cy="24266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동일하게 내용을 기입합니다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아침식대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/</a:t>
            </a:r>
            <a:r>
              <a:rPr lang="ko-KR" altLang="en-US" sz="1100" b="1" dirty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동호회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F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런치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주니어보드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스터디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2)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3)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미통제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지출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4)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5)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전사매출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smtClean="0">
                <a:latin typeface="맑은 고딕" panose="020B0503020000020004" pitchFamily="50" charset="-127"/>
              </a:rPr>
              <a:t> 6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파견지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</a:rPr>
              <a:t>사용자명 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EX)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시청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이영희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홍길동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차상사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해당부서 실장 또는 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67798" y="1260281"/>
            <a:ext cx="7725977" cy="698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" y="632865"/>
            <a:ext cx="11722825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0952" y="4908620"/>
            <a:ext cx="1174521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5216396"/>
            <a:ext cx="11736826" cy="144077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 규정 </a:t>
            </a:r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아침식대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-&gt;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파견 근무 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일 한도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5,000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원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오전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 이전 사용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- F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런치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파견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근무시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F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런치 당일 점심에 한해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12,000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원 식대 지원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           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식사 외 물품 구매 금지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 </a:t>
            </a:r>
            <a:r>
              <a:rPr lang="en-US" altLang="ko-KR" sz="1100" b="1" dirty="0">
                <a:latin typeface="맑은 고딕" panose="020B0503020000020004" pitchFamily="50" charset="-127"/>
              </a:rPr>
              <a:t>1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일 한도 초과 사용 불인정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marL="171450" indent="-171450" fontAlgn="ctr">
              <a:lnSpc>
                <a:spcPct val="150000"/>
              </a:lnSpc>
              <a:buFontTx/>
              <a:buChar char="-"/>
            </a:pPr>
            <a:r>
              <a:rPr lang="ko-KR" altLang="en-US" sz="1100" b="1" dirty="0" smtClean="0">
                <a:latin typeface="맑은 고딕" panose="020B0503020000020004" pitchFamily="50" charset="-127"/>
              </a:rPr>
              <a:t>정액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적립식 사용불가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EX)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한달치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식권</a:t>
            </a: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구입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충전식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등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9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2900</Words>
  <Application>Microsoft Office PowerPoint</Application>
  <PresentationFormat>와이드스크린</PresentationFormat>
  <Paragraphs>455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[더존] 본문체 30</vt:lpstr>
      <vt:lpstr>맑은 고딕</vt:lpstr>
      <vt:lpstr>Arial</vt:lpstr>
      <vt:lpstr>Office 테마</vt:lpstr>
      <vt:lpstr>워크시트</vt:lpstr>
      <vt:lpstr>PowerPoint 프레젠테이션</vt:lpstr>
      <vt:lpstr>Chapter01. 법인카드 처리방법 </vt:lpstr>
      <vt:lpstr>Chapter01. 법인카드 처리방법 </vt:lpstr>
      <vt:lpstr>Chapter01. 법인카드 처리방법 </vt:lpstr>
      <vt:lpstr>Chapter02. 교통비 사용 후 ERP 입력방법 </vt:lpstr>
      <vt:lpstr>Chapter02. 초과 분 ERP 입력방법_1 </vt:lpstr>
      <vt:lpstr>Chapter02. 초과 분 ERP 입력방법_2 </vt:lpstr>
      <vt:lpstr>Chapter02. 초과 분 ERP 입력방법_3</vt:lpstr>
      <vt:lpstr>Chapter03. 아침식대/ F런치 사용 후 ERP 입력방법 </vt:lpstr>
      <vt:lpstr>Chapter04. 야근 식대 사용 후 ERP 입력방법 </vt:lpstr>
      <vt:lpstr>Chapter04. 초과 분 ERP 입력방법_1 </vt:lpstr>
      <vt:lpstr>Chapter04. 초과 분 ERP 입력방법_2 </vt:lpstr>
      <vt:lpstr>Chapter04. 초과 분 ERP 입력방법_3</vt:lpstr>
      <vt:lpstr>Chapter05. 소모품비 사용 후 ERP 입력방법 </vt:lpstr>
      <vt:lpstr>Chapter06. 내부회의비 사용 후 ERP 입력방법 </vt:lpstr>
      <vt:lpstr>Chapter07. 회식비 사용 후 ERP 입력방법 </vt:lpstr>
      <vt:lpstr>Chapter08. 접대비 사용 후 ERP 입력방법(접대비 신청서 미작성시 ) </vt:lpstr>
      <vt:lpstr>Chapter08. 접대비 사용 후 ERP 입력방법(접대비 신청서 작성 시) </vt:lpstr>
      <vt:lpstr>Chapter09. 계정별 ERP 입력방법 및 증빙서류</vt:lpstr>
      <vt:lpstr>Chapter9. 계정별 사용 규정 및 주의사항</vt:lpstr>
      <vt:lpstr>Chapter10. 예산 추가 방법 </vt:lpstr>
      <vt:lpstr>Chapter10. 예산 전용 방법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Chapter01. 법인카드 처리방법_V1</dc:title>
  <dc:creator>이동규</dc:creator>
  <cp:lastModifiedBy>고보민</cp:lastModifiedBy>
  <cp:revision>56</cp:revision>
  <dcterms:created xsi:type="dcterms:W3CDTF">2022-09-21T08:03:34Z</dcterms:created>
  <dcterms:modified xsi:type="dcterms:W3CDTF">2024-05-31T00:02:50Z</dcterms:modified>
</cp:coreProperties>
</file>