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7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4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5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6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0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D9C9-EEC6-409B-B255-9E687630C3E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FAA6-6222-47F4-8A6F-1DC53F2A0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6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Chapter01.</a:t>
            </a:r>
            <a:r>
              <a:rPr lang="ko-KR" altLang="en-US" sz="1800" dirty="0" err="1" smtClean="0"/>
              <a:t>외주비</a:t>
            </a:r>
            <a:r>
              <a:rPr lang="ko-KR" altLang="en-US" sz="1800" dirty="0" smtClean="0"/>
              <a:t> 처리 방법</a:t>
            </a: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8031" y="4012684"/>
            <a:ext cx="163889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64359" y="4396034"/>
            <a:ext cx="11729418" cy="22925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8378" y="676016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외주비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매입세금계산서의 지출결의서 상신 및 처리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41" y="4480494"/>
            <a:ext cx="11645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ea"/>
                <a:ea typeface="+mj-ea"/>
              </a:rPr>
              <a:t>1.ERP</a:t>
            </a:r>
            <a:r>
              <a:rPr lang="ko-KR" altLang="en-US" sz="1200" b="1" dirty="0" smtClean="0">
                <a:latin typeface="+mj-ea"/>
                <a:ea typeface="+mj-ea"/>
              </a:rPr>
              <a:t>메뉴에서 </a:t>
            </a:r>
            <a:r>
              <a:rPr lang="en-US" altLang="ko-KR" sz="1200" b="1" dirty="0" smtClean="0">
                <a:latin typeface="+mj-ea"/>
                <a:ea typeface="+mj-ea"/>
              </a:rPr>
              <a:t>“</a:t>
            </a:r>
            <a:r>
              <a:rPr lang="ko-KR" altLang="en-US" sz="1200" b="1" dirty="0" err="1" smtClean="0">
                <a:latin typeface="+mj-ea"/>
                <a:ea typeface="+mj-ea"/>
              </a:rPr>
              <a:t>결의서입력</a:t>
            </a:r>
            <a:r>
              <a:rPr lang="en-US" altLang="ko-KR" sz="1200" b="1" dirty="0" smtClean="0">
                <a:latin typeface="+mj-ea"/>
                <a:ea typeface="+mj-ea"/>
              </a:rPr>
              <a:t>” </a:t>
            </a:r>
            <a:r>
              <a:rPr lang="ko-KR" altLang="en-US" sz="1200" b="1" dirty="0" smtClean="0">
                <a:latin typeface="+mj-ea"/>
                <a:ea typeface="+mj-ea"/>
              </a:rPr>
              <a:t>검색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en-US" altLang="ko-KR" sz="1200" b="1" dirty="0" smtClean="0">
                <a:latin typeface="+mj-ea"/>
                <a:ea typeface="+mj-ea"/>
              </a:rPr>
              <a:t>2.</a:t>
            </a:r>
            <a:r>
              <a:rPr lang="ko-KR" altLang="en-US" sz="1200" b="1" dirty="0" err="1" smtClean="0">
                <a:latin typeface="+mj-ea"/>
                <a:ea typeface="+mj-ea"/>
              </a:rPr>
              <a:t>추가버튼</a:t>
            </a:r>
            <a:r>
              <a:rPr lang="ko-KR" altLang="en-US" sz="1200" b="1" dirty="0" smtClean="0">
                <a:latin typeface="+mj-ea"/>
                <a:ea typeface="+mj-ea"/>
              </a:rPr>
              <a:t> 클릭하여 그리드를 생성합니다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en-US" altLang="ko-KR" sz="1200" b="1" dirty="0" smtClean="0">
                <a:latin typeface="+mj-ea"/>
                <a:ea typeface="+mj-ea"/>
              </a:rPr>
              <a:t>3.</a:t>
            </a:r>
            <a:r>
              <a:rPr lang="ko-KR" altLang="en-US" sz="1200" b="1" dirty="0" err="1" smtClean="0">
                <a:latin typeface="+mj-ea"/>
                <a:ea typeface="+mj-ea"/>
              </a:rPr>
              <a:t>회계일은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세금계산서가 발행된 작성일과 동일합니다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  <a:r>
              <a:rPr lang="ko-KR" altLang="en-US" sz="1200" b="1" dirty="0" smtClean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(</a:t>
            </a:r>
            <a:r>
              <a:rPr lang="ko-KR" altLang="en-US" sz="1200" b="1" dirty="0" smtClean="0">
                <a:latin typeface="+mj-ea"/>
                <a:ea typeface="+mj-ea"/>
              </a:rPr>
              <a:t>만약 모를 경우</a:t>
            </a:r>
            <a:r>
              <a:rPr lang="en-US" altLang="ko-KR" sz="1200" b="1" dirty="0" smtClean="0">
                <a:latin typeface="+mj-ea"/>
                <a:ea typeface="+mj-ea"/>
              </a:rPr>
              <a:t>,</a:t>
            </a:r>
            <a:r>
              <a:rPr lang="ko-KR" altLang="en-US" sz="1200" b="1" dirty="0" smtClean="0">
                <a:latin typeface="+mj-ea"/>
                <a:ea typeface="+mj-ea"/>
              </a:rPr>
              <a:t> 아래 내용을 모두 입력한 다음 저장하기 전에 수정하셔도 됩니다</a:t>
            </a:r>
            <a:r>
              <a:rPr lang="en-US" altLang="ko-KR" sz="1200" b="1" dirty="0" smtClean="0">
                <a:latin typeface="+mj-ea"/>
                <a:ea typeface="+mj-ea"/>
              </a:rPr>
              <a:t>.)</a:t>
            </a:r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latin typeface="+mj-ea"/>
                <a:ea typeface="+mj-ea"/>
              </a:rPr>
              <a:t>결의내역은</a:t>
            </a:r>
            <a:r>
              <a:rPr lang="ko-KR" altLang="en-US" sz="1200" b="1" dirty="0" smtClean="0">
                <a:latin typeface="+mj-ea"/>
                <a:ea typeface="+mj-ea"/>
              </a:rPr>
              <a:t> 지출내역을 기재합니다</a:t>
            </a:r>
            <a:r>
              <a:rPr lang="en-US" altLang="ko-KR" sz="1200" b="1" dirty="0" smtClean="0">
                <a:latin typeface="+mj-ea"/>
                <a:ea typeface="+mj-ea"/>
              </a:rPr>
              <a:t>. (</a:t>
            </a:r>
            <a:r>
              <a:rPr lang="ko-KR" altLang="en-US" sz="1200" b="1" dirty="0" smtClean="0">
                <a:latin typeface="+mj-ea"/>
                <a:ea typeface="+mj-ea"/>
              </a:rPr>
              <a:t>예</a:t>
            </a:r>
            <a:r>
              <a:rPr lang="en-US" altLang="ko-KR" sz="1200" b="1" dirty="0" smtClean="0">
                <a:latin typeface="+mj-ea"/>
                <a:ea typeface="+mj-ea"/>
              </a:rPr>
              <a:t>: </a:t>
            </a:r>
            <a:r>
              <a:rPr lang="ko-KR" altLang="en-US" sz="1200" b="1" dirty="0" err="1" smtClean="0">
                <a:latin typeface="+mj-ea"/>
                <a:ea typeface="+mj-ea"/>
              </a:rPr>
              <a:t>프로젝트명</a:t>
            </a:r>
            <a:r>
              <a:rPr lang="en-US" altLang="ko-KR" sz="1200" b="1" dirty="0" smtClean="0">
                <a:latin typeface="+mj-ea"/>
                <a:ea typeface="+mj-ea"/>
              </a:rPr>
              <a:t>_</a:t>
            </a:r>
            <a:r>
              <a:rPr lang="ko-KR" altLang="en-US" sz="1200" b="1" dirty="0" smtClean="0">
                <a:latin typeface="+mj-ea"/>
                <a:ea typeface="+mj-ea"/>
              </a:rPr>
              <a:t>이동규</a:t>
            </a:r>
            <a:r>
              <a:rPr lang="en-US" altLang="ko-KR" sz="1200" b="1" dirty="0" smtClean="0">
                <a:latin typeface="+mj-ea"/>
                <a:ea typeface="+mj-ea"/>
              </a:rPr>
              <a:t>(10</a:t>
            </a:r>
            <a:r>
              <a:rPr lang="ko-KR" altLang="en-US" sz="1200" b="1" dirty="0" smtClean="0">
                <a:latin typeface="+mj-ea"/>
                <a:ea typeface="+mj-ea"/>
              </a:rPr>
              <a:t>월분</a:t>
            </a:r>
            <a:r>
              <a:rPr lang="en-US" altLang="ko-KR" sz="1200" b="1" dirty="0" smtClean="0">
                <a:latin typeface="+mj-ea"/>
                <a:ea typeface="+mj-ea"/>
              </a:rPr>
              <a:t>))</a:t>
            </a: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en-US" altLang="ko-KR" sz="1200" b="1" dirty="0" smtClean="0">
                <a:latin typeface="+mj-ea"/>
                <a:ea typeface="+mj-ea"/>
              </a:rPr>
              <a:t>=&gt;</a:t>
            </a:r>
            <a:r>
              <a:rPr lang="ko-KR" altLang="en-US" sz="1200" b="1" dirty="0" err="1" smtClean="0">
                <a:latin typeface="+mj-ea"/>
                <a:ea typeface="+mj-ea"/>
              </a:rPr>
              <a:t>다음장에</a:t>
            </a:r>
            <a:r>
              <a:rPr lang="ko-KR" altLang="en-US" sz="1200" b="1" dirty="0" smtClean="0">
                <a:latin typeface="+mj-ea"/>
                <a:ea typeface="+mj-ea"/>
              </a:rPr>
              <a:t> 계속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93669" y="4104397"/>
            <a:ext cx="243526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6" y="1101249"/>
            <a:ext cx="11740360" cy="2647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41" y="1120144"/>
            <a:ext cx="2771775" cy="390525"/>
          </a:xfrm>
          <a:prstGeom prst="rect">
            <a:avLst/>
          </a:prstGeom>
        </p:spPr>
      </p:pic>
      <p:sp>
        <p:nvSpPr>
          <p:cNvPr id="13" name="타원형 설명선 12"/>
          <p:cNvSpPr/>
          <p:nvPr/>
        </p:nvSpPr>
        <p:spPr>
          <a:xfrm>
            <a:off x="1267307" y="1582691"/>
            <a:ext cx="1601727" cy="415580"/>
          </a:xfrm>
          <a:prstGeom prst="wedgeEllipseCallout">
            <a:avLst>
              <a:gd name="adj1" fmla="val -89507"/>
              <a:gd name="adj2" fmla="val -105059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 “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결의서 입력</a:t>
            </a:r>
            <a:r>
              <a:rPr lang="en-US" altLang="ko-KR" sz="900" b="1" dirty="0" smtClean="0">
                <a:solidFill>
                  <a:schemeClr val="bg1"/>
                </a:solidFill>
              </a:rPr>
              <a:t>＂</a:t>
            </a:r>
          </a:p>
        </p:txBody>
      </p:sp>
      <p:sp>
        <p:nvSpPr>
          <p:cNvPr id="14" name="타원형 설명선 13"/>
          <p:cNvSpPr/>
          <p:nvPr/>
        </p:nvSpPr>
        <p:spPr>
          <a:xfrm>
            <a:off x="9969478" y="1504276"/>
            <a:ext cx="1582162" cy="493996"/>
          </a:xfrm>
          <a:prstGeom prst="wedgeEllipseCallout">
            <a:avLst>
              <a:gd name="adj1" fmla="val -40070"/>
              <a:gd name="adj2" fmla="val -73983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추가 버튼 클릭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2650149" y="2814028"/>
            <a:ext cx="1510790" cy="321548"/>
          </a:xfrm>
          <a:prstGeom prst="wedgeEllipseCallout">
            <a:avLst>
              <a:gd name="adj1" fmla="val -41941"/>
              <a:gd name="adj2" fmla="val 88392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계산서 발행일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3407256" y="3719738"/>
            <a:ext cx="1481986" cy="801013"/>
          </a:xfrm>
          <a:prstGeom prst="wedgeRectCallout">
            <a:avLst>
              <a:gd name="adj1" fmla="val -91668"/>
              <a:gd name="adj2" fmla="val -57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계산서 발행일을 모를 경우 아래에 계산서 조회를 통해 확인 후 입력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Chapter01.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외주비</a:t>
            </a:r>
            <a:r>
              <a:rPr lang="ko-KR" altLang="en-US" sz="1800" dirty="0" smtClean="0"/>
              <a:t> 처리 방법</a:t>
            </a:r>
            <a:endParaRPr lang="ko-KR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64359" y="4851935"/>
            <a:ext cx="11729418" cy="191618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외주비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또는 기타 매입세금계산서를 처리하는 메뉴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48" y="4932866"/>
            <a:ext cx="11645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5. </a:t>
            </a:r>
            <a:r>
              <a:rPr lang="ko-KR" altLang="en-US" sz="1200" b="1" dirty="0" err="1" smtClean="0">
                <a:latin typeface="+mj-ea"/>
                <a:ea typeface="+mj-ea"/>
              </a:rPr>
              <a:t>거래처명을</a:t>
            </a:r>
            <a:r>
              <a:rPr lang="ko-KR" altLang="en-US" sz="1200" b="1" dirty="0" smtClean="0">
                <a:latin typeface="+mj-ea"/>
                <a:ea typeface="+mj-ea"/>
              </a:rPr>
              <a:t> 검색합니다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6. </a:t>
            </a:r>
            <a:r>
              <a:rPr lang="ko-KR" altLang="en-US" sz="1200" b="1" dirty="0" smtClean="0">
                <a:latin typeface="+mj-ea"/>
                <a:ea typeface="+mj-ea"/>
              </a:rPr>
              <a:t>적요에는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목적에 대한 사유를 입력하여 구분합니다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+mj-ea"/>
              </a:rPr>
              <a:t>예</a:t>
            </a:r>
            <a:r>
              <a:rPr lang="en-US" altLang="ko-KR" sz="1200" b="1" dirty="0">
                <a:latin typeface="+mj-ea"/>
              </a:rPr>
              <a:t>: </a:t>
            </a:r>
            <a:r>
              <a:rPr lang="ko-KR" altLang="en-US" sz="1200" b="1" dirty="0" err="1" smtClean="0">
                <a:latin typeface="+mj-ea"/>
              </a:rPr>
              <a:t>프로젝트명</a:t>
            </a:r>
            <a:r>
              <a:rPr lang="en-US" altLang="ko-KR" sz="1200" b="1" dirty="0" smtClean="0">
                <a:latin typeface="+mj-ea"/>
              </a:rPr>
              <a:t>_</a:t>
            </a:r>
            <a:r>
              <a:rPr lang="ko-KR" altLang="en-US" sz="1200" b="1" dirty="0">
                <a:latin typeface="+mj-ea"/>
              </a:rPr>
              <a:t>이동규</a:t>
            </a:r>
            <a:r>
              <a:rPr lang="en-US" altLang="ko-KR" sz="1200" b="1" dirty="0">
                <a:latin typeface="+mj-ea"/>
              </a:rPr>
              <a:t>(10</a:t>
            </a:r>
            <a:r>
              <a:rPr lang="ko-KR" altLang="en-US" sz="1200" b="1" dirty="0">
                <a:latin typeface="+mj-ea"/>
              </a:rPr>
              <a:t>월분</a:t>
            </a:r>
            <a:r>
              <a:rPr lang="en-US" altLang="ko-KR" sz="1200" b="1" dirty="0" smtClean="0">
                <a:latin typeface="+mj-ea"/>
              </a:rPr>
              <a:t>))</a:t>
            </a:r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7</a:t>
            </a:r>
            <a:r>
              <a:rPr lang="en-US" altLang="ko-KR" sz="1200" b="1" dirty="0" smtClean="0">
                <a:latin typeface="+mj-ea"/>
                <a:ea typeface="+mj-ea"/>
              </a:rPr>
              <a:t>.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증빙유형은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계정을 입력합니다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</a:p>
          <a:p>
            <a:pPr fontAlgn="ctr">
              <a:lnSpc>
                <a:spcPct val="1500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</a:rPr>
              <a:t>  세금계산서가 발행되었을 경우에는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전자발행된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증빙 입력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예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를 클릭 한 후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발행된 세금계산서를 불러옵니다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ctr"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용역매출과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관련된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외주비일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경우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모바일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)” /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유지보수 매출과 관련된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외주비일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경우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외주비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모피어스유지보수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)”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선택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.)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93669" y="4104397"/>
            <a:ext cx="2435265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" y="1387606"/>
            <a:ext cx="11785400" cy="695325"/>
          </a:xfrm>
          <a:prstGeom prst="rect">
            <a:avLst/>
          </a:prstGeom>
        </p:spPr>
      </p:pic>
      <p:sp>
        <p:nvSpPr>
          <p:cNvPr id="8" name="타원형 설명선 7"/>
          <p:cNvSpPr/>
          <p:nvPr/>
        </p:nvSpPr>
        <p:spPr>
          <a:xfrm>
            <a:off x="82457" y="1076938"/>
            <a:ext cx="998198" cy="370631"/>
          </a:xfrm>
          <a:prstGeom prst="wedgeEllipseCallout">
            <a:avLst>
              <a:gd name="adj1" fmla="val -2836"/>
              <a:gd name="adj2" fmla="val 153952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5. </a:t>
            </a:r>
            <a:r>
              <a:rPr lang="ko-KR" altLang="en-US" sz="900" b="1" dirty="0" smtClean="0"/>
              <a:t>거래처 검색</a:t>
            </a:r>
            <a:endParaRPr lang="ko-KR" altLang="en-US" sz="900" b="1" dirty="0"/>
          </a:p>
        </p:txBody>
      </p:sp>
      <p:sp>
        <p:nvSpPr>
          <p:cNvPr id="10" name="타원형 설명선 9"/>
          <p:cNvSpPr/>
          <p:nvPr/>
        </p:nvSpPr>
        <p:spPr>
          <a:xfrm>
            <a:off x="1222735" y="1069049"/>
            <a:ext cx="1230284" cy="282737"/>
          </a:xfrm>
          <a:prstGeom prst="wedgeEllipseCallout">
            <a:avLst>
              <a:gd name="adj1" fmla="val -41103"/>
              <a:gd name="adj2" fmla="val 217174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6</a:t>
            </a:r>
            <a:r>
              <a:rPr lang="en-US" altLang="ko-KR" sz="900" b="1" dirty="0" smtClean="0"/>
              <a:t>. </a:t>
            </a:r>
            <a:r>
              <a:rPr lang="ko-KR" altLang="en-US" sz="900" b="1" dirty="0" err="1" smtClean="0"/>
              <a:t>적요입력</a:t>
            </a:r>
            <a:endParaRPr lang="ko-KR" altLang="en-US" sz="9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36" y="2218319"/>
            <a:ext cx="3831062" cy="148807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grpSp>
        <p:nvGrpSpPr>
          <p:cNvPr id="11" name="그룹 10"/>
          <p:cNvGrpSpPr/>
          <p:nvPr/>
        </p:nvGrpSpPr>
        <p:grpSpPr>
          <a:xfrm>
            <a:off x="2037382" y="3507604"/>
            <a:ext cx="1645156" cy="1165660"/>
            <a:chOff x="2089215" y="3639046"/>
            <a:chExt cx="1824024" cy="135078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215" y="3898670"/>
              <a:ext cx="1824024" cy="1091157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</p:pic>
        <p:cxnSp>
          <p:nvCxnSpPr>
            <p:cNvPr id="21" name="직선 화살표 연결선 20"/>
            <p:cNvCxnSpPr/>
            <p:nvPr/>
          </p:nvCxnSpPr>
          <p:spPr>
            <a:xfrm flipH="1">
              <a:off x="2716416" y="3639046"/>
              <a:ext cx="264889" cy="10966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타원형 설명선 25"/>
          <p:cNvSpPr/>
          <p:nvPr/>
        </p:nvSpPr>
        <p:spPr>
          <a:xfrm>
            <a:off x="2292513" y="1807996"/>
            <a:ext cx="1489778" cy="483118"/>
          </a:xfrm>
          <a:prstGeom prst="wedgeEllipseCallout">
            <a:avLst>
              <a:gd name="adj1" fmla="val -72831"/>
              <a:gd name="adj2" fmla="val -24295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증빙유형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선택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Chapter01.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외주비</a:t>
            </a:r>
            <a:r>
              <a:rPr lang="ko-KR" altLang="en-US" sz="1800" dirty="0" smtClean="0"/>
              <a:t> 처리 방법</a:t>
            </a:r>
            <a:endParaRPr lang="ko-KR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30541" y="3957960"/>
            <a:ext cx="11729418" cy="223008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7"/>
            <a:ext cx="11763236" cy="429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외주비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또는 기타 매입세금계산서를 처리하는 메뉴</a:t>
            </a:r>
            <a:endParaRPr lang="ko-KR" sz="1000" b="1" kern="100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9" y="3852153"/>
            <a:ext cx="116454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 smtClean="0">
              <a:latin typeface="맑은 고딕" panose="020B0503020000020004" pitchFamily="50" charset="-127"/>
              <a:ea typeface="+mj-ea"/>
            </a:endParaRPr>
          </a:p>
          <a:p>
            <a:r>
              <a:rPr lang="en-US" altLang="ko-KR" sz="1200" b="1" dirty="0" smtClean="0">
                <a:latin typeface="+mj-ea"/>
              </a:rPr>
              <a:t>8. </a:t>
            </a:r>
            <a:r>
              <a:rPr lang="ko-KR" altLang="en-US" sz="1200" b="1" dirty="0" err="1" smtClean="0">
                <a:latin typeface="+mj-ea"/>
              </a:rPr>
              <a:t>예산단위</a:t>
            </a:r>
            <a:r>
              <a:rPr lang="en-US" altLang="ko-KR" sz="1200" b="1" dirty="0" smtClean="0">
                <a:latin typeface="+mj-ea"/>
              </a:rPr>
              <a:t> :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‘(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미통제</a:t>
            </a:r>
            <a:r>
              <a:rPr lang="en-US" altLang="ko-KR" sz="1200" b="1" dirty="0">
                <a:latin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지출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’</a:t>
            </a:r>
            <a:r>
              <a:rPr lang="ko-KR" altLang="en-US" sz="1200" b="1" dirty="0">
                <a:latin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선택</a:t>
            </a:r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endParaRPr lang="en-US" altLang="ko-KR" sz="1200" b="1" dirty="0">
              <a:latin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+mj-ea"/>
              </a:rPr>
              <a:t>9.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+mj-ea"/>
              </a:rPr>
              <a:t>불러온 세금계산서 내용이 자동으로 입력됩니다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+mj-ea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+mj-ea"/>
              </a:rPr>
              <a:t> </a:t>
            </a:r>
          </a:p>
          <a:p>
            <a:r>
              <a:rPr lang="en-US" altLang="ko-KR" sz="1200" b="1" dirty="0" smtClean="0">
                <a:latin typeface="+mj-ea"/>
                <a:ea typeface="+mj-ea"/>
              </a:rPr>
              <a:t>10.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계정은 성격에 맞는 회계기표계정을 선택합니다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</a:rPr>
              <a:t>11.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비용센터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1200" b="1" dirty="0" err="1" smtClean="0">
                <a:solidFill>
                  <a:schemeClr val="accent5"/>
                </a:solidFill>
                <a:latin typeface="맑은 고딕" panose="020B0503020000020004" pitchFamily="50" charset="-127"/>
              </a:rPr>
              <a:t>외주비일</a:t>
            </a:r>
            <a:r>
              <a:rPr lang="ko-KR" altLang="en-US" sz="1200" b="1" dirty="0" smtClean="0">
                <a:solidFill>
                  <a:schemeClr val="accent5"/>
                </a:solidFill>
                <a:latin typeface="맑은 고딕" panose="020B0503020000020004" pitchFamily="50" charset="-127"/>
              </a:rPr>
              <a:t> 경우</a:t>
            </a:r>
            <a:r>
              <a:rPr lang="en-US" altLang="ko-KR" sz="1200" b="1" dirty="0" smtClean="0">
                <a:solidFill>
                  <a:schemeClr val="accent5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solidFill>
                  <a:schemeClr val="accent5"/>
                </a:solidFill>
                <a:latin typeface="맑은 고딕" panose="020B0503020000020004" pitchFamily="50" charset="-127"/>
              </a:rPr>
              <a:t>해당프로젝트의 사업본부</a:t>
            </a:r>
            <a:r>
              <a:rPr lang="en-US" altLang="ko-KR" sz="1200" b="1" dirty="0" smtClean="0">
                <a:solidFill>
                  <a:schemeClr val="accent5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로 선택합니다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  <a:r>
              <a:rPr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</a:p>
          <a:p>
            <a:endParaRPr lang="en-US" altLang="ko-KR" sz="1200" b="1" dirty="0" smtClean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</a:rPr>
              <a:t>12.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해당 비용과 관련한 프로젝트 선택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만약 프로젝트가 아니라면 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전사매출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을 선택하며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</a:rPr>
              <a:t>모든 입력이 끝났다면 결재를 </a:t>
            </a:r>
            <a:r>
              <a:rPr lang="ko-KR" altLang="en-US" sz="1200" b="1" dirty="0" err="1" smtClean="0">
                <a:latin typeface="맑은 고딕" panose="020B0503020000020004" pitchFamily="50" charset="-127"/>
              </a:rPr>
              <a:t>상신합니다</a:t>
            </a:r>
            <a:r>
              <a:rPr lang="en-US" altLang="ko-KR" sz="1200" b="1" dirty="0" smtClean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1200" b="1" dirty="0">
              <a:latin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+mj-ea"/>
              </a:rPr>
              <a:t>=&gt;</a:t>
            </a:r>
            <a:r>
              <a:rPr lang="ko-KR" altLang="en-US" sz="1200" b="1" dirty="0" err="1">
                <a:latin typeface="+mj-ea"/>
              </a:rPr>
              <a:t>다음장에</a:t>
            </a:r>
            <a:r>
              <a:rPr lang="ko-KR" altLang="en-US" sz="1200" b="1" dirty="0">
                <a:latin typeface="+mj-ea"/>
              </a:rPr>
              <a:t> </a:t>
            </a:r>
            <a:r>
              <a:rPr lang="ko-KR" altLang="en-US" sz="1200" b="1" dirty="0" smtClean="0">
                <a:latin typeface="+mj-ea"/>
              </a:rPr>
              <a:t>계속</a:t>
            </a:r>
            <a:endParaRPr lang="en-US" altLang="ko-KR" sz="1200" b="1" dirty="0" smtClean="0">
              <a:latin typeface="맑은 고딕" panose="020B0503020000020004" pitchFamily="50" charset="-127"/>
            </a:endParaRPr>
          </a:p>
          <a:p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" y="1947961"/>
            <a:ext cx="11785400" cy="70500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824970" y="1909775"/>
            <a:ext cx="6867670" cy="78616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형 설명선 35"/>
          <p:cNvSpPr/>
          <p:nvPr/>
        </p:nvSpPr>
        <p:spPr>
          <a:xfrm>
            <a:off x="9263672" y="1453589"/>
            <a:ext cx="1291280" cy="383344"/>
          </a:xfrm>
          <a:prstGeom prst="wedgeEllipseCallout">
            <a:avLst>
              <a:gd name="adj1" fmla="val 4273"/>
              <a:gd name="adj2" fmla="val 103701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10. </a:t>
            </a:r>
            <a:r>
              <a:rPr lang="ko-KR" altLang="en-US" sz="900" b="1" dirty="0" err="1" smtClean="0"/>
              <a:t>계정선택</a:t>
            </a:r>
            <a:endParaRPr lang="ko-KR" altLang="en-US" sz="900" b="1" dirty="0"/>
          </a:p>
        </p:txBody>
      </p:sp>
      <p:sp>
        <p:nvSpPr>
          <p:cNvPr id="37" name="타원형 설명선 36"/>
          <p:cNvSpPr/>
          <p:nvPr/>
        </p:nvSpPr>
        <p:spPr>
          <a:xfrm>
            <a:off x="10554952" y="1484451"/>
            <a:ext cx="1637048" cy="417385"/>
          </a:xfrm>
          <a:prstGeom prst="wedgeEllipseCallout">
            <a:avLst>
              <a:gd name="adj1" fmla="val -31987"/>
              <a:gd name="adj2" fmla="val 82416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11. </a:t>
            </a:r>
            <a:r>
              <a:rPr lang="ko-KR" altLang="en-US" sz="900" b="1" dirty="0" err="1" smtClean="0"/>
              <a:t>비용센터</a:t>
            </a:r>
            <a:r>
              <a:rPr lang="ko-KR" altLang="en-US" sz="900" b="1" dirty="0" smtClean="0"/>
              <a:t> 선택</a:t>
            </a:r>
            <a:endParaRPr lang="ko-KR" altLang="en-US" sz="900" b="1" dirty="0"/>
          </a:p>
        </p:txBody>
      </p:sp>
      <p:sp>
        <p:nvSpPr>
          <p:cNvPr id="26" name="타원형 설명선 25"/>
          <p:cNvSpPr/>
          <p:nvPr/>
        </p:nvSpPr>
        <p:spPr>
          <a:xfrm>
            <a:off x="2304724" y="1501640"/>
            <a:ext cx="1545823" cy="373479"/>
          </a:xfrm>
          <a:prstGeom prst="wedgeEllipseCallout">
            <a:avLst>
              <a:gd name="adj1" fmla="val -21380"/>
              <a:gd name="adj2" fmla="val 159036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r>
              <a:rPr lang="en-US" altLang="ko-KR" sz="9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예산단위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선택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10250496" y="2763204"/>
            <a:ext cx="1565004" cy="417385"/>
          </a:xfrm>
          <a:prstGeom prst="wedgeEllipseCallout">
            <a:avLst>
              <a:gd name="adj1" fmla="val 24316"/>
              <a:gd name="adj2" fmla="val -118738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12. </a:t>
            </a:r>
            <a:r>
              <a:rPr lang="ko-KR" altLang="en-US" sz="900" b="1" dirty="0" smtClean="0"/>
              <a:t>프로젝트선택</a:t>
            </a:r>
            <a:endParaRPr lang="ko-KR" altLang="en-US" sz="900" b="1" dirty="0"/>
          </a:p>
        </p:txBody>
      </p:sp>
      <p:sp>
        <p:nvSpPr>
          <p:cNvPr id="25" name="타원형 설명선 24"/>
          <p:cNvSpPr/>
          <p:nvPr/>
        </p:nvSpPr>
        <p:spPr>
          <a:xfrm>
            <a:off x="5211953" y="1285354"/>
            <a:ext cx="2605431" cy="432572"/>
          </a:xfrm>
          <a:prstGeom prst="wedgeEllipseCallout">
            <a:avLst>
              <a:gd name="adj1" fmla="val -2155"/>
              <a:gd name="adj2" fmla="val 126556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9. </a:t>
            </a:r>
            <a:r>
              <a:rPr lang="ko-KR" altLang="en-US" sz="900" b="1" dirty="0" smtClean="0"/>
              <a:t>세금계산서 자동 입력됨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629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Chapter01.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외주비</a:t>
            </a:r>
            <a:r>
              <a:rPr lang="ko-KR" altLang="en-US" sz="1800" dirty="0" smtClean="0"/>
              <a:t> 처리 방법</a:t>
            </a:r>
            <a:endParaRPr lang="ko-KR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91851-8C99-4A2A-B241-AF9D0A964016}"/>
              </a:ext>
            </a:extLst>
          </p:cNvPr>
          <p:cNvSpPr txBox="1"/>
          <p:nvPr/>
        </p:nvSpPr>
        <p:spPr>
          <a:xfrm>
            <a:off x="7502750" y="1072264"/>
            <a:ext cx="429102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7521726" y="1380041"/>
            <a:ext cx="4272051" cy="537677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외주비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또는 기타 매입세금계산서를 처리하는 메뉴</a:t>
            </a:r>
            <a:endParaRPr lang="ko-KR" altLang="ko-KR" sz="1000" b="1" kern="1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2751" y="1530123"/>
            <a:ext cx="4257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13.</a:t>
            </a:r>
            <a:r>
              <a:rPr lang="ko-KR" altLang="en-US" sz="1200" b="1" dirty="0" err="1" smtClean="0">
                <a:latin typeface="+mj-ea"/>
                <a:ea typeface="+mj-ea"/>
              </a:rPr>
              <a:t>결재라인을</a:t>
            </a:r>
            <a:r>
              <a:rPr lang="ko-KR" altLang="en-US" sz="1200" b="1" dirty="0" smtClean="0">
                <a:latin typeface="+mj-ea"/>
                <a:ea typeface="+mj-ea"/>
              </a:rPr>
              <a:t> 지정합니다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</a:rPr>
              <a:t>(</a:t>
            </a:r>
            <a:r>
              <a:rPr lang="ko-KR" altLang="en-US" sz="1200" b="1" dirty="0" err="1" smtClean="0">
                <a:latin typeface="+mj-ea"/>
              </a:rPr>
              <a:t>전결권은</a:t>
            </a:r>
            <a:r>
              <a:rPr lang="ko-KR" altLang="en-US" sz="1200" b="1" dirty="0" smtClean="0">
                <a:latin typeface="+mj-ea"/>
              </a:rPr>
              <a:t> </a:t>
            </a:r>
            <a:r>
              <a:rPr lang="en-US" altLang="ko-KR" sz="1200" b="1" dirty="0" smtClean="0">
                <a:latin typeface="+mj-ea"/>
              </a:rPr>
              <a:t>“</a:t>
            </a:r>
            <a:r>
              <a:rPr lang="ko-KR" altLang="en-US" sz="1200" b="1" dirty="0" smtClean="0">
                <a:latin typeface="+mj-ea"/>
              </a:rPr>
              <a:t>게시판 위임전결규정</a:t>
            </a:r>
            <a:r>
              <a:rPr lang="en-US" altLang="ko-KR" sz="1200" b="1" dirty="0" smtClean="0">
                <a:latin typeface="+mj-ea"/>
              </a:rPr>
              <a:t>“ </a:t>
            </a:r>
            <a:r>
              <a:rPr lang="ko-KR" altLang="en-US" sz="1200" b="1" dirty="0" smtClean="0">
                <a:latin typeface="+mj-ea"/>
              </a:rPr>
              <a:t>확인</a:t>
            </a:r>
            <a:r>
              <a:rPr lang="en-US" altLang="ko-KR" sz="1200" b="1" dirty="0" smtClean="0">
                <a:latin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14.</a:t>
            </a:r>
            <a:r>
              <a:rPr lang="ko-KR" altLang="en-US" sz="1200" b="1" dirty="0" smtClean="0">
                <a:latin typeface="+mj-ea"/>
                <a:ea typeface="+mj-ea"/>
              </a:rPr>
              <a:t> 지출 증빙 문서들을 첨부합니다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 err="1" smtClean="0">
                <a:latin typeface="+mj-ea"/>
                <a:ea typeface="+mj-ea"/>
              </a:rPr>
              <a:t>외주비일</a:t>
            </a:r>
            <a:r>
              <a:rPr lang="ko-KR" altLang="en-US" sz="1200" b="1" dirty="0" smtClean="0">
                <a:latin typeface="+mj-ea"/>
                <a:ea typeface="+mj-ea"/>
              </a:rPr>
              <a:t> 경우 </a:t>
            </a:r>
            <a:r>
              <a:rPr lang="ko-KR" altLang="en-US" sz="1200" b="1" dirty="0" err="1" smtClean="0">
                <a:latin typeface="+mj-ea"/>
                <a:ea typeface="+mj-ea"/>
              </a:rPr>
              <a:t>실행계획서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외주계약품의서</a:t>
            </a:r>
            <a:r>
              <a:rPr lang="en-US" altLang="ko-KR" sz="1200" b="1" dirty="0" smtClean="0">
                <a:latin typeface="+mj-ea"/>
                <a:ea typeface="+mj-ea"/>
              </a:rPr>
              <a:t>,</a:t>
            </a:r>
            <a:r>
              <a:rPr lang="ko-KR" altLang="en-US" sz="1200" b="1" dirty="0" smtClean="0">
                <a:latin typeface="+mj-ea"/>
                <a:ea typeface="+mj-ea"/>
              </a:rPr>
              <a:t>계약서 등을 첨부하며</a:t>
            </a:r>
            <a:r>
              <a:rPr lang="en-US" altLang="ko-KR" sz="1200" b="1" dirty="0" smtClean="0">
                <a:latin typeface="+mj-ea"/>
                <a:ea typeface="+mj-ea"/>
              </a:rPr>
              <a:t>,</a:t>
            </a:r>
            <a:r>
              <a:rPr lang="ko-KR" altLang="en-US" sz="1200" b="1" dirty="0" smtClean="0">
                <a:latin typeface="+mj-ea"/>
                <a:ea typeface="+mj-ea"/>
              </a:rPr>
              <a:t>누락 시 결재 </a:t>
            </a:r>
            <a:r>
              <a:rPr lang="ko-KR" altLang="en-US" sz="1200" b="1" dirty="0" err="1" smtClean="0">
                <a:latin typeface="+mj-ea"/>
                <a:ea typeface="+mj-ea"/>
              </a:rPr>
              <a:t>반려사유가</a:t>
            </a:r>
            <a:r>
              <a:rPr lang="ko-KR" altLang="en-US" sz="1200" b="1" dirty="0" smtClean="0">
                <a:latin typeface="+mj-ea"/>
                <a:ea typeface="+mj-ea"/>
              </a:rPr>
              <a:t> 됩니다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15. </a:t>
            </a:r>
            <a:r>
              <a:rPr lang="ko-KR" altLang="en-US" sz="1200" b="1" dirty="0" smtClean="0">
                <a:latin typeface="+mj-ea"/>
                <a:ea typeface="+mj-ea"/>
              </a:rPr>
              <a:t>결재가 모두 승인되어 종결되었다면</a:t>
            </a:r>
            <a:r>
              <a:rPr lang="en-US" altLang="ko-KR" sz="1200" b="1" dirty="0" smtClean="0">
                <a:latin typeface="+mj-ea"/>
                <a:ea typeface="+mj-ea"/>
              </a:rPr>
              <a:t>, ERP</a:t>
            </a:r>
            <a:r>
              <a:rPr lang="ko-KR" altLang="en-US" sz="1200" b="1" dirty="0" smtClean="0">
                <a:latin typeface="+mj-ea"/>
                <a:ea typeface="+mj-ea"/>
              </a:rPr>
              <a:t>에서 </a:t>
            </a:r>
            <a:r>
              <a:rPr lang="ko-KR" altLang="en-US" sz="1200" b="1" dirty="0" err="1" smtClean="0">
                <a:latin typeface="+mj-ea"/>
                <a:ea typeface="+mj-ea"/>
              </a:rPr>
              <a:t>전표처리를</a:t>
            </a:r>
            <a:r>
              <a:rPr lang="ko-KR" altLang="en-US" sz="1200" b="1" dirty="0" smtClean="0">
                <a:latin typeface="+mj-ea"/>
                <a:ea typeface="+mj-ea"/>
              </a:rPr>
              <a:t> 진행합니다</a:t>
            </a:r>
            <a:r>
              <a:rPr lang="en-US" altLang="ko-KR" sz="1200" b="1" dirty="0" smtClean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=&gt;</a:t>
            </a:r>
            <a:r>
              <a:rPr lang="ko-KR" altLang="en-US" sz="1200" b="1" dirty="0" err="1" smtClean="0">
                <a:latin typeface="+mj-ea"/>
                <a:ea typeface="+mj-ea"/>
              </a:rPr>
              <a:t>다음장에</a:t>
            </a:r>
            <a:r>
              <a:rPr lang="ko-KR" altLang="en-US" sz="1200" b="1" dirty="0" smtClean="0">
                <a:latin typeface="+mj-ea"/>
                <a:ea typeface="+mj-ea"/>
              </a:rPr>
              <a:t> 계속</a:t>
            </a:r>
            <a:r>
              <a:rPr lang="en-US" altLang="ko-KR" sz="1200" b="1" dirty="0" smtClean="0">
                <a:latin typeface="+mj-ea"/>
                <a:ea typeface="+mj-ea"/>
              </a:rPr>
              <a:t>            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" y="1016017"/>
            <a:ext cx="6220969" cy="4678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7" y="5694684"/>
            <a:ext cx="6120880" cy="11633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59" y="897870"/>
            <a:ext cx="1304925" cy="43815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8" name="타원형 설명선 17"/>
          <p:cNvSpPr/>
          <p:nvPr/>
        </p:nvSpPr>
        <p:spPr>
          <a:xfrm>
            <a:off x="2731114" y="1226152"/>
            <a:ext cx="1640985" cy="378974"/>
          </a:xfrm>
          <a:prstGeom prst="wedgeEllipseCallout">
            <a:avLst>
              <a:gd name="adj1" fmla="val -30310"/>
              <a:gd name="adj2" fmla="val 107036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13.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결재라인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선택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2082084" y="5171823"/>
            <a:ext cx="1609072" cy="444765"/>
          </a:xfrm>
          <a:prstGeom prst="wedgeEllipseCallout">
            <a:avLst>
              <a:gd name="adj1" fmla="val -21937"/>
              <a:gd name="adj2" fmla="val 153126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14.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원기안지</a:t>
            </a:r>
            <a:r>
              <a:rPr lang="ko-KR" altLang="en-US" sz="900" b="1" dirty="0">
                <a:solidFill>
                  <a:schemeClr val="bg1"/>
                </a:solidFill>
              </a:rPr>
              <a:t>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참조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1946597" y="6217548"/>
            <a:ext cx="1618724" cy="416010"/>
          </a:xfrm>
          <a:prstGeom prst="wedgeEllipseCallout">
            <a:avLst>
              <a:gd name="adj1" fmla="val -80177"/>
              <a:gd name="adj2" fmla="val 61163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15.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관련 첨부서류 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5642315" y="1585428"/>
            <a:ext cx="1340376" cy="484441"/>
          </a:xfrm>
          <a:prstGeom prst="wedgeEllipseCallout">
            <a:avLst>
              <a:gd name="adj1" fmla="val -7489"/>
              <a:gd name="adj2" fmla="val -102258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16. </a:t>
            </a:r>
            <a:r>
              <a:rPr lang="ko-KR" altLang="en-US" sz="900" b="1" dirty="0" err="1" smtClean="0">
                <a:solidFill>
                  <a:schemeClr val="bg1"/>
                </a:solidFill>
              </a:rPr>
              <a:t>전표처리</a:t>
            </a:r>
            <a:r>
              <a:rPr lang="ko-KR" altLang="en-US" sz="900" b="1" dirty="0" smtClean="0">
                <a:solidFill>
                  <a:schemeClr val="bg1"/>
                </a:solidFill>
              </a:rPr>
              <a:t> 클릭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3A82-447E-4241-9C07-8C42B373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1" y="160954"/>
            <a:ext cx="11763236" cy="426875"/>
          </a:xfrm>
          <a:ln w="25400">
            <a:solidFill>
              <a:srgbClr val="002060"/>
            </a:solidFill>
          </a:ln>
        </p:spPr>
        <p:txBody>
          <a:bodyPr tIns="90000" bIns="90000" anchor="t" anchorCtr="0">
            <a:normAutofit fontScale="90000"/>
          </a:bodyPr>
          <a:lstStyle/>
          <a:p>
            <a:r>
              <a:rPr lang="en-US" altLang="ko-KR" sz="1800" dirty="0" smtClean="0"/>
              <a:t>Chapter01.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외주비</a:t>
            </a:r>
            <a:r>
              <a:rPr lang="ko-KR" altLang="en-US" sz="1800" dirty="0" smtClean="0"/>
              <a:t> 처리 방법</a:t>
            </a:r>
            <a:endParaRPr lang="ko-KR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79F62A-5C40-4E63-BF8F-E67B59C10857}"/>
              </a:ext>
            </a:extLst>
          </p:cNvPr>
          <p:cNvSpPr txBox="1"/>
          <p:nvPr/>
        </p:nvSpPr>
        <p:spPr>
          <a:xfrm>
            <a:off x="55994" y="5537281"/>
            <a:ext cx="12005949" cy="1175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ctr"/>
            <a:endParaRPr lang="en-US" altLang="ko-KR" sz="1100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shape1031">
            <a:extLst>
              <a:ext uri="{FF2B5EF4-FFF2-40B4-BE49-F238E27FC236}">
                <a16:creationId xmlns:a16="http://schemas.microsoft.com/office/drawing/2014/main" id="{58F8F73F-3247-4B3E-A740-A2E72CE4BB34}"/>
              </a:ext>
            </a:extLst>
          </p:cNvPr>
          <p:cNvSpPr>
            <a:spLocks/>
          </p:cNvSpPr>
          <p:nvPr/>
        </p:nvSpPr>
        <p:spPr>
          <a:xfrm>
            <a:off x="30541" y="688758"/>
            <a:ext cx="11763236" cy="32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sz="900" kern="100" dirty="0" smtClean="0">
                <a:solidFill>
                  <a:srgbClr val="000000"/>
                </a:solidFill>
                <a:effectLst/>
                <a:ea typeface="[더존] 본문체 30"/>
                <a:cs typeface="Arial" panose="020B0604020202020204" pitchFamily="34" charset="0"/>
              </a:rPr>
              <a:t>▲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</a:t>
            </a:r>
            <a:r>
              <a:rPr lang="ko-KR" altLang="en-US" sz="900" b="1" kern="100" dirty="0" err="1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외주비</a:t>
            </a:r>
            <a:r>
              <a:rPr lang="ko-KR" altLang="en-US" sz="900" b="1" kern="100" dirty="0" smtClean="0">
                <a:solidFill>
                  <a:srgbClr val="000000"/>
                </a:solidFill>
                <a:ea typeface="[더존] 본문체 30"/>
                <a:cs typeface="Arial" panose="020B0604020202020204" pitchFamily="34" charset="0"/>
              </a:rPr>
              <a:t> 또는 기타 매입세금계산서를 처리하는 메뉴</a:t>
            </a:r>
            <a:endParaRPr lang="ko-KR" altLang="ko-KR" sz="1000" b="1" kern="1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94" y="5545822"/>
            <a:ext cx="10412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16. 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용역매출과</a:t>
            </a:r>
            <a:r>
              <a:rPr lang="ko-KR" altLang="en-US" sz="1200" b="1" dirty="0">
                <a:latin typeface="맑은 고딕" panose="020B0503020000020004" pitchFamily="50" charset="-127"/>
              </a:rPr>
              <a:t> 관련된 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외주비일</a:t>
            </a:r>
            <a:r>
              <a:rPr lang="ko-KR" altLang="en-US" sz="1200" b="1" dirty="0">
                <a:latin typeface="맑은 고딕" panose="020B0503020000020004" pitchFamily="50" charset="-127"/>
              </a:rPr>
              <a:t> 경우 </a:t>
            </a:r>
            <a:r>
              <a:rPr lang="en-US" altLang="ko-KR" sz="1200" b="1" dirty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외주비</a:t>
            </a:r>
            <a:r>
              <a:rPr lang="en-US" altLang="ko-KR" sz="1200" b="1" dirty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</a:rPr>
              <a:t>모바일</a:t>
            </a:r>
            <a:r>
              <a:rPr lang="en-US" altLang="ko-KR" sz="1200" b="1" dirty="0">
                <a:latin typeface="맑은 고딕" panose="020B0503020000020004" pitchFamily="50" charset="-127"/>
              </a:rPr>
              <a:t>)” / </a:t>
            </a:r>
            <a:r>
              <a:rPr lang="ko-KR" altLang="en-US" sz="1200" b="1" dirty="0">
                <a:latin typeface="맑은 고딕" panose="020B0503020000020004" pitchFamily="50" charset="-127"/>
              </a:rPr>
              <a:t>유지보수 매출과 관련된 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외주비일</a:t>
            </a:r>
            <a:r>
              <a:rPr lang="ko-KR" altLang="en-US" sz="1200" b="1" dirty="0">
                <a:latin typeface="맑은 고딕" panose="020B0503020000020004" pitchFamily="50" charset="-127"/>
              </a:rPr>
              <a:t> 경우 </a:t>
            </a:r>
            <a:r>
              <a:rPr lang="en-US" altLang="ko-KR" sz="1200" b="1" dirty="0"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 err="1">
                <a:latin typeface="맑은 고딕" panose="020B0503020000020004" pitchFamily="50" charset="-127"/>
              </a:rPr>
              <a:t>외주비</a:t>
            </a:r>
            <a:r>
              <a:rPr lang="en-US" altLang="ko-KR" sz="1200" b="1" dirty="0"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</a:rPr>
              <a:t>모피어스유지보수</a:t>
            </a:r>
            <a:r>
              <a:rPr lang="en-US" altLang="ko-KR" sz="1200" b="1" dirty="0">
                <a:latin typeface="맑은 고딕" panose="020B0503020000020004" pitchFamily="50" charset="-127"/>
              </a:rPr>
              <a:t>)” </a:t>
            </a:r>
            <a:r>
              <a:rPr lang="ko-KR" altLang="en-US" sz="1200" b="1" dirty="0">
                <a:latin typeface="맑은 고딕" panose="020B0503020000020004" pitchFamily="50" charset="-127"/>
              </a:rPr>
              <a:t>선택</a:t>
            </a:r>
            <a:r>
              <a:rPr lang="en-US" altLang="ko-KR" sz="1200" b="1" dirty="0">
                <a:latin typeface="맑은 고딕" panose="020B0503020000020004" pitchFamily="50" charset="-127"/>
              </a:rPr>
              <a:t>.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17. </a:t>
            </a:r>
            <a:r>
              <a:rPr lang="ko-KR" altLang="en-US" sz="1200" b="1" dirty="0" smtClean="0">
                <a:latin typeface="+mj-ea"/>
                <a:ea typeface="+mj-ea"/>
              </a:rPr>
              <a:t>계약서 상 대금지급일을 확인 후 설정합니다</a:t>
            </a:r>
            <a:r>
              <a:rPr lang="en-US" altLang="ko-KR" sz="1200" b="1" dirty="0" smtClean="0">
                <a:latin typeface="+mj-ea"/>
                <a:ea typeface="+mj-ea"/>
              </a:rPr>
              <a:t>. (</a:t>
            </a:r>
            <a:r>
              <a:rPr lang="ko-KR" altLang="en-US" sz="1200" b="1" dirty="0" smtClean="0">
                <a:latin typeface="+mj-ea"/>
                <a:ea typeface="+mj-ea"/>
              </a:rPr>
              <a:t>지급예정일이 휴일일 경우 그 다음날로 지정</a:t>
            </a:r>
            <a:r>
              <a:rPr lang="en-US" altLang="ko-KR" sz="1200" b="1" dirty="0" smtClean="0">
                <a:latin typeface="+mj-ea"/>
                <a:ea typeface="+mj-ea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끝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" y="1024557"/>
            <a:ext cx="5043582" cy="418192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32" y="1072102"/>
            <a:ext cx="5073600" cy="414291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3" name="타원형 설명선 12"/>
          <p:cNvSpPr/>
          <p:nvPr/>
        </p:nvSpPr>
        <p:spPr>
          <a:xfrm>
            <a:off x="251928" y="2417830"/>
            <a:ext cx="1455574" cy="598049"/>
          </a:xfrm>
          <a:prstGeom prst="wedgeEllipseCallout">
            <a:avLst>
              <a:gd name="adj1" fmla="val 71998"/>
              <a:gd name="adj2" fmla="val 264383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17.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용역 및 운영 입력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5472873" y="2635135"/>
            <a:ext cx="2236609" cy="415019"/>
          </a:xfrm>
          <a:prstGeom prst="wedgeEllipseCallout">
            <a:avLst>
              <a:gd name="adj1" fmla="val 4305"/>
              <a:gd name="adj2" fmla="val 374547"/>
            </a:avLst>
          </a:prstGeom>
          <a:solidFill>
            <a:srgbClr val="221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18.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대금 지급 예정일 설정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439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[더존] 본문체 30</vt:lpstr>
      <vt:lpstr>맑은 고딕</vt:lpstr>
      <vt:lpstr>Arial</vt:lpstr>
      <vt:lpstr>Office 테마</vt:lpstr>
      <vt:lpstr>Chapter01.외주비 처리 방법</vt:lpstr>
      <vt:lpstr>Chapter01. 외주비 처리 방법</vt:lpstr>
      <vt:lpstr>Chapter01. 외주비 처리 방법</vt:lpstr>
      <vt:lpstr>Chapter01. 외주비 처리 방법</vt:lpstr>
      <vt:lpstr>Chapter01. 외주비 처리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Chapter01.외주비 처리 방법</dc:title>
  <dc:creator>이동규</dc:creator>
  <cp:lastModifiedBy>이동규</cp:lastModifiedBy>
  <cp:revision>2</cp:revision>
  <dcterms:created xsi:type="dcterms:W3CDTF">2022-09-22T04:12:19Z</dcterms:created>
  <dcterms:modified xsi:type="dcterms:W3CDTF">2022-09-23T08:07:15Z</dcterms:modified>
</cp:coreProperties>
</file>