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6"/>
  </p:notesMasterIdLst>
  <p:sldIdLst>
    <p:sldId id="259" r:id="rId2"/>
    <p:sldId id="260" r:id="rId3"/>
    <p:sldId id="262" r:id="rId4"/>
    <p:sldId id="263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3E813-B2D1-41D6-8C48-7C471854B7B1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FBB47-04CD-4000-B1C8-72D4F047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5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6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0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3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6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1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6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" y="1252909"/>
            <a:ext cx="11752014" cy="75321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Chapter01. </a:t>
            </a:r>
            <a:r>
              <a:rPr lang="ko-KR" altLang="en-US" sz="1800" dirty="0" smtClean="0"/>
              <a:t>야근 식대 사용 후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9341" y="2042265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2366820"/>
            <a:ext cx="11736826" cy="24861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ERP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법인카드거래내역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입력 후 기존 기타 경비 처리방법과 동일하게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내용을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기입합니다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사용내역 처리 시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필수값들에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대한 내용은 다음과 같습니다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처리계정코드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원가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야근식대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2)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예산단위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3)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예산계정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통제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복리후생비 </a:t>
            </a:r>
            <a:r>
              <a:rPr lang="en-US" altLang="ko-KR" sz="1100" dirty="0">
                <a:latin typeface="맑은 고딕" panose="020B0503020000020004" pitchFamily="50" charset="-127"/>
              </a:rPr>
              <a:t>/ PJT_</a:t>
            </a:r>
            <a:r>
              <a:rPr lang="ko-KR" altLang="en-US" sz="1100" dirty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dirty="0">
                <a:latin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</a:rPr>
              <a:t>야근</a:t>
            </a:r>
            <a:r>
              <a:rPr lang="en-US" altLang="ko-KR" sz="1100" dirty="0">
                <a:latin typeface="맑은 고딕" panose="020B0503020000020004" pitchFamily="50" charset="-127"/>
              </a:rPr>
              <a:t>)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4)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비용센터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자동입력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5)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지출목적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업무내용 사용자명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퇴근시간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 EX) 00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기업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UMS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제안서 작성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_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홍길동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(21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김영희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(23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                  *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주말식대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업무내용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_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사용자명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출퇴근시간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EX) 00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프로젝트 주말근무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_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홍길동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(9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 출근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14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 퇴근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>
              <a:lnSpc>
                <a:spcPct val="20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</a:rPr>
              <a:t>*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부서실장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본부장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또는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PM  2)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이동규 과장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33769" y="1245328"/>
            <a:ext cx="7960008" cy="761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" y="601134"/>
            <a:ext cx="11785626" cy="627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80253" y="4910601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5247067"/>
            <a:ext cx="11736826" cy="130473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 규정</a:t>
            </a: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-1. 20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 이후 퇴근시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12,000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원 한도 내에 사용 가능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초과 금액 불인정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  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              -&gt;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기준 한도 초과 사용 분은 법인카드 사용 분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전표제외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후 결의서 메뉴를 통해 한도 금액만 처리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(P.2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참고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              -2.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주말 근무 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4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시간 초과 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식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8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시간 초과시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식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식당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배달어플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외 장소에서 사용 자제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주점 등 사용불가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,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주류 등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유흥성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경비 처리 불가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근무지 외 사용 불가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쿠폰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정액제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기프티콘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등 사용 불가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5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" y="1970756"/>
            <a:ext cx="11714436" cy="60968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Chapter02. </a:t>
            </a:r>
            <a:r>
              <a:rPr lang="ko-KR" altLang="en-US" sz="1800" dirty="0" smtClean="0">
                <a:latin typeface="+mj-ea"/>
              </a:rPr>
              <a:t>초과 분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>
                <a:latin typeface="+mj-ea"/>
              </a:rPr>
              <a:t>_1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9341" y="2004438"/>
            <a:ext cx="289775" cy="576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2486" y="2713213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사용 방법</a:t>
            </a:r>
            <a:endParaRPr lang="en-US" altLang="ko-KR" sz="1400" b="1" dirty="0" smtClean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3020990"/>
            <a:ext cx="11736826" cy="7049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법인카드 거래내역에서 해당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초과분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체크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오른쪽 상단 전표 버튼 클릭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전표제외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클릭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임의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전표처리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하시겠습니까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예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endParaRPr lang="en-US" altLang="ko-KR" sz="1100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" y="684691"/>
            <a:ext cx="11763236" cy="12880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802409" y="1252441"/>
            <a:ext cx="569089" cy="218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6" y="3775072"/>
            <a:ext cx="11721291" cy="630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51513" y="4968645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사용 방법</a:t>
            </a:r>
            <a:endParaRPr lang="en-US" altLang="ko-KR" sz="1400" b="1" dirty="0" smtClean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2486" y="5276422"/>
            <a:ext cx="11736826" cy="14594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‘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결의서 입력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’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검색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marL="228600" indent="-228600" fontAlgn="ctr"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오른쪽 상단 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    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추가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버튼 클릭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marL="228600" indent="-228600" fontAlgn="ctr"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회계일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카드 또는 현금 사용기간 월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말일자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입력 </a:t>
            </a:r>
            <a:r>
              <a:rPr lang="en-US" altLang="ko-KR" sz="1100" dirty="0">
                <a:latin typeface="+mj-ea"/>
              </a:rPr>
              <a:t>(EX.10</a:t>
            </a:r>
            <a:r>
              <a:rPr lang="ko-KR" altLang="en-US" sz="1100" dirty="0">
                <a:latin typeface="+mj-ea"/>
              </a:rPr>
              <a:t>월</a:t>
            </a:r>
            <a:r>
              <a:rPr lang="en-US" altLang="ko-KR" sz="1100" dirty="0">
                <a:latin typeface="+mj-ea"/>
              </a:rPr>
              <a:t>1</a:t>
            </a:r>
            <a:r>
              <a:rPr lang="ko-KR" altLang="en-US" sz="1100" dirty="0">
                <a:latin typeface="+mj-ea"/>
              </a:rPr>
              <a:t>일부터 </a:t>
            </a:r>
            <a:r>
              <a:rPr lang="en-US" altLang="ko-KR" sz="1100" dirty="0">
                <a:latin typeface="+mj-ea"/>
              </a:rPr>
              <a:t>10</a:t>
            </a:r>
            <a:r>
              <a:rPr lang="ko-KR" altLang="en-US" sz="1100" dirty="0">
                <a:latin typeface="+mj-ea"/>
              </a:rPr>
              <a:t>월 </a:t>
            </a:r>
            <a:r>
              <a:rPr lang="en-US" altLang="ko-KR" sz="1100" dirty="0">
                <a:latin typeface="+mj-ea"/>
              </a:rPr>
              <a:t>31</a:t>
            </a:r>
            <a:r>
              <a:rPr lang="ko-KR" altLang="en-US" sz="1100" dirty="0">
                <a:latin typeface="+mj-ea"/>
              </a:rPr>
              <a:t>일까지 사용 시 </a:t>
            </a:r>
            <a:r>
              <a:rPr lang="ko-KR" altLang="en-US" sz="1100" dirty="0" err="1">
                <a:latin typeface="+mj-ea"/>
              </a:rPr>
              <a:t>회계일은</a:t>
            </a:r>
            <a:r>
              <a:rPr lang="ko-KR" altLang="en-US" sz="1100" dirty="0">
                <a:latin typeface="+mj-ea"/>
              </a:rPr>
              <a:t> </a:t>
            </a:r>
            <a:r>
              <a:rPr lang="en-US" altLang="ko-KR" sz="1100" dirty="0">
                <a:latin typeface="+mj-ea"/>
              </a:rPr>
              <a:t>10</a:t>
            </a:r>
            <a:r>
              <a:rPr lang="ko-KR" altLang="en-US" sz="1100" dirty="0">
                <a:latin typeface="+mj-ea"/>
              </a:rPr>
              <a:t>월 </a:t>
            </a:r>
            <a:r>
              <a:rPr lang="en-US" altLang="ko-KR" sz="1100" dirty="0">
                <a:latin typeface="+mj-ea"/>
              </a:rPr>
              <a:t>31</a:t>
            </a:r>
            <a:r>
              <a:rPr lang="ko-KR" altLang="en-US" sz="1100" dirty="0">
                <a:latin typeface="+mj-ea"/>
              </a:rPr>
              <a:t>일 </a:t>
            </a:r>
            <a:r>
              <a:rPr lang="ko-KR" altLang="en-US" sz="1100" dirty="0" smtClean="0">
                <a:latin typeface="+mj-ea"/>
              </a:rPr>
              <a:t>입력</a:t>
            </a:r>
            <a:r>
              <a:rPr lang="en-US" altLang="ko-KR" sz="1100" dirty="0" smtClean="0">
                <a:latin typeface="+mj-ea"/>
              </a:rPr>
              <a:t>)</a:t>
            </a:r>
          </a:p>
          <a:p>
            <a:pPr marL="228600" indent="-228600" fontAlgn="ctr">
              <a:buAutoNum type="arabicPeriod"/>
            </a:pPr>
            <a:r>
              <a:rPr lang="ko-KR" altLang="en-US" sz="1100" dirty="0" err="1" smtClean="0">
                <a:latin typeface="+mj-ea"/>
              </a:rPr>
              <a:t>결의내역</a:t>
            </a:r>
            <a:r>
              <a:rPr lang="en-US" altLang="ko-KR" sz="1100" dirty="0" smtClean="0">
                <a:latin typeface="+mj-ea"/>
              </a:rPr>
              <a:t>: </a:t>
            </a:r>
            <a:r>
              <a:rPr lang="ko-KR" altLang="en-US" sz="1100" dirty="0" smtClean="0">
                <a:latin typeface="+mj-ea"/>
              </a:rPr>
              <a:t>사용 내역 서술 </a:t>
            </a:r>
            <a:r>
              <a:rPr lang="en-US" altLang="ko-KR" sz="1100" dirty="0" smtClean="0">
                <a:latin typeface="+mj-ea"/>
              </a:rPr>
              <a:t>(EX. </a:t>
            </a:r>
            <a:r>
              <a:rPr lang="ko-KR" altLang="en-US" sz="1100" dirty="0" err="1" smtClean="0">
                <a:latin typeface="+mj-ea"/>
              </a:rPr>
              <a:t>야근식대</a:t>
            </a:r>
            <a:r>
              <a:rPr lang="en-US" altLang="ko-KR" sz="1100" dirty="0">
                <a:latin typeface="+mj-ea"/>
              </a:rPr>
              <a:t>_</a:t>
            </a:r>
            <a:r>
              <a:rPr lang="en-US" altLang="ko-KR" sz="1100" dirty="0" smtClean="0">
                <a:latin typeface="+mj-ea"/>
              </a:rPr>
              <a:t>00</a:t>
            </a:r>
            <a:r>
              <a:rPr lang="ko-KR" altLang="en-US" sz="1100" dirty="0" smtClean="0">
                <a:latin typeface="+mj-ea"/>
              </a:rPr>
              <a:t>기업</a:t>
            </a:r>
            <a:r>
              <a:rPr lang="en-US" altLang="ko-KR" sz="1100" dirty="0" smtClean="0">
                <a:latin typeface="+mj-ea"/>
              </a:rPr>
              <a:t>ums</a:t>
            </a:r>
            <a:r>
              <a:rPr lang="ko-KR" altLang="en-US" sz="1100" dirty="0" smtClean="0">
                <a:latin typeface="+mj-ea"/>
              </a:rPr>
              <a:t>제안서 작성</a:t>
            </a:r>
            <a:r>
              <a:rPr lang="en-US" altLang="ko-KR" sz="1100" dirty="0" smtClean="0">
                <a:latin typeface="+mj-ea"/>
              </a:rPr>
              <a:t>_</a:t>
            </a:r>
            <a:r>
              <a:rPr lang="ko-KR" altLang="en-US" sz="1100" dirty="0" smtClean="0">
                <a:latin typeface="+mj-ea"/>
              </a:rPr>
              <a:t>홍길동</a:t>
            </a:r>
            <a:r>
              <a:rPr lang="en-US" altLang="ko-KR" sz="1100" dirty="0" smtClean="0">
                <a:latin typeface="+mj-ea"/>
              </a:rPr>
              <a:t>(21</a:t>
            </a:r>
            <a:r>
              <a:rPr lang="ko-KR" altLang="en-US" sz="1100" dirty="0" smtClean="0">
                <a:latin typeface="+mj-ea"/>
              </a:rPr>
              <a:t>시</a:t>
            </a:r>
            <a:r>
              <a:rPr lang="en-US" altLang="ko-KR" sz="1100" dirty="0" smtClean="0">
                <a:latin typeface="+mj-ea"/>
              </a:rPr>
              <a:t>))</a:t>
            </a:r>
          </a:p>
          <a:p>
            <a:pPr marL="228600" indent="-228600" fontAlgn="ctr">
              <a:buAutoNum type="arabicPeriod"/>
            </a:pPr>
            <a:endParaRPr lang="en-US" altLang="ko-KR" sz="1100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=&gt;</a:t>
            </a:r>
            <a:r>
              <a:rPr lang="ko-KR" altLang="en-US" sz="1100" dirty="0" err="1">
                <a:latin typeface="+mj-ea"/>
              </a:rPr>
              <a:t>다음장에</a:t>
            </a:r>
            <a:r>
              <a:rPr lang="ko-KR" altLang="en-US" sz="1100" dirty="0">
                <a:latin typeface="+mj-ea"/>
              </a:rPr>
              <a:t> 계속</a:t>
            </a:r>
          </a:p>
          <a:p>
            <a:pPr fontAlgn="ctr">
              <a:lnSpc>
                <a:spcPct val="150000"/>
              </a:lnSpc>
            </a:pP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35237" y="3841612"/>
            <a:ext cx="251669" cy="218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189" y="5485398"/>
            <a:ext cx="202887" cy="159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86" y="4452665"/>
            <a:ext cx="11700318" cy="4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14924"/>
            <a:ext cx="11784570" cy="59063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>
                <a:latin typeface="+mj-ea"/>
              </a:rPr>
              <a:t>Chapter02. </a:t>
            </a:r>
            <a:r>
              <a:rPr lang="ko-KR" altLang="en-US" sz="1800" dirty="0">
                <a:latin typeface="+mj-ea"/>
              </a:rPr>
              <a:t>초과 분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>
                <a:latin typeface="+mj-ea"/>
              </a:rPr>
              <a:t>_2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121654" y="3715046"/>
            <a:ext cx="27893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121654" y="4060632"/>
            <a:ext cx="11672123" cy="266344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36" y="4139107"/>
            <a:ext cx="11588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1.</a:t>
            </a:r>
            <a:r>
              <a:rPr lang="ko-KR" altLang="en-US" sz="1200" dirty="0" smtClean="0">
                <a:latin typeface="+mj-ea"/>
                <a:ea typeface="+mj-ea"/>
              </a:rPr>
              <a:t>거래처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smtClean="0">
                <a:latin typeface="+mj-ea"/>
                <a:ea typeface="+mj-ea"/>
              </a:rPr>
              <a:t>본인 이름 검색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2.</a:t>
            </a:r>
            <a:r>
              <a:rPr lang="ko-KR" altLang="en-US" sz="1200" dirty="0" smtClean="0">
                <a:latin typeface="+mj-ea"/>
                <a:ea typeface="+mj-ea"/>
              </a:rPr>
              <a:t>증빙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smtClean="0">
                <a:latin typeface="+mj-ea"/>
                <a:ea typeface="+mj-ea"/>
              </a:rPr>
              <a:t>복리후생비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err="1" smtClean="0">
                <a:latin typeface="+mj-ea"/>
                <a:ea typeface="+mj-ea"/>
              </a:rPr>
              <a:t>야근식대</a:t>
            </a:r>
            <a:r>
              <a:rPr lang="en-US" altLang="ko-KR" sz="1200" dirty="0" smtClean="0">
                <a:latin typeface="+mj-ea"/>
                <a:ea typeface="+mj-ea"/>
              </a:rPr>
              <a:t>) </a:t>
            </a:r>
            <a:r>
              <a:rPr lang="ko-KR" altLang="en-US" sz="1200" dirty="0" smtClean="0">
                <a:latin typeface="+mj-ea"/>
                <a:ea typeface="+mj-ea"/>
              </a:rPr>
              <a:t>검색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3.</a:t>
            </a:r>
            <a:r>
              <a:rPr lang="ko-KR" altLang="en-US" sz="1200" dirty="0" err="1" smtClean="0">
                <a:latin typeface="+mj-ea"/>
              </a:rPr>
              <a:t>예산단위</a:t>
            </a:r>
            <a:endParaRPr lang="en-US" altLang="ko-KR" sz="12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</a:rPr>
              <a:t>-</a:t>
            </a:r>
            <a:r>
              <a:rPr lang="ko-KR" altLang="en-US" sz="1200" dirty="0" smtClean="0">
                <a:latin typeface="+mj-ea"/>
              </a:rPr>
              <a:t>부서 예산 </a:t>
            </a:r>
            <a:r>
              <a:rPr lang="en-US" altLang="ko-KR" sz="1200" dirty="0" smtClean="0">
                <a:latin typeface="+mj-ea"/>
              </a:rPr>
              <a:t>: </a:t>
            </a:r>
            <a:r>
              <a:rPr lang="ko-KR" altLang="en-US" sz="1200" dirty="0" smtClean="0">
                <a:latin typeface="+mj-ea"/>
              </a:rPr>
              <a:t>해당 부서 입력</a:t>
            </a:r>
            <a:endParaRPr lang="en-US" altLang="ko-KR" sz="12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</a:rPr>
              <a:t>-</a:t>
            </a:r>
            <a:r>
              <a:rPr lang="ko-KR" altLang="en-US" sz="1200" dirty="0" smtClean="0">
                <a:latin typeface="+mj-ea"/>
              </a:rPr>
              <a:t>프로젝트 예산 사용 </a:t>
            </a:r>
            <a:r>
              <a:rPr lang="en-US" altLang="ko-KR" sz="1200" dirty="0" smtClean="0">
                <a:latin typeface="+mj-ea"/>
              </a:rPr>
              <a:t>: </a:t>
            </a:r>
            <a:r>
              <a:rPr lang="ko-KR" altLang="en-US" sz="1200" dirty="0" smtClean="0">
                <a:latin typeface="+mj-ea"/>
              </a:rPr>
              <a:t>해당 프로젝트 입력</a:t>
            </a:r>
            <a:endParaRPr lang="en-US" altLang="ko-KR" sz="12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4.(</a:t>
            </a:r>
            <a:r>
              <a:rPr lang="ko-KR" altLang="en-US" sz="1200" dirty="0" smtClean="0">
                <a:latin typeface="+mj-ea"/>
                <a:ea typeface="+mj-ea"/>
              </a:rPr>
              <a:t>세금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r>
              <a:rPr lang="ko-KR" altLang="en-US" sz="1200" dirty="0" smtClean="0">
                <a:latin typeface="+mj-ea"/>
                <a:ea typeface="+mj-ea"/>
              </a:rPr>
              <a:t>계산서일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smtClean="0">
                <a:latin typeface="+mj-ea"/>
                <a:ea typeface="+mj-ea"/>
              </a:rPr>
              <a:t>위에 </a:t>
            </a:r>
            <a:r>
              <a:rPr lang="ko-KR" altLang="en-US" sz="1200" dirty="0" err="1" smtClean="0">
                <a:latin typeface="+mj-ea"/>
                <a:ea typeface="+mj-ea"/>
              </a:rPr>
              <a:t>회계일과</a:t>
            </a:r>
            <a:r>
              <a:rPr lang="ko-KR" altLang="en-US" sz="1200" dirty="0" smtClean="0">
                <a:latin typeface="+mj-ea"/>
                <a:ea typeface="+mj-ea"/>
              </a:rPr>
              <a:t> 동일하게 처리</a:t>
            </a:r>
            <a:endParaRPr lang="en-US" altLang="ko-KR" sz="1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5.</a:t>
            </a:r>
            <a:r>
              <a:rPr lang="ko-KR" altLang="en-US" sz="1200" dirty="0" smtClean="0">
                <a:latin typeface="+mj-ea"/>
                <a:ea typeface="+mj-ea"/>
              </a:rPr>
              <a:t>공급가액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거래금액</a:t>
            </a:r>
            <a:r>
              <a:rPr lang="en-US" altLang="ko-KR" sz="1200" dirty="0" smtClean="0">
                <a:latin typeface="+mj-ea"/>
                <a:ea typeface="+mj-ea"/>
              </a:rPr>
              <a:t>)-</a:t>
            </a:r>
            <a:r>
              <a:rPr lang="ko-KR" altLang="en-US" sz="1200" dirty="0" smtClean="0">
                <a:latin typeface="+mj-ea"/>
                <a:ea typeface="+mj-ea"/>
              </a:rPr>
              <a:t>부가세 포함 사용한 금액을 기입 </a:t>
            </a:r>
            <a:r>
              <a:rPr lang="en-US" altLang="ko-KR" sz="1200" dirty="0" smtClean="0">
                <a:latin typeface="+mj-ea"/>
                <a:ea typeface="+mj-ea"/>
              </a:rPr>
              <a:t>(12,000</a:t>
            </a:r>
            <a:r>
              <a:rPr lang="ko-KR" altLang="en-US" sz="1200" dirty="0" smtClean="0">
                <a:latin typeface="+mj-ea"/>
                <a:ea typeface="+mj-ea"/>
              </a:rPr>
              <a:t>원 이내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6.</a:t>
            </a:r>
            <a:r>
              <a:rPr lang="ko-KR" altLang="en-US" sz="1200" dirty="0" smtClean="0">
                <a:latin typeface="+mj-ea"/>
                <a:ea typeface="+mj-ea"/>
              </a:rPr>
              <a:t>계정</a:t>
            </a:r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</a:rPr>
              <a:t>복리후생비</a:t>
            </a:r>
            <a:r>
              <a:rPr lang="en-US" altLang="ko-KR" sz="1200" dirty="0">
                <a:latin typeface="+mj-ea"/>
              </a:rPr>
              <a:t>(</a:t>
            </a:r>
            <a:r>
              <a:rPr lang="ko-KR" altLang="en-US" sz="1200" dirty="0" err="1">
                <a:latin typeface="+mj-ea"/>
              </a:rPr>
              <a:t>야근식대</a:t>
            </a:r>
            <a:r>
              <a:rPr lang="en-US" altLang="ko-KR" sz="1200" dirty="0">
                <a:latin typeface="+mj-ea"/>
              </a:rPr>
              <a:t>) 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033" y="1831192"/>
            <a:ext cx="3476881" cy="168215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862" y="3616462"/>
            <a:ext cx="3076964" cy="252174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24" name="직선 화살표 연결선 23"/>
          <p:cNvCxnSpPr/>
          <p:nvPr/>
        </p:nvCxnSpPr>
        <p:spPr>
          <a:xfrm>
            <a:off x="2070003" y="1325455"/>
            <a:ext cx="580209" cy="5507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26571" y="1408922"/>
            <a:ext cx="9331" cy="4222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451" y="1819171"/>
            <a:ext cx="5645118" cy="169417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34" name="직선 화살표 연결선 33"/>
          <p:cNvCxnSpPr/>
          <p:nvPr/>
        </p:nvCxnSpPr>
        <p:spPr>
          <a:xfrm>
            <a:off x="3344854" y="1364824"/>
            <a:ext cx="2879298" cy="5680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0612073" y="1417572"/>
            <a:ext cx="1798" cy="22974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49" y="1834242"/>
            <a:ext cx="2381582" cy="1679108"/>
          </a:xfrm>
          <a:prstGeom prst="rect">
            <a:avLst/>
          </a:prstGeom>
          <a:ln w="31750">
            <a:solidFill>
              <a:schemeClr val="accent2"/>
            </a:solidFill>
          </a:ln>
          <a:effectLst>
            <a:outerShdw blurRad="50800" dist="50800" dir="5400000" sx="1000" sy="1000" algn="ctr" rotWithShape="0">
              <a:srgbClr val="FFC000"/>
            </a:outerShdw>
          </a:effectLst>
        </p:spPr>
      </p:pic>
      <p:sp>
        <p:nvSpPr>
          <p:cNvPr id="32" name="순서도: 연결자 31"/>
          <p:cNvSpPr/>
          <p:nvPr/>
        </p:nvSpPr>
        <p:spPr>
          <a:xfrm>
            <a:off x="-15738" y="1752090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순서도: 연결자 34"/>
          <p:cNvSpPr/>
          <p:nvPr/>
        </p:nvSpPr>
        <p:spPr>
          <a:xfrm>
            <a:off x="2433638" y="1737299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순서도: 연결자 36"/>
          <p:cNvSpPr/>
          <p:nvPr/>
        </p:nvSpPr>
        <p:spPr>
          <a:xfrm>
            <a:off x="5949599" y="1702947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순서도: 연결자 38"/>
          <p:cNvSpPr/>
          <p:nvPr/>
        </p:nvSpPr>
        <p:spPr>
          <a:xfrm>
            <a:off x="8491518" y="3447770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7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>
                <a:latin typeface="+mj-ea"/>
              </a:rPr>
              <a:t>Chapter02. </a:t>
            </a:r>
            <a:r>
              <a:rPr lang="ko-KR" altLang="en-US" sz="1800" dirty="0">
                <a:latin typeface="+mj-ea"/>
              </a:rPr>
              <a:t>초과 분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+mj-ea"/>
              </a:rPr>
              <a:t>ERP </a:t>
            </a:r>
            <a:r>
              <a:rPr lang="ko-KR" altLang="en-US" sz="1800" dirty="0" err="1">
                <a:latin typeface="+mj-ea"/>
              </a:rPr>
              <a:t>입력방법</a:t>
            </a:r>
            <a:r>
              <a:rPr lang="en-US" altLang="ko-KR" sz="1800" dirty="0" smtClean="0">
                <a:latin typeface="+mj-ea"/>
              </a:rPr>
              <a:t>_</a:t>
            </a:r>
            <a:r>
              <a:rPr lang="en-US" altLang="ko-KR" sz="1800" dirty="0">
                <a:latin typeface="+mj-ea"/>
              </a:rPr>
              <a:t>3</a:t>
            </a:r>
            <a:endParaRPr lang="ko-KR" altLang="ko-KR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521726" y="795427"/>
            <a:ext cx="427205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521726" y="1134513"/>
            <a:ext cx="4272051" cy="53767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2751" y="1141315"/>
            <a:ext cx="42577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1.</a:t>
            </a:r>
            <a:r>
              <a:rPr lang="ko-KR" altLang="en-US" sz="1200" dirty="0" smtClean="0">
                <a:latin typeface="+mj-ea"/>
                <a:ea typeface="+mj-ea"/>
              </a:rPr>
              <a:t>앞의 데이터를 모두 입력 후 </a:t>
            </a:r>
            <a:r>
              <a:rPr lang="ko-KR" altLang="en-US" sz="1200" dirty="0" err="1" smtClean="0">
                <a:latin typeface="+mj-ea"/>
                <a:ea typeface="+mj-ea"/>
              </a:rPr>
              <a:t>저장버튼</a:t>
            </a:r>
            <a:r>
              <a:rPr lang="ko-KR" altLang="en-US" sz="1200" dirty="0" smtClean="0">
                <a:latin typeface="+mj-ea"/>
                <a:ea typeface="+mj-ea"/>
              </a:rPr>
              <a:t> 클릭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2.</a:t>
            </a:r>
            <a:r>
              <a:rPr lang="ko-KR" altLang="en-US" sz="1200" dirty="0" err="1" smtClean="0">
                <a:latin typeface="+mj-ea"/>
                <a:ea typeface="+mj-ea"/>
              </a:rPr>
              <a:t>결재버튼을</a:t>
            </a:r>
            <a:r>
              <a:rPr lang="ko-KR" altLang="en-US" sz="1200" dirty="0" smtClean="0">
                <a:latin typeface="+mj-ea"/>
                <a:ea typeface="+mj-ea"/>
              </a:rPr>
              <a:t> 클릭 후 지출결의서 작성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3.</a:t>
            </a:r>
            <a:r>
              <a:rPr lang="ko-KR" altLang="en-US" sz="1200" dirty="0" err="1" smtClean="0">
                <a:latin typeface="+mj-ea"/>
              </a:rPr>
              <a:t>결재라인</a:t>
            </a:r>
            <a:r>
              <a:rPr lang="ko-KR" altLang="en-US" sz="1200" dirty="0" smtClean="0">
                <a:latin typeface="+mj-ea"/>
              </a:rPr>
              <a:t> 설정</a:t>
            </a:r>
            <a:endParaRPr lang="en-US" altLang="ko-KR" sz="1200" dirty="0" smtClean="0">
              <a:latin typeface="+mj-ea"/>
            </a:endParaRPr>
          </a:p>
          <a:p>
            <a:r>
              <a:rPr lang="en-US" altLang="ko-KR" sz="1100" dirty="0" smtClean="0">
                <a:latin typeface="+mj-ea"/>
              </a:rPr>
              <a:t>-</a:t>
            </a:r>
            <a:r>
              <a:rPr lang="ko-KR" altLang="en-US" sz="1100" dirty="0" smtClean="0">
                <a:latin typeface="+mj-ea"/>
              </a:rPr>
              <a:t>부서 및 프로젝트 예산 사용 시 </a:t>
            </a:r>
            <a:r>
              <a:rPr lang="en-US" altLang="ko-KR" sz="1100" dirty="0" smtClean="0">
                <a:latin typeface="+mj-ea"/>
              </a:rPr>
              <a:t>: </a:t>
            </a:r>
            <a:r>
              <a:rPr lang="en-US" altLang="ko-KR" sz="1100" b="1" dirty="0" smtClean="0">
                <a:latin typeface="+mj-ea"/>
              </a:rPr>
              <a:t>1</a:t>
            </a:r>
            <a:r>
              <a:rPr lang="ko-KR" altLang="en-US" sz="1100" b="1" dirty="0" err="1" smtClean="0">
                <a:latin typeface="+mj-ea"/>
              </a:rPr>
              <a:t>차상사</a:t>
            </a:r>
            <a:r>
              <a:rPr lang="ko-KR" altLang="en-US" sz="1100" dirty="0">
                <a:latin typeface="+mj-ea"/>
              </a:rPr>
              <a:t> </a:t>
            </a:r>
            <a:r>
              <a:rPr lang="en-US" altLang="ko-KR" sz="1100" dirty="0" smtClean="0">
                <a:latin typeface="+mj-ea"/>
              </a:rPr>
              <a:t>(</a:t>
            </a:r>
            <a:r>
              <a:rPr lang="ko-KR" altLang="en-US" sz="1100" dirty="0">
                <a:latin typeface="+mj-ea"/>
              </a:rPr>
              <a:t>부서 </a:t>
            </a:r>
            <a:r>
              <a:rPr lang="en-US" altLang="ko-KR" sz="1100" dirty="0">
                <a:latin typeface="+mj-ea"/>
              </a:rPr>
              <a:t>1</a:t>
            </a:r>
            <a:r>
              <a:rPr lang="ko-KR" altLang="en-US" sz="1100" dirty="0">
                <a:latin typeface="+mj-ea"/>
              </a:rPr>
              <a:t>차 상사 </a:t>
            </a:r>
            <a:r>
              <a:rPr lang="en-US" altLang="ko-KR" sz="1100" dirty="0">
                <a:latin typeface="+mj-ea"/>
              </a:rPr>
              <a:t>: </a:t>
            </a:r>
            <a:r>
              <a:rPr lang="ko-KR" altLang="en-US" sz="1100" dirty="0">
                <a:latin typeface="+mj-ea"/>
              </a:rPr>
              <a:t>실장</a:t>
            </a:r>
            <a:r>
              <a:rPr lang="en-US" altLang="ko-KR" sz="1100" dirty="0">
                <a:latin typeface="+mj-ea"/>
              </a:rPr>
              <a:t> </a:t>
            </a:r>
            <a:r>
              <a:rPr lang="ko-KR" altLang="en-US" sz="1100" dirty="0">
                <a:latin typeface="+mj-ea"/>
              </a:rPr>
              <a:t>또는 팀장</a:t>
            </a:r>
            <a:r>
              <a:rPr lang="en-US" altLang="ko-KR" sz="1100" dirty="0">
                <a:latin typeface="+mj-ea"/>
              </a:rPr>
              <a:t>, </a:t>
            </a:r>
            <a:r>
              <a:rPr lang="ko-KR" altLang="en-US" sz="1100" dirty="0">
                <a:latin typeface="+mj-ea"/>
              </a:rPr>
              <a:t>프로젝트 </a:t>
            </a:r>
            <a:r>
              <a:rPr lang="en-US" altLang="ko-KR" sz="1100" dirty="0">
                <a:latin typeface="+mj-ea"/>
              </a:rPr>
              <a:t>1</a:t>
            </a:r>
            <a:r>
              <a:rPr lang="ko-KR" altLang="en-US" sz="1100" dirty="0">
                <a:latin typeface="+mj-ea"/>
              </a:rPr>
              <a:t>차 상사 </a:t>
            </a:r>
            <a:r>
              <a:rPr lang="en-US" altLang="ko-KR" sz="1100" dirty="0">
                <a:latin typeface="+mj-ea"/>
              </a:rPr>
              <a:t>: PM</a:t>
            </a:r>
            <a:r>
              <a:rPr lang="en-US" altLang="ko-KR" sz="1100" dirty="0" smtClean="0">
                <a:latin typeface="+mj-ea"/>
              </a:rPr>
              <a:t>) </a:t>
            </a:r>
            <a:r>
              <a:rPr lang="en-US" altLang="ko-KR" sz="1100" b="1" dirty="0" smtClean="0">
                <a:latin typeface="+mj-ea"/>
              </a:rPr>
              <a:t>-&gt; </a:t>
            </a:r>
            <a:r>
              <a:rPr lang="ko-KR" altLang="en-US" sz="1100" b="1" dirty="0" err="1" smtClean="0">
                <a:latin typeface="+mj-ea"/>
              </a:rPr>
              <a:t>재무관리실</a:t>
            </a:r>
            <a:r>
              <a:rPr lang="ko-KR" altLang="en-US" sz="1100" b="1" dirty="0" smtClean="0">
                <a:latin typeface="+mj-ea"/>
              </a:rPr>
              <a:t> </a:t>
            </a:r>
            <a:r>
              <a:rPr lang="ko-KR" altLang="en-US" sz="1100" b="1" dirty="0" err="1" smtClean="0">
                <a:latin typeface="+mj-ea"/>
              </a:rPr>
              <a:t>이동규과장</a:t>
            </a:r>
            <a:endParaRPr lang="en-US" altLang="ko-KR" sz="1100" b="1" dirty="0">
              <a:latin typeface="+mj-ea"/>
            </a:endParaRPr>
          </a:p>
          <a:p>
            <a:r>
              <a:rPr lang="en-US" altLang="ko-KR" sz="1100" dirty="0" smtClean="0">
                <a:latin typeface="+mj-ea"/>
              </a:rPr>
              <a:t>(</a:t>
            </a:r>
            <a:r>
              <a:rPr lang="ko-KR" altLang="en-US" sz="1100" dirty="0" err="1">
                <a:latin typeface="+mj-ea"/>
              </a:rPr>
              <a:t>전결권은</a:t>
            </a:r>
            <a:r>
              <a:rPr lang="ko-KR" altLang="en-US" sz="1100" dirty="0">
                <a:latin typeface="+mj-ea"/>
              </a:rPr>
              <a:t> </a:t>
            </a:r>
            <a:r>
              <a:rPr lang="en-US" altLang="ko-KR" sz="1100" dirty="0">
                <a:latin typeface="+mj-ea"/>
              </a:rPr>
              <a:t>“</a:t>
            </a:r>
            <a:r>
              <a:rPr lang="ko-KR" altLang="en-US" sz="1100" dirty="0">
                <a:latin typeface="+mj-ea"/>
              </a:rPr>
              <a:t>게시판 위임전결규정</a:t>
            </a:r>
            <a:r>
              <a:rPr lang="en-US" altLang="ko-KR" sz="1100" dirty="0">
                <a:latin typeface="+mj-ea"/>
              </a:rPr>
              <a:t>“ </a:t>
            </a:r>
            <a:r>
              <a:rPr lang="ko-KR" altLang="en-US" sz="1100" dirty="0">
                <a:latin typeface="+mj-ea"/>
              </a:rPr>
              <a:t>확인 필요</a:t>
            </a:r>
            <a:r>
              <a:rPr lang="en-US" altLang="ko-KR" sz="1100" dirty="0">
                <a:latin typeface="+mj-ea"/>
              </a:rPr>
              <a:t>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</a:rPr>
              <a:t>4.</a:t>
            </a:r>
            <a:r>
              <a:rPr lang="ko-KR" altLang="en-US" sz="1200" dirty="0">
                <a:latin typeface="+mj-ea"/>
              </a:rPr>
              <a:t>제목</a:t>
            </a:r>
            <a:endParaRPr lang="en-US" altLang="ko-KR" sz="1200" dirty="0">
              <a:latin typeface="+mj-ea"/>
            </a:endParaRPr>
          </a:p>
          <a:p>
            <a:r>
              <a:rPr lang="en-US" altLang="ko-KR" sz="1100" b="1" dirty="0">
                <a:latin typeface="+mj-ea"/>
              </a:rPr>
              <a:t>-</a:t>
            </a:r>
            <a:r>
              <a:rPr lang="ko-KR" altLang="en-US" sz="1100" b="1" dirty="0">
                <a:latin typeface="+mj-ea"/>
              </a:rPr>
              <a:t>사용한 내역을 간략히 서술</a:t>
            </a:r>
            <a:endParaRPr lang="en-US" altLang="ko-KR" sz="1100" b="1" dirty="0">
              <a:latin typeface="+mj-ea"/>
            </a:endParaRPr>
          </a:p>
          <a:p>
            <a:r>
              <a:rPr lang="en-US" altLang="ko-KR" sz="1100" dirty="0">
                <a:latin typeface="+mj-ea"/>
              </a:rPr>
              <a:t>(</a:t>
            </a:r>
            <a:r>
              <a:rPr lang="en-US" altLang="ko-KR" sz="1100" dirty="0" smtClean="0">
                <a:latin typeface="+mj-ea"/>
              </a:rPr>
              <a:t>EX.10</a:t>
            </a:r>
            <a:r>
              <a:rPr lang="ko-KR" altLang="en-US" sz="1100" dirty="0" smtClean="0">
                <a:latin typeface="+mj-ea"/>
              </a:rPr>
              <a:t>월 </a:t>
            </a:r>
            <a:r>
              <a:rPr lang="ko-KR" altLang="en-US" sz="1100" dirty="0" err="1" smtClean="0">
                <a:latin typeface="+mj-ea"/>
              </a:rPr>
              <a:t>야근식대</a:t>
            </a:r>
            <a:r>
              <a:rPr lang="ko-KR" altLang="en-US" sz="1100" dirty="0" smtClean="0">
                <a:latin typeface="+mj-ea"/>
              </a:rPr>
              <a:t> </a:t>
            </a:r>
            <a:r>
              <a:rPr lang="ko-KR" altLang="en-US" sz="1100" dirty="0" err="1" smtClean="0">
                <a:latin typeface="+mj-ea"/>
              </a:rPr>
              <a:t>초과분</a:t>
            </a:r>
            <a:r>
              <a:rPr lang="ko-KR" altLang="en-US" sz="1100" dirty="0" smtClean="0">
                <a:latin typeface="+mj-ea"/>
              </a:rPr>
              <a:t> </a:t>
            </a:r>
            <a:r>
              <a:rPr lang="ko-KR" altLang="en-US" sz="1100" dirty="0" err="1" smtClean="0">
                <a:latin typeface="+mj-ea"/>
              </a:rPr>
              <a:t>처리분</a:t>
            </a:r>
            <a:r>
              <a:rPr lang="en-US" altLang="ko-KR" sz="1100" dirty="0" smtClean="0">
                <a:latin typeface="+mj-ea"/>
              </a:rPr>
              <a:t>)</a:t>
            </a: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200" dirty="0">
                <a:latin typeface="+mj-ea"/>
              </a:rPr>
              <a:t>5</a:t>
            </a:r>
            <a:r>
              <a:rPr lang="en-US" altLang="ko-KR" sz="1200" dirty="0" smtClean="0">
                <a:latin typeface="+mj-ea"/>
              </a:rPr>
              <a:t>.</a:t>
            </a:r>
            <a:r>
              <a:rPr lang="ko-KR" altLang="en-US" sz="1200" dirty="0" smtClean="0">
                <a:latin typeface="+mj-ea"/>
              </a:rPr>
              <a:t>일반첨부파일</a:t>
            </a:r>
            <a:endParaRPr lang="en-US" altLang="ko-KR" sz="1200" dirty="0" smtClean="0">
              <a:latin typeface="+mj-ea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+mj-ea"/>
              </a:rPr>
              <a:t>-</a:t>
            </a:r>
            <a:r>
              <a:rPr lang="ko-KR" altLang="en-US" sz="1100" b="1" dirty="0">
                <a:latin typeface="+mj-ea"/>
              </a:rPr>
              <a:t>거래내역 확인 할 수 있는 영수증 </a:t>
            </a:r>
            <a:r>
              <a:rPr lang="en-US" altLang="ko-KR" sz="1100" b="1" dirty="0">
                <a:latin typeface="+mj-ea"/>
              </a:rPr>
              <a:t>or </a:t>
            </a:r>
            <a:r>
              <a:rPr lang="ko-KR" altLang="en-US" sz="1100" b="1" dirty="0">
                <a:latin typeface="+mj-ea"/>
              </a:rPr>
              <a:t>법인카드 거래내역 </a:t>
            </a:r>
            <a:r>
              <a:rPr lang="ko-KR" altLang="en-US" sz="1100" b="1" dirty="0" err="1" smtClean="0">
                <a:latin typeface="+mj-ea"/>
              </a:rPr>
              <a:t>캡쳐분</a:t>
            </a:r>
            <a:endParaRPr lang="en-US" altLang="ko-KR" sz="1100" b="1" dirty="0" smtClean="0">
              <a:latin typeface="+mj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j-ea"/>
            </a:endParaRPr>
          </a:p>
          <a:p>
            <a:endParaRPr lang="en-US" altLang="ko-KR" sz="1100" dirty="0">
              <a:latin typeface="+mj-ea"/>
            </a:endParaRPr>
          </a:p>
          <a:p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" y="774244"/>
            <a:ext cx="2971800" cy="2506766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04" y="774247"/>
            <a:ext cx="4405689" cy="398976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705" y="4792409"/>
            <a:ext cx="4405349" cy="17424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388637" y="803324"/>
            <a:ext cx="317241" cy="33119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2294178" y="758626"/>
            <a:ext cx="178435" cy="172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21094" y="795427"/>
            <a:ext cx="270588" cy="34588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순서도: 연결자 27"/>
          <p:cNvSpPr/>
          <p:nvPr/>
        </p:nvSpPr>
        <p:spPr>
          <a:xfrm>
            <a:off x="716812" y="686021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13000" y="1167364"/>
            <a:ext cx="2495030" cy="176976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순서도: 연결자 31"/>
          <p:cNvSpPr/>
          <p:nvPr/>
        </p:nvSpPr>
        <p:spPr>
          <a:xfrm>
            <a:off x="4820591" y="1071548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79292" y="1806023"/>
            <a:ext cx="7812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차 상사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456978" y="1782991"/>
            <a:ext cx="7812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63034" y="2490848"/>
            <a:ext cx="9670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재무관리실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이동규 과장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708298" y="3200005"/>
            <a:ext cx="1670994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10</a:t>
            </a:r>
            <a:r>
              <a:rPr lang="ko-KR" altLang="en-US" sz="500" dirty="0" smtClean="0"/>
              <a:t>월 </a:t>
            </a:r>
            <a:r>
              <a:rPr lang="ko-KR" altLang="en-US" sz="500" dirty="0" err="1" smtClean="0"/>
              <a:t>야근식대</a:t>
            </a:r>
            <a:r>
              <a:rPr lang="ko-KR" altLang="en-US" sz="500" dirty="0" smtClean="0"/>
              <a:t> </a:t>
            </a:r>
            <a:r>
              <a:rPr lang="ko-KR" altLang="en-US" sz="500" dirty="0" err="1" smtClean="0"/>
              <a:t>초과분</a:t>
            </a:r>
            <a:r>
              <a:rPr lang="ko-KR" altLang="en-US" sz="500" dirty="0" smtClean="0"/>
              <a:t> </a:t>
            </a:r>
            <a:r>
              <a:rPr lang="ko-KR" altLang="en-US" sz="500" dirty="0" err="1" smtClean="0"/>
              <a:t>처리분</a:t>
            </a:r>
            <a:endParaRPr lang="ko-KR" altLang="en-US" sz="500" dirty="0"/>
          </a:p>
        </p:txBody>
      </p:sp>
      <p:sp>
        <p:nvSpPr>
          <p:cNvPr id="36" name="TextBox 35"/>
          <p:cNvSpPr txBox="1"/>
          <p:nvPr/>
        </p:nvSpPr>
        <p:spPr>
          <a:xfrm>
            <a:off x="3918859" y="3457256"/>
            <a:ext cx="65314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2023-10-31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5223848" y="3430803"/>
            <a:ext cx="65314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2023-10-31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3013705" y="5592118"/>
            <a:ext cx="3146810" cy="91916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98810" y="3137314"/>
            <a:ext cx="2677354" cy="24732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2" name="순서도: 연결자 41"/>
          <p:cNvSpPr/>
          <p:nvPr/>
        </p:nvSpPr>
        <p:spPr>
          <a:xfrm>
            <a:off x="2885231" y="5525329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순서도: 연결자 37"/>
          <p:cNvSpPr/>
          <p:nvPr/>
        </p:nvSpPr>
        <p:spPr>
          <a:xfrm>
            <a:off x="3605024" y="3036119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2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540</Words>
  <Application>Microsoft Office PowerPoint</Application>
  <PresentationFormat>와이드스크린</PresentationFormat>
  <Paragraphs>73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Chapter01. 야근 식대 사용 후 ERP 입력방법 </vt:lpstr>
      <vt:lpstr>Chapter02. 초과 분 ERP 입력방법_1 </vt:lpstr>
      <vt:lpstr>Chapter02. 초과 분 ERP 입력방법_2 </vt:lpstr>
      <vt:lpstr>Chapter02. 초과 분 ERP 입력방법_3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821097794379</dc:creator>
  <cp:lastModifiedBy>OWNER</cp:lastModifiedBy>
  <cp:revision>110</cp:revision>
  <cp:lastPrinted>2022-09-01T00:47:28Z</cp:lastPrinted>
  <dcterms:created xsi:type="dcterms:W3CDTF">2021-11-18T22:35:21Z</dcterms:created>
  <dcterms:modified xsi:type="dcterms:W3CDTF">2023-11-16T01:18:34Z</dcterms:modified>
</cp:coreProperties>
</file>