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4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9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9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9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EE79-DE72-4244-B7F6-8C647C405C2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C0B8-C7B3-4E38-828A-C02076CA9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smtClean="0"/>
              <a:t>예산확인방법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부서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9026" y="4430418"/>
            <a:ext cx="16388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026" y="4835635"/>
            <a:ext cx="11645440" cy="198301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‘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예실대비현황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’ 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메뉴에서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부서예산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 및 프로젝트 예산의 편성 현황과 현재 잔액을 확인할 수 있습니다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.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4433" y="3933651"/>
            <a:ext cx="1166326" cy="34394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" y="1047253"/>
            <a:ext cx="11754847" cy="33526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41" y="1047253"/>
            <a:ext cx="1068417" cy="34394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1452" y="1994262"/>
            <a:ext cx="1644242" cy="2291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899" y="1709423"/>
            <a:ext cx="1656795" cy="25360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096" y="2316957"/>
            <a:ext cx="11677974" cy="2291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096" y="2769850"/>
            <a:ext cx="11683044" cy="2291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890" y="3232728"/>
            <a:ext cx="11683044" cy="2291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026" y="3704493"/>
            <a:ext cx="11683044" cy="6831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026" y="4898014"/>
            <a:ext cx="1164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 ERP</a:t>
            </a:r>
            <a:r>
              <a:rPr lang="ko-KR" altLang="en-US" sz="1200" dirty="0" smtClean="0">
                <a:latin typeface="+mj-ea"/>
                <a:ea typeface="+mj-ea"/>
              </a:rPr>
              <a:t>메뉴에서 </a:t>
            </a:r>
            <a:r>
              <a:rPr lang="en-US" altLang="ko-KR" sz="1200" dirty="0" smtClean="0">
                <a:latin typeface="+mj-ea"/>
                <a:ea typeface="+mj-ea"/>
              </a:rPr>
              <a:t>“</a:t>
            </a:r>
            <a:r>
              <a:rPr lang="ko-KR" altLang="en-US" sz="1200" dirty="0" smtClean="0">
                <a:latin typeface="+mj-ea"/>
                <a:ea typeface="+mj-ea"/>
              </a:rPr>
              <a:t>예실대비현황</a:t>
            </a:r>
            <a:r>
              <a:rPr lang="en-US" altLang="ko-KR" sz="1200" dirty="0" smtClean="0">
                <a:latin typeface="+mj-ea"/>
                <a:ea typeface="+mj-ea"/>
              </a:rPr>
              <a:t>”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 </a:t>
            </a:r>
            <a:r>
              <a:rPr lang="ko-KR" altLang="en-US" sz="1200" dirty="0" smtClean="0">
                <a:latin typeface="+mj-ea"/>
                <a:ea typeface="+mj-ea"/>
              </a:rPr>
              <a:t>조회하고자 하는 </a:t>
            </a:r>
            <a:r>
              <a:rPr lang="ko-KR" altLang="en-US" sz="1200" dirty="0" err="1" smtClean="0">
                <a:latin typeface="+mj-ea"/>
                <a:ea typeface="+mj-ea"/>
              </a:rPr>
              <a:t>예산년월을</a:t>
            </a:r>
            <a:r>
              <a:rPr lang="ko-KR" altLang="en-US" sz="1200" dirty="0" smtClean="0">
                <a:latin typeface="+mj-ea"/>
                <a:ea typeface="+mj-ea"/>
              </a:rPr>
              <a:t> 설정 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부서의 경우 해당 월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프로젝트의 경우 프로젝트 기간으로 설정하여 조회합니다</a:t>
            </a:r>
            <a:r>
              <a:rPr lang="en-US" altLang="ko-KR" sz="1200" dirty="0" smtClean="0">
                <a:latin typeface="+mj-ea"/>
                <a:ea typeface="+mj-ea"/>
              </a:rPr>
              <a:t>.)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 </a:t>
            </a:r>
            <a:r>
              <a:rPr lang="ko-KR" altLang="en-US" sz="1200" dirty="0" err="1" smtClean="0">
                <a:latin typeface="+mj-ea"/>
                <a:ea typeface="+mj-ea"/>
              </a:rPr>
              <a:t>예산단위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확인하고자하는 부서명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또는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프로젝트 명을 조회합니다</a:t>
            </a:r>
            <a:r>
              <a:rPr lang="en-US" altLang="ko-KR" sz="1200" dirty="0" smtClean="0">
                <a:latin typeface="+mj-ea"/>
                <a:ea typeface="+mj-ea"/>
              </a:rPr>
              <a:t>. 4. </a:t>
            </a:r>
            <a:r>
              <a:rPr lang="ko-KR" altLang="en-US" sz="1200" dirty="0" smtClean="0">
                <a:latin typeface="+mj-ea"/>
                <a:ea typeface="+mj-ea"/>
              </a:rPr>
              <a:t>조회 버튼 클릭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5. </a:t>
            </a:r>
            <a:r>
              <a:rPr lang="ko-KR" altLang="en-US" sz="1200" dirty="0" err="1" smtClean="0">
                <a:latin typeface="+mj-ea"/>
                <a:ea typeface="+mj-ea"/>
              </a:rPr>
              <a:t>예산편성된</a:t>
            </a:r>
            <a:r>
              <a:rPr lang="ko-KR" altLang="en-US" sz="1200" dirty="0" smtClean="0">
                <a:latin typeface="+mj-ea"/>
                <a:ea typeface="+mj-ea"/>
              </a:rPr>
              <a:t> 금액은 </a:t>
            </a:r>
            <a:r>
              <a:rPr lang="en-US" altLang="ko-KR" sz="1200" dirty="0" smtClean="0">
                <a:latin typeface="+mj-ea"/>
                <a:ea typeface="+mj-ea"/>
              </a:rPr>
              <a:t>“</a:t>
            </a:r>
            <a:r>
              <a:rPr lang="ko-KR" altLang="en-US" sz="1200" dirty="0" err="1" smtClean="0">
                <a:latin typeface="+mj-ea"/>
                <a:ea typeface="+mj-ea"/>
              </a:rPr>
              <a:t>실행합금액</a:t>
            </a:r>
            <a:r>
              <a:rPr lang="en-US" altLang="ko-KR" sz="1200" dirty="0" smtClean="0">
                <a:latin typeface="+mj-ea"/>
                <a:ea typeface="+mj-ea"/>
              </a:rPr>
              <a:t>“</a:t>
            </a:r>
            <a:r>
              <a:rPr lang="ko-KR" altLang="en-US" sz="1200" dirty="0" smtClean="0">
                <a:latin typeface="+mj-ea"/>
                <a:ea typeface="+mj-ea"/>
              </a:rPr>
              <a:t>열을 확인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현재 </a:t>
            </a:r>
            <a:r>
              <a:rPr lang="ko-KR" altLang="en-US" sz="1200" dirty="0" err="1" smtClean="0">
                <a:latin typeface="+mj-ea"/>
                <a:ea typeface="+mj-ea"/>
              </a:rPr>
              <a:t>예산잔액은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“</a:t>
            </a:r>
            <a:r>
              <a:rPr lang="ko-KR" altLang="en-US" sz="1200" dirty="0" smtClean="0">
                <a:latin typeface="+mj-ea"/>
                <a:ea typeface="+mj-ea"/>
              </a:rPr>
              <a:t>집행잔액</a:t>
            </a:r>
            <a:r>
              <a:rPr lang="en-US" altLang="ko-KR" sz="1200" dirty="0" smtClean="0">
                <a:latin typeface="+mj-ea"/>
                <a:ea typeface="+mj-ea"/>
              </a:rPr>
              <a:t>”</a:t>
            </a:r>
            <a:r>
              <a:rPr lang="ko-KR" altLang="en-US" sz="1200" dirty="0" smtClean="0">
                <a:latin typeface="+mj-ea"/>
                <a:ea typeface="+mj-ea"/>
              </a:rPr>
              <a:t>열을 확인합니다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6.</a:t>
            </a:r>
            <a:r>
              <a:rPr lang="ko-KR" altLang="en-US" sz="1200" dirty="0" smtClean="0">
                <a:latin typeface="+mj-ea"/>
                <a:ea typeface="+mj-ea"/>
              </a:rPr>
              <a:t>사용한 상세 내역을 조회하고자 할 경우 그 금액을 클릭 후 상단의 </a:t>
            </a:r>
            <a:r>
              <a:rPr lang="ko-KR" altLang="en-US" sz="1200" dirty="0" err="1" smtClean="0">
                <a:latin typeface="+mj-ea"/>
                <a:ea typeface="+mj-ea"/>
              </a:rPr>
              <a:t>예산원장을</a:t>
            </a:r>
            <a:r>
              <a:rPr lang="ko-KR" altLang="en-US" sz="1200" dirty="0" smtClean="0">
                <a:latin typeface="+mj-ea"/>
                <a:ea typeface="+mj-ea"/>
              </a:rPr>
              <a:t> 클릭하시면 </a:t>
            </a:r>
            <a:r>
              <a:rPr lang="ko-KR" altLang="en-US" sz="1200" dirty="0" err="1" smtClean="0">
                <a:latin typeface="+mj-ea"/>
                <a:ea typeface="+mj-ea"/>
              </a:rPr>
              <a:t>상세내역이</a:t>
            </a:r>
            <a:r>
              <a:rPr lang="ko-KR" altLang="en-US" sz="1200" dirty="0" smtClean="0">
                <a:latin typeface="+mj-ea"/>
                <a:ea typeface="+mj-ea"/>
              </a:rPr>
              <a:t> 조회됩니다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83193" y="1451769"/>
            <a:ext cx="510583" cy="26115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smtClean="0"/>
              <a:t>예산확인방법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프로젝트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75258" y="1027712"/>
            <a:ext cx="41492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75258" y="1417739"/>
            <a:ext cx="4149207" cy="54009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‘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예실대비현황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’ 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메뉴에서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부서예산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 및 프로젝트 예산의 편성 현황과 현재 잔액을 확인할 수 있습니다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.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5258" y="1428003"/>
            <a:ext cx="4082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프로젝트의 경우 프로젝트 기간으로 예산을 사용할 수 있게 편성되기 때문에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조회 시 </a:t>
            </a:r>
            <a:r>
              <a:rPr lang="ko-KR" altLang="en-US" sz="1200" dirty="0" err="1" smtClean="0">
                <a:latin typeface="+mj-ea"/>
                <a:ea typeface="+mj-ea"/>
              </a:rPr>
              <a:t>예산년월을</a:t>
            </a:r>
            <a:r>
              <a:rPr lang="ko-KR" altLang="en-US" sz="1200" dirty="0" smtClean="0">
                <a:latin typeface="+mj-ea"/>
                <a:ea typeface="+mj-ea"/>
              </a:rPr>
              <a:t> 기간으로 입력해 주셔야만 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 </a:t>
            </a:r>
            <a:r>
              <a:rPr lang="ko-KR" altLang="en-US" sz="1200" dirty="0" smtClean="0">
                <a:latin typeface="+mj-ea"/>
                <a:ea typeface="+mj-ea"/>
              </a:rPr>
              <a:t>월별 </a:t>
            </a:r>
            <a:r>
              <a:rPr lang="ko-KR" altLang="en-US" sz="1200" dirty="0" err="1" smtClean="0">
                <a:latin typeface="+mj-ea"/>
                <a:ea typeface="+mj-ea"/>
              </a:rPr>
              <a:t>편성예산이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0</a:t>
            </a:r>
            <a:r>
              <a:rPr lang="ko-KR" altLang="en-US" sz="1200" dirty="0" smtClean="0">
                <a:latin typeface="+mj-ea"/>
                <a:ea typeface="+mj-ea"/>
              </a:rPr>
              <a:t>원으로 나오는 경우가 있는데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오류가 아니라 최초 편성된 달의 </a:t>
            </a:r>
            <a:r>
              <a:rPr lang="ko-KR" altLang="en-US" sz="1200" dirty="0" err="1" smtClean="0">
                <a:latin typeface="+mj-ea"/>
                <a:ea typeface="+mj-ea"/>
              </a:rPr>
              <a:t>편성예산을</a:t>
            </a:r>
            <a:r>
              <a:rPr lang="ko-KR" altLang="en-US" sz="1200" dirty="0" smtClean="0">
                <a:latin typeface="+mj-ea"/>
                <a:ea typeface="+mj-ea"/>
              </a:rPr>
              <a:t> 최종예산으로 봐주시면 됩니다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 </a:t>
            </a:r>
            <a:r>
              <a:rPr lang="ko-KR" altLang="en-US" sz="1200" dirty="0" smtClean="0">
                <a:latin typeface="+mj-ea"/>
                <a:ea typeface="+mj-ea"/>
              </a:rPr>
              <a:t>복리후생비</a:t>
            </a:r>
            <a:r>
              <a:rPr lang="en-US" altLang="ko-KR" sz="1200" dirty="0" smtClean="0">
                <a:latin typeface="+mj-ea"/>
                <a:ea typeface="+mj-ea"/>
              </a:rPr>
              <a:t>_</a:t>
            </a:r>
            <a:r>
              <a:rPr lang="ko-KR" altLang="en-US" sz="1200" dirty="0" smtClean="0">
                <a:latin typeface="+mj-ea"/>
                <a:ea typeface="+mj-ea"/>
              </a:rPr>
              <a:t>기타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복리후생비</a:t>
            </a:r>
            <a:r>
              <a:rPr lang="en-US" altLang="ko-KR" sz="1200" dirty="0" smtClean="0">
                <a:latin typeface="+mj-ea"/>
                <a:ea typeface="+mj-ea"/>
              </a:rPr>
              <a:t>_</a:t>
            </a:r>
            <a:r>
              <a:rPr lang="ko-KR" altLang="en-US" sz="1200" dirty="0" err="1" smtClean="0">
                <a:latin typeface="+mj-ea"/>
                <a:ea typeface="+mj-ea"/>
              </a:rPr>
              <a:t>야근식대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복리후생비</a:t>
            </a:r>
            <a:r>
              <a:rPr lang="en-US" altLang="ko-KR" sz="1200" dirty="0" smtClean="0">
                <a:latin typeface="+mj-ea"/>
                <a:ea typeface="+mj-ea"/>
              </a:rPr>
              <a:t>_</a:t>
            </a:r>
            <a:r>
              <a:rPr lang="ko-KR" altLang="en-US" sz="1200" dirty="0" err="1" smtClean="0">
                <a:latin typeface="+mj-ea"/>
                <a:ea typeface="+mj-ea"/>
              </a:rPr>
              <a:t>회식대는</a:t>
            </a:r>
            <a:r>
              <a:rPr lang="ko-KR" altLang="en-US" sz="1200" dirty="0" smtClean="0">
                <a:latin typeface="+mj-ea"/>
                <a:ea typeface="+mj-ea"/>
              </a:rPr>
              <a:t> 항목별로 나누어져 있지만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별도 품의 진행없이 </a:t>
            </a:r>
            <a:r>
              <a:rPr lang="ko-KR" altLang="en-US" sz="1200" dirty="0" err="1" smtClean="0">
                <a:latin typeface="+mj-ea"/>
                <a:ea typeface="+mj-ea"/>
              </a:rPr>
              <a:t>예산내에서</a:t>
            </a:r>
            <a:r>
              <a:rPr lang="ko-KR" altLang="en-US" sz="1200" dirty="0" smtClean="0">
                <a:latin typeface="+mj-ea"/>
                <a:ea typeface="+mj-ea"/>
              </a:rPr>
              <a:t> 자유롭게 </a:t>
            </a:r>
            <a:r>
              <a:rPr lang="ko-KR" altLang="en-US" sz="1200" dirty="0" err="1" smtClean="0">
                <a:latin typeface="+mj-ea"/>
                <a:ea typeface="+mj-ea"/>
              </a:rPr>
              <a:t>사용가능하십니다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4.</a:t>
            </a:r>
            <a:r>
              <a:rPr lang="ko-KR" altLang="en-US" sz="1200" dirty="0" err="1" smtClean="0">
                <a:latin typeface="+mj-ea"/>
                <a:ea typeface="+mj-ea"/>
              </a:rPr>
              <a:t>집행잔액의</a:t>
            </a:r>
            <a:r>
              <a:rPr lang="ko-KR" altLang="en-US" sz="1200" dirty="0" smtClean="0">
                <a:latin typeface="+mj-ea"/>
                <a:ea typeface="+mj-ea"/>
              </a:rPr>
              <a:t> 경우 마이너스가 나오는 경우가 있는데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월별 잔액이 아닌 최종 주황색 잔액을 최종 잔액으로 생각해 주시면 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" y="1050016"/>
            <a:ext cx="6981847" cy="3316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" y="4415229"/>
            <a:ext cx="7049766" cy="31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83" y="4415229"/>
            <a:ext cx="1191235" cy="314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601" y="4126586"/>
            <a:ext cx="1189839" cy="1921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69" y="3003860"/>
            <a:ext cx="1189839" cy="192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719" y="2064884"/>
            <a:ext cx="1245721" cy="1619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704" y="3198272"/>
            <a:ext cx="1090569" cy="13644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9026" y="4457812"/>
            <a:ext cx="7001282" cy="2291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026" y="3029028"/>
            <a:ext cx="6975414" cy="1753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Chapter02.</a:t>
            </a:r>
            <a:r>
              <a:rPr lang="ko-KR" altLang="en-US" sz="1800" dirty="0" err="1" smtClean="0"/>
              <a:t>예산조정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추가신청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43792" y="4928009"/>
            <a:ext cx="1162334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43792" y="5287030"/>
            <a:ext cx="5646936" cy="15194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예실조정신청 메뉴는 부서 및 프로젝트에 부여된 예산을</a:t>
            </a:r>
            <a:r>
              <a:rPr lang="en-US" altLang="ko-KR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다른 항목과  변경하여 사용하는 경우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792" y="5388168"/>
            <a:ext cx="645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그룹웨어</a:t>
            </a:r>
            <a:r>
              <a:rPr lang="en-US" altLang="ko-KR" sz="1200" dirty="0" smtClean="0">
                <a:latin typeface="+mj-ea"/>
                <a:ea typeface="+mj-ea"/>
              </a:rPr>
              <a:t>-&gt;</a:t>
            </a:r>
            <a:r>
              <a:rPr lang="ko-KR" altLang="en-US" sz="1200" dirty="0" smtClean="0">
                <a:latin typeface="+mj-ea"/>
                <a:ea typeface="+mj-ea"/>
              </a:rPr>
              <a:t>전자결재</a:t>
            </a:r>
            <a:r>
              <a:rPr lang="en-US" altLang="ko-KR" sz="1200" dirty="0" smtClean="0">
                <a:latin typeface="+mj-ea"/>
                <a:ea typeface="+mj-ea"/>
              </a:rPr>
              <a:t>-&gt;</a:t>
            </a:r>
            <a:r>
              <a:rPr lang="ko-KR" altLang="en-US" sz="1200" dirty="0" err="1" smtClean="0">
                <a:latin typeface="+mj-ea"/>
                <a:ea typeface="+mj-ea"/>
              </a:rPr>
              <a:t>신청서양식</a:t>
            </a:r>
            <a:r>
              <a:rPr lang="en-US" altLang="ko-KR" sz="1200" dirty="0" smtClean="0">
                <a:latin typeface="+mj-ea"/>
                <a:ea typeface="+mj-ea"/>
              </a:rPr>
              <a:t>-&gt;</a:t>
            </a:r>
            <a:r>
              <a:rPr lang="ko-KR" altLang="en-US" sz="1200" dirty="0" smtClean="0">
                <a:latin typeface="+mj-ea"/>
                <a:ea typeface="+mj-ea"/>
              </a:rPr>
              <a:t>예산 전용 요청서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요청사유에</a:t>
            </a:r>
            <a:r>
              <a:rPr lang="ko-KR" altLang="en-US" sz="1200" dirty="0" smtClean="0">
                <a:latin typeface="+mj-ea"/>
                <a:ea typeface="+mj-ea"/>
              </a:rPr>
              <a:t> 전용에 구체적 사유 기입 부탁드립니다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 smtClean="0">
                <a:latin typeface="+mj-ea"/>
                <a:ea typeface="+mj-ea"/>
              </a:rPr>
              <a:t> (</a:t>
            </a:r>
            <a:r>
              <a:rPr lang="ko-KR" altLang="en-US" sz="1200" dirty="0" smtClean="0">
                <a:latin typeface="+mj-ea"/>
                <a:ea typeface="+mj-ea"/>
              </a:rPr>
              <a:t>내용이 부적합할 시 전용이 불가할 수 있습니다</a:t>
            </a:r>
            <a:r>
              <a:rPr lang="en-US" altLang="ko-KR" sz="1200" dirty="0" smtClean="0">
                <a:latin typeface="+mj-ea"/>
                <a:ea typeface="+mj-ea"/>
              </a:rPr>
              <a:t>.)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93669" y="4104397"/>
            <a:ext cx="243526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6216497" y="5287030"/>
            <a:ext cx="5550642" cy="15194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497" y="5347871"/>
            <a:ext cx="64597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그룹웨어</a:t>
            </a:r>
            <a:r>
              <a:rPr lang="en-US" altLang="ko-KR" sz="1200" dirty="0" smtClean="0">
                <a:latin typeface="+mj-ea"/>
                <a:ea typeface="+mj-ea"/>
              </a:rPr>
              <a:t>-&gt;</a:t>
            </a:r>
            <a:r>
              <a:rPr lang="ko-KR" altLang="en-US" sz="1200" dirty="0" smtClean="0">
                <a:latin typeface="+mj-ea"/>
                <a:ea typeface="+mj-ea"/>
              </a:rPr>
              <a:t>전자결재</a:t>
            </a:r>
            <a:r>
              <a:rPr lang="en-US" altLang="ko-KR" sz="1200" dirty="0" smtClean="0">
                <a:latin typeface="+mj-ea"/>
                <a:ea typeface="+mj-ea"/>
              </a:rPr>
              <a:t>-&gt;</a:t>
            </a:r>
            <a:r>
              <a:rPr lang="ko-KR" altLang="en-US" sz="1200" dirty="0" err="1" smtClean="0">
                <a:latin typeface="+mj-ea"/>
                <a:ea typeface="+mj-ea"/>
              </a:rPr>
              <a:t>신청서양식</a:t>
            </a:r>
            <a:r>
              <a:rPr lang="en-US" altLang="ko-KR" sz="1200" dirty="0" smtClean="0">
                <a:latin typeface="+mj-ea"/>
                <a:ea typeface="+mj-ea"/>
              </a:rPr>
              <a:t>-&gt;</a:t>
            </a:r>
            <a:r>
              <a:rPr lang="ko-KR" altLang="en-US" sz="1200" dirty="0" smtClean="0">
                <a:latin typeface="+mj-ea"/>
                <a:ea typeface="+mj-ea"/>
              </a:rPr>
              <a:t>예산 추가 요청서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요청사유에</a:t>
            </a:r>
            <a:r>
              <a:rPr lang="ko-KR" altLang="en-US" sz="1200" dirty="0" smtClean="0">
                <a:latin typeface="+mj-ea"/>
                <a:ea typeface="+mj-ea"/>
              </a:rPr>
              <a:t> 전용에 구체적 사유 기입 부탁드립니다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 smtClean="0">
                <a:latin typeface="+mj-ea"/>
                <a:ea typeface="+mj-ea"/>
              </a:rPr>
              <a:t> (</a:t>
            </a:r>
            <a:r>
              <a:rPr lang="ko-KR" altLang="en-US" sz="1200" dirty="0" smtClean="0">
                <a:latin typeface="+mj-ea"/>
                <a:ea typeface="+mj-ea"/>
              </a:rPr>
              <a:t>내용이 부적합할 시 전용이 불가할 수 있습니다</a:t>
            </a:r>
            <a:r>
              <a:rPr lang="en-US" altLang="ko-KR" sz="1200" dirty="0" smtClean="0">
                <a:latin typeface="+mj-ea"/>
                <a:ea typeface="+mj-ea"/>
              </a:rPr>
              <a:t>.)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CF)</a:t>
            </a:r>
            <a:r>
              <a:rPr lang="ko-KR" altLang="en-US" sz="1200" dirty="0">
                <a:latin typeface="+mj-ea"/>
              </a:rPr>
              <a:t>프로젝트 예산 추가의 경우 </a:t>
            </a:r>
            <a:r>
              <a:rPr lang="ko-KR" altLang="en-US" sz="1200" dirty="0" err="1">
                <a:latin typeface="+mj-ea"/>
              </a:rPr>
              <a:t>실행계획서</a:t>
            </a:r>
            <a:r>
              <a:rPr lang="ko-KR" altLang="en-US" sz="1200" dirty="0">
                <a:latin typeface="+mj-ea"/>
              </a:rPr>
              <a:t> 경비시트에서 추가 하여야 하며</a:t>
            </a:r>
            <a:r>
              <a:rPr lang="en-US" altLang="ko-KR" sz="1200" dirty="0">
                <a:latin typeface="+mj-ea"/>
              </a:rPr>
              <a:t>, 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(</a:t>
            </a:r>
            <a:r>
              <a:rPr lang="ko-KR" altLang="en-US" sz="1200" b="1" dirty="0" smtClean="0">
                <a:latin typeface="+mj-ea"/>
              </a:rPr>
              <a:t>추가 시 재무관리실에 변경 요청 후 회신</a:t>
            </a:r>
            <a:r>
              <a:rPr lang="en-US" altLang="ko-KR" sz="1200" dirty="0" smtClean="0">
                <a:latin typeface="+mj-ea"/>
              </a:rPr>
              <a:t>) </a:t>
            </a:r>
            <a:r>
              <a:rPr lang="ko-KR" altLang="en-US" sz="1200" dirty="0" smtClean="0">
                <a:latin typeface="+mj-ea"/>
              </a:rPr>
              <a:t>추가 </a:t>
            </a:r>
            <a:r>
              <a:rPr lang="ko-KR" altLang="en-US" sz="1200" dirty="0">
                <a:latin typeface="+mj-ea"/>
              </a:rPr>
              <a:t>후 </a:t>
            </a:r>
            <a:r>
              <a:rPr lang="ko-KR" altLang="en-US" sz="1200" dirty="0" err="1">
                <a:latin typeface="+mj-ea"/>
              </a:rPr>
              <a:t>기안지에</a:t>
            </a:r>
            <a:r>
              <a:rPr lang="ko-KR" altLang="en-US" sz="1200" dirty="0">
                <a:latin typeface="+mj-ea"/>
              </a:rPr>
              <a:t> 첨부</a:t>
            </a:r>
            <a:r>
              <a:rPr lang="en-US" altLang="ko-KR" sz="1200" dirty="0">
                <a:latin typeface="+mj-ea"/>
              </a:rPr>
              <a:t>.</a:t>
            </a:r>
            <a:r>
              <a:rPr lang="ko-KR" altLang="en-US" sz="1200" dirty="0">
                <a:latin typeface="+mj-ea"/>
              </a:rPr>
              <a:t>끝</a:t>
            </a:r>
            <a:r>
              <a:rPr lang="en-US" altLang="ko-KR" sz="1200" dirty="0">
                <a:latin typeface="+mj-ea"/>
              </a:rPr>
              <a:t>.</a:t>
            </a:r>
            <a:r>
              <a:rPr lang="en-US" altLang="ko-KR" sz="1400" dirty="0">
                <a:latin typeface="+mj-ea"/>
              </a:rPr>
              <a:t>                                     </a:t>
            </a:r>
          </a:p>
          <a:p>
            <a:endParaRPr lang="en-US" altLang="ko-KR" sz="1200" dirty="0" smtClean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751" y="4104397"/>
            <a:ext cx="2239065" cy="214323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 flipH="1">
            <a:off x="9203249" y="5056419"/>
            <a:ext cx="1165466" cy="1332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39809"/>
              </p:ext>
            </p:extLst>
          </p:nvPr>
        </p:nvGraphicFramePr>
        <p:xfrm>
          <a:off x="30540" y="1168398"/>
          <a:ext cx="5760187" cy="370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워크시트" r:id="rId4" imgW="6515100" imgH="4562475" progId="Excel.Sheet.12">
                  <p:embed/>
                </p:oleObj>
              </mc:Choice>
              <mc:Fallback>
                <p:oleObj name="워크시트" r:id="rId4" imgW="6515100" imgH="4562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40" y="1168398"/>
                        <a:ext cx="5760187" cy="370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75786"/>
              </p:ext>
            </p:extLst>
          </p:nvPr>
        </p:nvGraphicFramePr>
        <p:xfrm>
          <a:off x="5930298" y="1134841"/>
          <a:ext cx="6087595" cy="345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워크시트" r:id="rId6" imgW="6524625" imgH="3248025" progId="Excel.Sheet.12">
                  <p:embed/>
                </p:oleObj>
              </mc:Choice>
              <mc:Fallback>
                <p:oleObj name="워크시트" r:id="rId6" imgW="6524625" imgH="3248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0298" y="1134841"/>
                        <a:ext cx="6087595" cy="345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6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Chapter03.</a:t>
            </a:r>
            <a:r>
              <a:rPr lang="ko-KR" altLang="en-US" sz="1800" dirty="0" smtClean="0"/>
              <a:t>별첨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393669" y="4104397"/>
            <a:ext cx="243526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083581"/>
              </p:ext>
            </p:extLst>
          </p:nvPr>
        </p:nvGraphicFramePr>
        <p:xfrm>
          <a:off x="30541" y="732478"/>
          <a:ext cx="11763236" cy="388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워크시트" r:id="rId3" imgW="14639925" imgH="3695700" progId="Excel.Sheet.12">
                  <p:embed/>
                </p:oleObj>
              </mc:Choice>
              <mc:Fallback>
                <p:oleObj name="워크시트" r:id="rId3" imgW="14639925" imgH="369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1" y="732478"/>
                        <a:ext cx="11763236" cy="388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1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320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[더존] 본문체 30</vt:lpstr>
      <vt:lpstr>맑은 고딕</vt:lpstr>
      <vt:lpstr>Arial</vt:lpstr>
      <vt:lpstr>Office 테마</vt:lpstr>
      <vt:lpstr>워크시트</vt:lpstr>
      <vt:lpstr>Microsoft Excel 워크시트</vt:lpstr>
      <vt:lpstr>Chapter01.예산확인방법_부서  </vt:lpstr>
      <vt:lpstr>Chapter01.예산확인방법_프로젝트  </vt:lpstr>
      <vt:lpstr>Chapter02.예산조정 및 추가신청 </vt:lpstr>
      <vt:lpstr>Chapter03.별첨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Chapter04.예산확인방법_부서  </dc:title>
  <dc:creator>이동규</dc:creator>
  <cp:lastModifiedBy>이동규</cp:lastModifiedBy>
  <cp:revision>13</cp:revision>
  <dcterms:created xsi:type="dcterms:W3CDTF">2022-09-22T04:43:48Z</dcterms:created>
  <dcterms:modified xsi:type="dcterms:W3CDTF">2022-09-27T00:00:18Z</dcterms:modified>
</cp:coreProperties>
</file>