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3E813-B2D1-41D6-8C48-7C471854B7B1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FBB47-04CD-4000-B1C8-72D4F047C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9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25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6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51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70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02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43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86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31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6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1" y="1704028"/>
            <a:ext cx="11714434" cy="63293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>
                <a:latin typeface="+mj-ea"/>
              </a:rPr>
              <a:t>Chapter01. </a:t>
            </a:r>
            <a:r>
              <a:rPr lang="ko-KR" altLang="en-US" sz="1800" dirty="0" smtClean="0"/>
              <a:t>접대비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사용 후</a:t>
            </a:r>
            <a:r>
              <a:rPr lang="en-US" altLang="ko-KR" sz="1800" dirty="0"/>
              <a:t> </a:t>
            </a:r>
            <a:r>
              <a:rPr lang="en-US" altLang="ko-KR" sz="1800" dirty="0" smtClean="0">
                <a:latin typeface="+mj-ea"/>
              </a:rPr>
              <a:t>ERP </a:t>
            </a:r>
            <a:r>
              <a:rPr lang="ko-KR" altLang="en-US" sz="1800" dirty="0" err="1" smtClean="0">
                <a:latin typeface="+mj-ea"/>
              </a:rPr>
              <a:t>입력방법</a:t>
            </a:r>
            <a:r>
              <a:rPr lang="en-US" altLang="ko-KR" sz="1800" dirty="0" smtClean="0">
                <a:latin typeface="+mj-ea"/>
              </a:rPr>
              <a:t>(</a:t>
            </a:r>
            <a:r>
              <a:rPr lang="ko-KR" altLang="en-US" sz="1800" dirty="0" smtClean="0">
                <a:latin typeface="+mj-ea"/>
              </a:rPr>
              <a:t>접대비 신청서 </a:t>
            </a:r>
            <a:r>
              <a:rPr lang="ko-KR" altLang="en-US" sz="1800" dirty="0" err="1" smtClean="0">
                <a:latin typeface="+mj-ea"/>
              </a:rPr>
              <a:t>미작성시</a:t>
            </a:r>
            <a:r>
              <a:rPr lang="ko-KR" altLang="en-US" sz="1800" dirty="0" smtClean="0">
                <a:latin typeface="+mj-ea"/>
              </a:rPr>
              <a:t> </a:t>
            </a:r>
            <a:r>
              <a:rPr lang="en-US" altLang="ko-KR" sz="1800" dirty="0" smtClean="0">
                <a:latin typeface="+mj-ea"/>
              </a:rPr>
              <a:t>)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79341" y="2457201"/>
            <a:ext cx="1172129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사용방법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87108" y="2826516"/>
            <a:ext cx="11736826" cy="290579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ERP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메뉴에서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“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법인카드거래내역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”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입력 후 기존 기타 경비 처리방법과 동일하게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내용을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기입합니다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.</a:t>
            </a:r>
          </a:p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맑은 고딕" panose="020B0503020000020004" pitchFamily="50" charset="-127"/>
              </a:rPr>
              <a:t>사용내역 처리 시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필수값들에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대한 내용은 다음과 같습니다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.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1)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맑은 고딕" panose="020B0503020000020004" pitchFamily="50" charset="-127"/>
              </a:rPr>
              <a:t>불공제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 여부 체크 必</a:t>
            </a:r>
            <a:endParaRPr lang="en-US" altLang="ko-KR" sz="1100" b="1" dirty="0" smtClean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</a:rPr>
              <a:t>2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처리계정코드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접대비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/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접대비 품의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3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예산단위</a:t>
            </a: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해당부서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OR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해당프로젝트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/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해당부서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4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예산계정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(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통제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복리후생비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/ </a:t>
            </a:r>
            <a:r>
              <a:rPr lang="en-US" altLang="ko-KR" sz="1100" dirty="0">
                <a:latin typeface="맑은 고딕" panose="020B0503020000020004" pitchFamily="50" charset="-127"/>
              </a:rPr>
              <a:t>PJT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_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복리후생비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기타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 5)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비용센터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자동입력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 6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프로젝트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전사매출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OR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해당프로젝트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</a:rPr>
              <a:t>7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지출목적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:   *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접대비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회의내용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/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사용자명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외부인력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업체명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필수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  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*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접대비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품의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거래처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/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사용자명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endParaRPr lang="en-US" altLang="ko-KR" sz="1100" b="1" dirty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ko-KR" altLang="en-US" sz="1000" b="1" dirty="0" err="1" smtClean="0">
                <a:latin typeface="맑은 고딕" panose="020B0503020000020004" pitchFamily="50" charset="-127"/>
              </a:rPr>
              <a:t>결재라인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1)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결재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</a:t>
            </a:r>
            <a:r>
              <a:rPr lang="en-US" altLang="ko-KR" sz="1000" b="1" dirty="0">
                <a:latin typeface="맑은 고딕" panose="020B0503020000020004" pitchFamily="50" charset="-127"/>
              </a:rPr>
              <a:t>1</a:t>
            </a:r>
            <a:r>
              <a:rPr lang="ko-KR" altLang="en-US" sz="1000" b="1" dirty="0" err="1">
                <a:latin typeface="맑은 고딕" panose="020B0503020000020004" pitchFamily="50" charset="-127"/>
              </a:rPr>
              <a:t>차상사</a:t>
            </a:r>
            <a:r>
              <a:rPr lang="en-US" altLang="ko-KR" sz="1000" b="1" dirty="0">
                <a:latin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</a:rPr>
              <a:t>해당부서 실장 또는 본부장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)  2)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합의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000" b="1" dirty="0" err="1" smtClean="0">
                <a:latin typeface="맑은 고딕" panose="020B0503020000020004" pitchFamily="50" charset="-127"/>
              </a:rPr>
              <a:t>재무관리실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 이동규 과장</a:t>
            </a:r>
            <a:endParaRPr lang="en-US" altLang="ko-KR" sz="1000" b="1" dirty="0" smtClean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35105" y="1691656"/>
            <a:ext cx="7758670" cy="6363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1" y="1065131"/>
            <a:ext cx="11722825" cy="6274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94876" y="5786062"/>
            <a:ext cx="1172129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주의사항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9341" y="6201352"/>
            <a:ext cx="11736826" cy="52661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ctr"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</a:rPr>
              <a:t>*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접대비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-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외부인력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참여 회의비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직원 선물 용 물품 구매 금지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EX.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상품권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기프티콘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선물세트 등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</a:t>
            </a:r>
          </a:p>
        </p:txBody>
      </p:sp>
      <p:sp>
        <p:nvSpPr>
          <p:cNvPr id="10" name="shape1031">
            <a:extLst>
              <a:ext uri="{FF2B5EF4-FFF2-40B4-BE49-F238E27FC236}">
                <a16:creationId xmlns:a16="http://schemas.microsoft.com/office/drawing/2014/main" id="{58F8F73F-3247-4B3E-A740-A2E72CE4BB34}"/>
              </a:ext>
            </a:extLst>
          </p:cNvPr>
          <p:cNvSpPr>
            <a:spLocks/>
          </p:cNvSpPr>
          <p:nvPr/>
        </p:nvSpPr>
        <p:spPr>
          <a:xfrm>
            <a:off x="30541" y="688758"/>
            <a:ext cx="11763236" cy="327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sz="900" kern="100" dirty="0" smtClean="0">
                <a:solidFill>
                  <a:srgbClr val="000000"/>
                </a:solidFill>
                <a:effectLst/>
                <a:ea typeface="[더존] 본문체 30"/>
                <a:cs typeface="Arial" panose="020B0604020202020204" pitchFamily="34" charset="0"/>
              </a:rPr>
              <a:t>▲</a:t>
            </a:r>
            <a:r>
              <a:rPr lang="ko-KR" altLang="en-US" sz="1100" b="1" i="1" kern="100" dirty="0" err="1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외부인력과</a:t>
            </a:r>
            <a:r>
              <a:rPr lang="ko-KR" altLang="en-US" sz="1100" b="1" i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 커피</a:t>
            </a:r>
            <a:r>
              <a:rPr lang="en-US" altLang="ko-KR" sz="1100" b="1" i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, </a:t>
            </a:r>
            <a:r>
              <a:rPr lang="ko-KR" altLang="en-US" sz="1100" b="1" i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식사 등을 하였을 경우 처리 가이드</a:t>
            </a:r>
            <a:r>
              <a:rPr lang="en-US" altLang="ko-KR" sz="1100" b="1" i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(</a:t>
            </a:r>
            <a:r>
              <a:rPr lang="ko-KR" altLang="en-US" sz="1100" b="1" i="1" kern="100" dirty="0" smtClean="0">
                <a:solidFill>
                  <a:srgbClr val="FF0000"/>
                </a:solidFill>
                <a:ea typeface="[더존] 본문체 30"/>
                <a:cs typeface="Arial" panose="020B0604020202020204" pitchFamily="34" charset="0"/>
              </a:rPr>
              <a:t>접대비 신청서 </a:t>
            </a:r>
            <a:r>
              <a:rPr lang="ko-KR" altLang="en-US" sz="1100" b="1" i="1" kern="100" dirty="0" err="1" smtClean="0">
                <a:solidFill>
                  <a:srgbClr val="FF0000"/>
                </a:solidFill>
                <a:ea typeface="[더존] 본문체 30"/>
                <a:cs typeface="Arial" panose="020B0604020202020204" pitchFamily="34" charset="0"/>
              </a:rPr>
              <a:t>미작성</a:t>
            </a:r>
            <a:r>
              <a:rPr lang="ko-KR" altLang="en-US" sz="1100" b="1" i="1" kern="100" dirty="0" smtClean="0">
                <a:solidFill>
                  <a:srgbClr val="FF0000"/>
                </a:solidFill>
                <a:ea typeface="[더존] 본문체 30"/>
                <a:cs typeface="Arial" panose="020B0604020202020204" pitchFamily="34" charset="0"/>
              </a:rPr>
              <a:t> 시 </a:t>
            </a:r>
            <a:r>
              <a:rPr lang="ko-KR" altLang="en-US" sz="1100" b="1" i="1" kern="100" dirty="0" err="1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아래내용에</a:t>
            </a:r>
            <a:r>
              <a:rPr lang="ko-KR" altLang="en-US" sz="1100" b="1" i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 따라 </a:t>
            </a:r>
            <a:r>
              <a:rPr lang="en-US" altLang="ko-KR" sz="1100" b="1" i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ERP </a:t>
            </a:r>
            <a:r>
              <a:rPr lang="ko-KR" altLang="en-US" sz="1100" b="1" i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처리</a:t>
            </a:r>
            <a:r>
              <a:rPr lang="en-US" altLang="ko-KR" sz="1100" b="1" i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) </a:t>
            </a:r>
            <a:endParaRPr lang="ko-KR" sz="1100" b="1" i="1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5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1" y="1704028"/>
            <a:ext cx="11714434" cy="63293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>
                <a:latin typeface="+mj-ea"/>
              </a:rPr>
              <a:t>Chapter01. </a:t>
            </a:r>
            <a:r>
              <a:rPr lang="ko-KR" altLang="en-US" sz="1800" dirty="0" smtClean="0"/>
              <a:t>접대비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사용 후</a:t>
            </a:r>
            <a:r>
              <a:rPr lang="en-US" altLang="ko-KR" sz="1800" dirty="0"/>
              <a:t> </a:t>
            </a:r>
            <a:r>
              <a:rPr lang="en-US" altLang="ko-KR" sz="1800" dirty="0" smtClean="0">
                <a:latin typeface="+mj-ea"/>
              </a:rPr>
              <a:t>ERP </a:t>
            </a:r>
            <a:r>
              <a:rPr lang="ko-KR" altLang="en-US" sz="1800" dirty="0" err="1" smtClean="0">
                <a:latin typeface="+mj-ea"/>
              </a:rPr>
              <a:t>입력방법</a:t>
            </a:r>
            <a:r>
              <a:rPr lang="en-US" altLang="ko-KR" sz="1800" dirty="0" smtClean="0">
                <a:latin typeface="+mj-ea"/>
              </a:rPr>
              <a:t>(</a:t>
            </a:r>
            <a:r>
              <a:rPr lang="ko-KR" altLang="en-US" sz="1800" dirty="0" smtClean="0">
                <a:latin typeface="+mj-ea"/>
              </a:rPr>
              <a:t>접대비 신청서 작성 시</a:t>
            </a:r>
            <a:r>
              <a:rPr lang="en-US" altLang="ko-KR" sz="1800" dirty="0" smtClean="0">
                <a:latin typeface="+mj-ea"/>
              </a:rPr>
              <a:t>)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79341" y="2457201"/>
            <a:ext cx="1172129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사용방법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87108" y="2826516"/>
            <a:ext cx="11736826" cy="290579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ERP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메뉴에서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“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법인카드거래내역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”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입력 후 기존 기타 경비 처리방법과 동일하게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조회조건에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내용을 기입합니다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.</a:t>
            </a:r>
          </a:p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맑은 고딕" panose="020B0503020000020004" pitchFamily="50" charset="-127"/>
              </a:rPr>
              <a:t>사용내역 처리 시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필수값들에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대한 내용은 다음과 같습니다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.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1)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맑은 고딕" panose="020B0503020000020004" pitchFamily="50" charset="-127"/>
              </a:rPr>
              <a:t>불공제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 여부 체크 必</a:t>
            </a:r>
            <a:endParaRPr lang="en-US" altLang="ko-KR" sz="1100" b="1" dirty="0" smtClean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</a:rPr>
              <a:t>2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처리계정코드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접대비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품의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</a:rPr>
              <a:t>3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예산단위</a:t>
            </a: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해당부서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4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예산계정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(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미통제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지출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5)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비용센터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자동입력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 6)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프로젝트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전사매출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</a:rPr>
              <a:t>7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지출목적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거래처명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/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사용자명</a:t>
            </a:r>
            <a:endParaRPr lang="en-US" altLang="ko-KR" sz="1100" b="1" dirty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ko-KR" altLang="en-US" sz="1000" b="1" dirty="0" err="1" smtClean="0">
                <a:latin typeface="맑은 고딕" panose="020B0503020000020004" pitchFamily="50" charset="-127"/>
              </a:rPr>
              <a:t>결재라인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1)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결재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</a:t>
            </a:r>
            <a:r>
              <a:rPr lang="en-US" altLang="ko-KR" sz="1000" b="1" dirty="0">
                <a:latin typeface="맑은 고딕" panose="020B0503020000020004" pitchFamily="50" charset="-127"/>
              </a:rPr>
              <a:t>1</a:t>
            </a:r>
            <a:r>
              <a:rPr lang="ko-KR" altLang="en-US" sz="1000" b="1" dirty="0" err="1">
                <a:latin typeface="맑은 고딕" panose="020B0503020000020004" pitchFamily="50" charset="-127"/>
              </a:rPr>
              <a:t>차상사</a:t>
            </a:r>
            <a:r>
              <a:rPr lang="en-US" altLang="ko-KR" sz="1000" b="1" dirty="0">
                <a:latin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</a:rPr>
              <a:t>해당부서 실장 또는 본부장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)  2)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합의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000" b="1" dirty="0" err="1" smtClean="0">
                <a:latin typeface="맑은 고딕" panose="020B0503020000020004" pitchFamily="50" charset="-127"/>
              </a:rPr>
              <a:t>재무관리실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 이동규 과장</a:t>
            </a:r>
            <a:endParaRPr lang="en-US" altLang="ko-KR" sz="1000" b="1" dirty="0" smtClean="0"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b="1" dirty="0" smtClean="0">
                <a:latin typeface="맑은 고딕" panose="020B0503020000020004" pitchFamily="50" charset="-127"/>
              </a:rPr>
              <a:t> </a:t>
            </a:r>
          </a:p>
          <a:p>
            <a:pPr fontAlgn="ctr"/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35105" y="1691656"/>
            <a:ext cx="7758670" cy="6363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1" y="1065131"/>
            <a:ext cx="11722825" cy="6274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94876" y="5752810"/>
            <a:ext cx="1172129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주의사항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9341" y="6093840"/>
            <a:ext cx="11736826" cy="63413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지출결의서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맑은 고딕" panose="020B0503020000020004" pitchFamily="50" charset="-127"/>
              </a:rPr>
              <a:t>첨부문서에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 접대비신청서 첨부 必</a:t>
            </a:r>
            <a:endParaRPr lang="en-US" altLang="ko-KR" sz="1100" b="1" dirty="0" smtClean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접대비 신청서 내 금번 신청금액 및 접대 일자 준수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신청금액 초과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시 초과접대비품의 작성 必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접대 일자 변경 시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맑은 고딕" panose="020B0503020000020004" pitchFamily="50" charset="-127"/>
              </a:rPr>
              <a:t>재무관리실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 연락 필요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맑은 고딕" panose="020B0503020000020004" pitchFamily="50" charset="-127"/>
              </a:rPr>
              <a:t>재무관리실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 이혜영 대리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)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b="1" dirty="0">
                <a:latin typeface="맑은 고딕" panose="020B0503020000020004" pitchFamily="50" charset="-127"/>
              </a:rPr>
              <a:t> 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</p:txBody>
      </p:sp>
      <p:sp>
        <p:nvSpPr>
          <p:cNvPr id="10" name="shape1031">
            <a:extLst>
              <a:ext uri="{FF2B5EF4-FFF2-40B4-BE49-F238E27FC236}">
                <a16:creationId xmlns:a16="http://schemas.microsoft.com/office/drawing/2014/main" id="{58F8F73F-3247-4B3E-A740-A2E72CE4BB34}"/>
              </a:ext>
            </a:extLst>
          </p:cNvPr>
          <p:cNvSpPr>
            <a:spLocks/>
          </p:cNvSpPr>
          <p:nvPr/>
        </p:nvSpPr>
        <p:spPr>
          <a:xfrm>
            <a:off x="30541" y="688758"/>
            <a:ext cx="11763236" cy="327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sz="900" kern="100" dirty="0" smtClean="0">
                <a:solidFill>
                  <a:srgbClr val="000000"/>
                </a:solidFill>
                <a:effectLst/>
                <a:ea typeface="[더존] 본문체 30"/>
                <a:cs typeface="Arial" panose="020B0604020202020204" pitchFamily="34" charset="0"/>
              </a:rPr>
              <a:t>▲</a:t>
            </a:r>
            <a:r>
              <a:rPr lang="ko-KR" altLang="en-US" sz="1100" b="1" i="1" kern="100" dirty="0" err="1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외부인력과</a:t>
            </a:r>
            <a:r>
              <a:rPr lang="ko-KR" altLang="en-US" sz="1100" b="1" i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 커피</a:t>
            </a:r>
            <a:r>
              <a:rPr lang="en-US" altLang="ko-KR" sz="1100" b="1" i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, </a:t>
            </a:r>
            <a:r>
              <a:rPr lang="ko-KR" altLang="en-US" sz="1100" b="1" i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식사 등을 하였을 경우 처리 가이드</a:t>
            </a:r>
            <a:r>
              <a:rPr lang="en-US" altLang="ko-KR" sz="1100" b="1" i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(</a:t>
            </a:r>
            <a:r>
              <a:rPr lang="ko-KR" altLang="en-US" sz="1100" b="1" i="1" kern="100" dirty="0" smtClean="0">
                <a:solidFill>
                  <a:srgbClr val="FF0000"/>
                </a:solidFill>
                <a:ea typeface="[더존] 본문체 30"/>
                <a:cs typeface="Arial" panose="020B0604020202020204" pitchFamily="34" charset="0"/>
              </a:rPr>
              <a:t>접대비 신청서 작성 시 </a:t>
            </a:r>
            <a:r>
              <a:rPr lang="ko-KR" altLang="en-US" sz="1100" b="1" i="1" kern="100" dirty="0" err="1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아래내용에</a:t>
            </a:r>
            <a:r>
              <a:rPr lang="ko-KR" altLang="en-US" sz="1100" b="1" i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 따라 </a:t>
            </a:r>
            <a:r>
              <a:rPr lang="en-US" altLang="ko-KR" sz="1100" b="1" i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ERP </a:t>
            </a:r>
            <a:r>
              <a:rPr lang="ko-KR" altLang="en-US" sz="1100" b="1" i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처리</a:t>
            </a:r>
            <a:r>
              <a:rPr lang="en-US" altLang="ko-KR" sz="1100" b="1" i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) </a:t>
            </a:r>
            <a:endParaRPr lang="ko-KR" sz="1100" b="1" i="1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0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827</TotalTime>
  <Words>352</Words>
  <Application>Microsoft Office PowerPoint</Application>
  <PresentationFormat>와이드스크린</PresentationFormat>
  <Paragraphs>37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[더존] 본문체 30</vt:lpstr>
      <vt:lpstr>맑은 고딕</vt:lpstr>
      <vt:lpstr>Arial</vt:lpstr>
      <vt:lpstr>Calibri</vt:lpstr>
      <vt:lpstr>Calibri Light</vt:lpstr>
      <vt:lpstr>Office Theme</vt:lpstr>
      <vt:lpstr>Chapter01. 접대비 사용 후 ERP 입력방법(접대비 신청서 미작성시 ) </vt:lpstr>
      <vt:lpstr>Chapter01. 접대비 사용 후 ERP 입력방법(접대비 신청서 작성 시)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821097794379</dc:creator>
  <cp:lastModifiedBy>OWNER</cp:lastModifiedBy>
  <cp:revision>115</cp:revision>
  <cp:lastPrinted>2022-09-01T00:47:28Z</cp:lastPrinted>
  <dcterms:created xsi:type="dcterms:W3CDTF">2021-11-18T22:35:21Z</dcterms:created>
  <dcterms:modified xsi:type="dcterms:W3CDTF">2023-11-16T01:21:48Z</dcterms:modified>
</cp:coreProperties>
</file>