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1" r:id="rId3"/>
    <p:sldId id="276" r:id="rId4"/>
    <p:sldId id="257" r:id="rId5"/>
    <p:sldId id="279" r:id="rId6"/>
    <p:sldId id="278" r:id="rId7"/>
    <p:sldId id="282" r:id="rId8"/>
    <p:sldId id="283" r:id="rId9"/>
    <p:sldId id="285" r:id="rId10"/>
    <p:sldId id="284" r:id="rId11"/>
    <p:sldId id="28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0" autoAdjust="0"/>
    <p:restoredTop sz="94660"/>
  </p:normalViewPr>
  <p:slideViewPr>
    <p:cSldViewPr snapToGrid="0">
      <p:cViewPr varScale="1">
        <p:scale>
          <a:sx n="95" d="100"/>
          <a:sy n="95" d="100"/>
        </p:scale>
        <p:origin x="11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92044-2868-D44C-A6A4-B5DD359F00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B0E3559-2056-5746-826D-80C2DFB59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dirty="0"/>
          </a:p>
        </p:txBody>
      </p:sp>
    </p:spTree>
    <p:extLst>
      <p:ext uri="{BB962C8B-B14F-4D97-AF65-F5344CB8AC3E}">
        <p14:creationId xmlns:p14="http://schemas.microsoft.com/office/powerpoint/2010/main" val="4275427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0EC03-4D66-5C49-827D-9DE7D7493B7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2C0E77F-38B7-7B42-8D77-B68DEA11D030}"/>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8F4D26-588B-2347-8208-9F261DF7F9F5}"/>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5" name="Marcador de pie de página 4">
            <a:extLst>
              <a:ext uri="{FF2B5EF4-FFF2-40B4-BE49-F238E27FC236}">
                <a16:creationId xmlns:a16="http://schemas.microsoft.com/office/drawing/2014/main" id="{0EC39F71-63AF-434E-AA73-A0B0BE16BFD7}"/>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02570429-4712-FC4D-83BB-ED7E5C27D1A6}"/>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363027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AC07525-F26F-DD49-AD81-3D5AF68A9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918EBA5-5F09-034C-953B-E76CE42F992D}"/>
              </a:ext>
            </a:extLst>
          </p:cNvPr>
          <p:cNvSpPr>
            <a:spLocks noGrp="1"/>
          </p:cNvSpPr>
          <p:nvPr>
            <p:ph type="body" orient="vert" idx="1"/>
          </p:nvPr>
        </p:nvSpPr>
        <p:spPr>
          <a:xfrm>
            <a:off x="1703540" y="365125"/>
            <a:ext cx="686896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5EEAFF-91E3-324D-8742-A3B5A5408A17}"/>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5" name="Marcador de pie de página 4">
            <a:extLst>
              <a:ext uri="{FF2B5EF4-FFF2-40B4-BE49-F238E27FC236}">
                <a16:creationId xmlns:a16="http://schemas.microsoft.com/office/drawing/2014/main" id="{10E56BD7-90FC-AF45-A00C-F9DE53581755}"/>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D8F1A4DF-F1B1-9B49-B935-81ED2EDDE9D3}"/>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307372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CD034-A6AB-C241-BAB8-65A74DCA722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C8682B-5B22-5748-B97B-40662D0171FD}"/>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943C5DE-8DF8-2548-8086-70544A9DDDA8}"/>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5" name="Marcador de pie de página 4">
            <a:extLst>
              <a:ext uri="{FF2B5EF4-FFF2-40B4-BE49-F238E27FC236}">
                <a16:creationId xmlns:a16="http://schemas.microsoft.com/office/drawing/2014/main" id="{0F8E5405-7A45-4C49-899C-54F898A4E63C}"/>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11342C3-8E8D-DC4F-8C5E-DA54C9B8F4CA}"/>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39717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0512B-0EB8-D24C-B3E3-CCCF39E815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84DB28C-D53E-8249-B465-3B67DE21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6574256B-DF79-2C4B-AD10-E41396AD50CC}"/>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5" name="Marcador de pie de página 4">
            <a:extLst>
              <a:ext uri="{FF2B5EF4-FFF2-40B4-BE49-F238E27FC236}">
                <a16:creationId xmlns:a16="http://schemas.microsoft.com/office/drawing/2014/main" id="{09E6333B-4BF2-5B45-A830-4D6D3B47DFCD}"/>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2FF5C4C9-8C74-344B-B07F-3F8F63FE364B}"/>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235642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730DF-5FF6-1B42-A0AA-D2F4A35A32F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D9C291F-7530-2C45-88C1-C92555102FC7}"/>
              </a:ext>
            </a:extLst>
          </p:cNvPr>
          <p:cNvSpPr>
            <a:spLocks noGrp="1"/>
          </p:cNvSpPr>
          <p:nvPr>
            <p:ph sz="half" idx="1"/>
          </p:nvPr>
        </p:nvSpPr>
        <p:spPr>
          <a:xfrm>
            <a:off x="1797484" y="1825625"/>
            <a:ext cx="4222315"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15214CA-42C3-EC4E-B64C-001492D0EB88}"/>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4A8E3B5-C6AD-2041-92F4-AFA777DCC4C3}"/>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6" name="Marcador de pie de página 5">
            <a:extLst>
              <a:ext uri="{FF2B5EF4-FFF2-40B4-BE49-F238E27FC236}">
                <a16:creationId xmlns:a16="http://schemas.microsoft.com/office/drawing/2014/main" id="{FAFA3A59-4879-784E-9A19-C878FE0A8853}"/>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BF2366CB-952D-B144-8894-3F7F931E64C3}"/>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321383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73D58-6790-B349-957F-39182027FE44}"/>
              </a:ext>
            </a:extLst>
          </p:cNvPr>
          <p:cNvSpPr>
            <a:spLocks noGrp="1"/>
          </p:cNvSpPr>
          <p:nvPr>
            <p:ph type="title"/>
          </p:nvPr>
        </p:nvSpPr>
        <p:spPr>
          <a:xfrm>
            <a:off x="2358178" y="365125"/>
            <a:ext cx="8997209" cy="1325563"/>
          </a:xfrm>
        </p:spPr>
        <p:txBody>
          <a:bodyPr/>
          <a:lstStyle/>
          <a:p>
            <a:r>
              <a:rPr lang="es-ES"/>
              <a:t>Haga clic para modificar el estilo de título del patrón</a:t>
            </a:r>
            <a:endParaRPr lang="es-CO" dirty="0"/>
          </a:p>
        </p:txBody>
      </p:sp>
      <p:sp>
        <p:nvSpPr>
          <p:cNvPr id="3" name="Marcador de texto 2">
            <a:extLst>
              <a:ext uri="{FF2B5EF4-FFF2-40B4-BE49-F238E27FC236}">
                <a16:creationId xmlns:a16="http://schemas.microsoft.com/office/drawing/2014/main" id="{9CC318C2-AD0C-9D41-B0D9-D889D8B4FD47}"/>
              </a:ext>
            </a:extLst>
          </p:cNvPr>
          <p:cNvSpPr>
            <a:spLocks noGrp="1"/>
          </p:cNvSpPr>
          <p:nvPr>
            <p:ph type="body" idx="1"/>
          </p:nvPr>
        </p:nvSpPr>
        <p:spPr>
          <a:xfrm>
            <a:off x="1584542" y="1681163"/>
            <a:ext cx="44130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1D2C1AA8-C0BE-0648-9BEE-FD10CAB23EAA}"/>
              </a:ext>
            </a:extLst>
          </p:cNvPr>
          <p:cNvSpPr>
            <a:spLocks noGrp="1"/>
          </p:cNvSpPr>
          <p:nvPr>
            <p:ph sz="half" idx="2"/>
          </p:nvPr>
        </p:nvSpPr>
        <p:spPr>
          <a:xfrm>
            <a:off x="1584542" y="2505075"/>
            <a:ext cx="4413033"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96DA2BA-7E76-314C-990F-E82BCA800F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685DBDBC-DA8A-F64D-B082-00CE647B3A80}"/>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6BB9C25-4A02-604D-A8CD-D6AC766F0D5D}"/>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8" name="Marcador de pie de página 7">
            <a:extLst>
              <a:ext uri="{FF2B5EF4-FFF2-40B4-BE49-F238E27FC236}">
                <a16:creationId xmlns:a16="http://schemas.microsoft.com/office/drawing/2014/main" id="{EF9EE635-24D6-F749-9B0D-CBD68083CB63}"/>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Marcador de número de diapositiva 8">
            <a:extLst>
              <a:ext uri="{FF2B5EF4-FFF2-40B4-BE49-F238E27FC236}">
                <a16:creationId xmlns:a16="http://schemas.microsoft.com/office/drawing/2014/main" id="{D9C94342-64C9-4E40-8803-A9B7991CA512}"/>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10443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63ADB-233D-D040-B1CA-9C2CB072458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6BEF38F-E38D-9548-960A-D0546DA657B5}"/>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4" name="Marcador de pie de página 3">
            <a:extLst>
              <a:ext uri="{FF2B5EF4-FFF2-40B4-BE49-F238E27FC236}">
                <a16:creationId xmlns:a16="http://schemas.microsoft.com/office/drawing/2014/main" id="{77FFA283-0465-9B46-85DD-CA9BD5534C1A}"/>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5" name="Marcador de número de diapositiva 4">
            <a:extLst>
              <a:ext uri="{FF2B5EF4-FFF2-40B4-BE49-F238E27FC236}">
                <a16:creationId xmlns:a16="http://schemas.microsoft.com/office/drawing/2014/main" id="{CCB1565B-45A2-7741-A8CA-45C0C79B0294}"/>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212176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EC1A02F-4744-8743-B1A4-B58A1ACB7131}"/>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3" name="Marcador de pie de página 2">
            <a:extLst>
              <a:ext uri="{FF2B5EF4-FFF2-40B4-BE49-F238E27FC236}">
                <a16:creationId xmlns:a16="http://schemas.microsoft.com/office/drawing/2014/main" id="{226F6510-DA8E-2A45-B3F6-FE98F2950D93}"/>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F60CE142-8768-ED4B-8CF5-30C5C788AEDC}"/>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201018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F16CE-E2A8-554A-92A7-8BED01FA5C32}"/>
              </a:ext>
            </a:extLst>
          </p:cNvPr>
          <p:cNvSpPr>
            <a:spLocks noGrp="1"/>
          </p:cNvSpPr>
          <p:nvPr>
            <p:ph type="title"/>
          </p:nvPr>
        </p:nvSpPr>
        <p:spPr>
          <a:xfrm>
            <a:off x="1609595" y="457200"/>
            <a:ext cx="3162430" cy="1600200"/>
          </a:xfrm>
        </p:spPr>
        <p:txBody>
          <a:bodyPr anchor="b"/>
          <a:lstStyle>
            <a:lvl1pPr>
              <a:defRPr sz="3200"/>
            </a:lvl1pPr>
          </a:lstStyle>
          <a:p>
            <a:r>
              <a:rPr lang="es-ES"/>
              <a:t>Haga clic para modificar el estilo de título del patrón</a:t>
            </a:r>
            <a:endParaRPr lang="es-CO" dirty="0"/>
          </a:p>
        </p:txBody>
      </p:sp>
      <p:sp>
        <p:nvSpPr>
          <p:cNvPr id="3" name="Marcador de contenido 2">
            <a:extLst>
              <a:ext uri="{FF2B5EF4-FFF2-40B4-BE49-F238E27FC236}">
                <a16:creationId xmlns:a16="http://schemas.microsoft.com/office/drawing/2014/main" id="{33C1A7F6-2686-1249-9DE9-3E286B166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7841AFD-33D8-194B-981A-85DEC9233C08}"/>
              </a:ext>
            </a:extLst>
          </p:cNvPr>
          <p:cNvSpPr>
            <a:spLocks noGrp="1"/>
          </p:cNvSpPr>
          <p:nvPr>
            <p:ph type="body" sz="half" idx="2"/>
          </p:nvPr>
        </p:nvSpPr>
        <p:spPr>
          <a:xfrm>
            <a:off x="1609595" y="2057400"/>
            <a:ext cx="316243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CB6F129A-5AEF-5A4A-80C1-647F997CB084}"/>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6" name="Marcador de pie de página 5">
            <a:extLst>
              <a:ext uri="{FF2B5EF4-FFF2-40B4-BE49-F238E27FC236}">
                <a16:creationId xmlns:a16="http://schemas.microsoft.com/office/drawing/2014/main" id="{6C4A2E69-030A-4949-954D-7766D3ADC7E8}"/>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89EB7F00-5420-2C44-9E77-E4636D42F5C6}"/>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408090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951D8-F704-A64F-90BB-8198D7D6B6A5}"/>
              </a:ext>
            </a:extLst>
          </p:cNvPr>
          <p:cNvSpPr>
            <a:spLocks noGrp="1"/>
          </p:cNvSpPr>
          <p:nvPr>
            <p:ph type="title"/>
          </p:nvPr>
        </p:nvSpPr>
        <p:spPr>
          <a:xfrm>
            <a:off x="1653436" y="457200"/>
            <a:ext cx="3626285" cy="1600200"/>
          </a:xfrm>
        </p:spPr>
        <p:txBody>
          <a:bodyPr anchor="b"/>
          <a:lstStyle>
            <a:lvl1pPr>
              <a:defRPr sz="3200"/>
            </a:lvl1pPr>
          </a:lstStyle>
          <a:p>
            <a:r>
              <a:rPr lang="es-ES"/>
              <a:t>Haga clic para modificar el estilo de título del patrón</a:t>
            </a:r>
            <a:endParaRPr lang="es-CO" dirty="0"/>
          </a:p>
        </p:txBody>
      </p:sp>
      <p:sp>
        <p:nvSpPr>
          <p:cNvPr id="3" name="Marcador de posición de imagen 2">
            <a:extLst>
              <a:ext uri="{FF2B5EF4-FFF2-40B4-BE49-F238E27FC236}">
                <a16:creationId xmlns:a16="http://schemas.microsoft.com/office/drawing/2014/main" id="{5101F730-A771-A646-946D-C65EB9540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Marcador de texto 3">
            <a:extLst>
              <a:ext uri="{FF2B5EF4-FFF2-40B4-BE49-F238E27FC236}">
                <a16:creationId xmlns:a16="http://schemas.microsoft.com/office/drawing/2014/main" id="{05A7F004-CC07-CB42-944F-23884F55C511}"/>
              </a:ext>
            </a:extLst>
          </p:cNvPr>
          <p:cNvSpPr>
            <a:spLocks noGrp="1"/>
          </p:cNvSpPr>
          <p:nvPr>
            <p:ph type="body" sz="half" idx="2"/>
          </p:nvPr>
        </p:nvSpPr>
        <p:spPr>
          <a:xfrm>
            <a:off x="1653436" y="2057400"/>
            <a:ext cx="311858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42B91919-D160-A54B-B3A9-E42324E822CE}"/>
              </a:ext>
            </a:extLst>
          </p:cNvPr>
          <p:cNvSpPr>
            <a:spLocks noGrp="1"/>
          </p:cNvSpPr>
          <p:nvPr>
            <p:ph type="dt" sz="half" idx="10"/>
          </p:nvPr>
        </p:nvSpPr>
        <p:spPr>
          <a:xfrm>
            <a:off x="838200" y="6356350"/>
            <a:ext cx="2743200" cy="365125"/>
          </a:xfrm>
          <a:prstGeom prst="rect">
            <a:avLst/>
          </a:prstGeom>
        </p:spPr>
        <p:txBody>
          <a:bodyPr/>
          <a:lstStyle/>
          <a:p>
            <a:fld id="{C8013948-CF88-374D-9CD7-A016AF6E982B}" type="datetimeFigureOut">
              <a:rPr lang="es-CO" smtClean="0"/>
              <a:t>14/11/2023</a:t>
            </a:fld>
            <a:endParaRPr lang="es-CO"/>
          </a:p>
        </p:txBody>
      </p:sp>
      <p:sp>
        <p:nvSpPr>
          <p:cNvPr id="6" name="Marcador de pie de página 5">
            <a:extLst>
              <a:ext uri="{FF2B5EF4-FFF2-40B4-BE49-F238E27FC236}">
                <a16:creationId xmlns:a16="http://schemas.microsoft.com/office/drawing/2014/main" id="{E61C45F4-1A98-DC48-B14C-42D858EEF829}"/>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0C3EACE6-0236-3E40-9244-F7FC8897EA57}"/>
              </a:ext>
            </a:extLst>
          </p:cNvPr>
          <p:cNvSpPr>
            <a:spLocks noGrp="1"/>
          </p:cNvSpPr>
          <p:nvPr>
            <p:ph type="sldNum" sz="quarter" idx="12"/>
          </p:nvPr>
        </p:nvSpPr>
        <p:spPr>
          <a:xfrm>
            <a:off x="8610600" y="6356350"/>
            <a:ext cx="2743200" cy="365125"/>
          </a:xfrm>
          <a:prstGeom prst="rect">
            <a:avLst/>
          </a:prstGeom>
        </p:spPr>
        <p:txBody>
          <a:bodyPr/>
          <a:lstStyle/>
          <a:p>
            <a:fld id="{F85603FB-F671-174A-9430-9E3DBD020924}" type="slidenum">
              <a:rPr lang="es-CO" smtClean="0"/>
              <a:t>‹Nº›</a:t>
            </a:fld>
            <a:endParaRPr lang="es-CO"/>
          </a:p>
        </p:txBody>
      </p:sp>
    </p:spTree>
    <p:extLst>
      <p:ext uri="{BB962C8B-B14F-4D97-AF65-F5344CB8AC3E}">
        <p14:creationId xmlns:p14="http://schemas.microsoft.com/office/powerpoint/2010/main" val="173025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EEFC0AC-1504-1E42-834B-2AAD2C4491DC}"/>
              </a:ext>
            </a:extLst>
          </p:cNvPr>
          <p:cNvSpPr/>
          <p:nvPr/>
        </p:nvSpPr>
        <p:spPr>
          <a:xfrm>
            <a:off x="0" y="5938024"/>
            <a:ext cx="12192000" cy="9199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Marcador de título 1">
            <a:extLst>
              <a:ext uri="{FF2B5EF4-FFF2-40B4-BE49-F238E27FC236}">
                <a16:creationId xmlns:a16="http://schemas.microsoft.com/office/drawing/2014/main" id="{19C44355-10E4-3046-91C1-F615A8606DDD}"/>
              </a:ext>
            </a:extLst>
          </p:cNvPr>
          <p:cNvSpPr>
            <a:spLocks noGrp="1"/>
          </p:cNvSpPr>
          <p:nvPr>
            <p:ph type="title"/>
          </p:nvPr>
        </p:nvSpPr>
        <p:spPr>
          <a:xfrm>
            <a:off x="2329840" y="365125"/>
            <a:ext cx="9023959"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5A58AAF-DB77-614B-BB3D-C9296A5992F1}"/>
              </a:ext>
            </a:extLst>
          </p:cNvPr>
          <p:cNvSpPr>
            <a:spLocks noGrp="1"/>
          </p:cNvSpPr>
          <p:nvPr>
            <p:ph type="body" idx="1"/>
          </p:nvPr>
        </p:nvSpPr>
        <p:spPr>
          <a:xfrm>
            <a:off x="2329840" y="1825625"/>
            <a:ext cx="9023960" cy="3873717"/>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Subtítulo 2">
            <a:extLst>
              <a:ext uri="{FF2B5EF4-FFF2-40B4-BE49-F238E27FC236}">
                <a16:creationId xmlns:a16="http://schemas.microsoft.com/office/drawing/2014/main" id="{03E53609-4015-164C-BC9B-8BED11ACD99E}"/>
              </a:ext>
            </a:extLst>
          </p:cNvPr>
          <p:cNvSpPr txBox="1">
            <a:spLocks/>
          </p:cNvSpPr>
          <p:nvPr/>
        </p:nvSpPr>
        <p:spPr>
          <a:xfrm>
            <a:off x="8653346" y="6259319"/>
            <a:ext cx="3360234" cy="3651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600" dirty="0" err="1">
                <a:solidFill>
                  <a:schemeClr val="bg1"/>
                </a:solidFill>
              </a:rPr>
              <a:t>www.ucundinamarca.edu.co</a:t>
            </a:r>
            <a:endParaRPr lang="es-CO" sz="1600" dirty="0">
              <a:solidFill>
                <a:schemeClr val="bg1"/>
              </a:solidFill>
            </a:endParaRPr>
          </a:p>
        </p:txBody>
      </p:sp>
      <p:sp>
        <p:nvSpPr>
          <p:cNvPr id="9" name="Subtítulo 2">
            <a:extLst>
              <a:ext uri="{FF2B5EF4-FFF2-40B4-BE49-F238E27FC236}">
                <a16:creationId xmlns:a16="http://schemas.microsoft.com/office/drawing/2014/main" id="{33D2DD14-2899-794E-A0C9-CFF39AB82C24}"/>
              </a:ext>
            </a:extLst>
          </p:cNvPr>
          <p:cNvSpPr txBox="1">
            <a:spLocks/>
          </p:cNvSpPr>
          <p:nvPr/>
        </p:nvSpPr>
        <p:spPr>
          <a:xfrm>
            <a:off x="3445727" y="6307447"/>
            <a:ext cx="3360234" cy="3169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dirty="0">
                <a:solidFill>
                  <a:schemeClr val="bg1"/>
                </a:solidFill>
              </a:rPr>
              <a:t>Vigilada </a:t>
            </a:r>
            <a:r>
              <a:rPr lang="es-ES" sz="1200" dirty="0" err="1">
                <a:solidFill>
                  <a:schemeClr val="bg1"/>
                </a:solidFill>
              </a:rPr>
              <a:t>MinEducación</a:t>
            </a:r>
            <a:endParaRPr lang="es-CO" sz="1200" dirty="0">
              <a:solidFill>
                <a:schemeClr val="bg1"/>
              </a:solidFill>
            </a:endParaRPr>
          </a:p>
        </p:txBody>
      </p:sp>
      <p:pic>
        <p:nvPicPr>
          <p:cNvPr id="10" name="Gráfico 9">
            <a:extLst>
              <a:ext uri="{FF2B5EF4-FFF2-40B4-BE49-F238E27FC236}">
                <a16:creationId xmlns:a16="http://schemas.microsoft.com/office/drawing/2014/main" id="{AFBC0E3D-D218-374B-A74E-EB1CF87A252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4257" y="6132696"/>
            <a:ext cx="755650" cy="618372"/>
          </a:xfrm>
          <a:prstGeom prst="rect">
            <a:avLst/>
          </a:prstGeom>
        </p:spPr>
      </p:pic>
    </p:spTree>
    <p:extLst>
      <p:ext uri="{BB962C8B-B14F-4D97-AF65-F5344CB8AC3E}">
        <p14:creationId xmlns:p14="http://schemas.microsoft.com/office/powerpoint/2010/main" val="1088404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1" i="1" kern="1200">
          <a:solidFill>
            <a:srgbClr val="00482B"/>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sz="11500" dirty="0"/>
              <a:t>HIDROMAP</a:t>
            </a:r>
          </a:p>
        </p:txBody>
      </p:sp>
      <p:sp>
        <p:nvSpPr>
          <p:cNvPr id="3" name="Subtítulo 2"/>
          <p:cNvSpPr>
            <a:spLocks noGrp="1"/>
          </p:cNvSpPr>
          <p:nvPr>
            <p:ph type="subTitle" idx="1"/>
          </p:nvPr>
        </p:nvSpPr>
        <p:spPr/>
        <p:txBody>
          <a:bodyPr>
            <a:normAutofit/>
          </a:bodyPr>
          <a:lstStyle/>
          <a:p>
            <a:pPr algn="l"/>
            <a:r>
              <a:rPr lang="es-ES" sz="2000" b="1" i="1" dirty="0">
                <a:solidFill>
                  <a:srgbClr val="00482B"/>
                </a:solidFill>
                <a:ea typeface="+mj-ea"/>
                <a:cs typeface="+mj-cs"/>
              </a:rPr>
              <a:t>GOMEZ TORRES JHON JAIRO</a:t>
            </a:r>
          </a:p>
          <a:p>
            <a:pPr algn="l"/>
            <a:r>
              <a:rPr lang="es-ES" sz="2000" b="1" i="1" dirty="0">
                <a:solidFill>
                  <a:srgbClr val="00482B"/>
                </a:solidFill>
                <a:ea typeface="+mj-ea"/>
                <a:cs typeface="+mj-cs"/>
              </a:rPr>
              <a:t>AMEZQUITA CALDERON MATEO ANDREY</a:t>
            </a:r>
          </a:p>
          <a:p>
            <a:pPr algn="l"/>
            <a:r>
              <a:rPr lang="es-ES" sz="2000" b="1" i="1" dirty="0">
                <a:solidFill>
                  <a:srgbClr val="00482B"/>
                </a:solidFill>
                <a:ea typeface="+mj-ea"/>
                <a:cs typeface="+mj-cs"/>
              </a:rPr>
              <a:t>LEAL BENAVIDES  HARRYSON EDUARDO </a:t>
            </a:r>
          </a:p>
          <a:p>
            <a:pPr algn="l"/>
            <a:r>
              <a:rPr lang="es-ES" sz="2000" b="1" i="1" dirty="0">
                <a:solidFill>
                  <a:srgbClr val="00482B"/>
                </a:solidFill>
                <a:ea typeface="+mj-ea"/>
                <a:cs typeface="+mj-cs"/>
              </a:rPr>
              <a:t>ORIGUA RICON JEISON RAUL</a:t>
            </a:r>
            <a:endParaRPr lang="es-ES" sz="3200" b="1" i="1" dirty="0">
              <a:solidFill>
                <a:srgbClr val="00482B"/>
              </a:solidFill>
              <a:ea typeface="+mj-ea"/>
              <a:cs typeface="+mj-cs"/>
            </a:endParaRPr>
          </a:p>
        </p:txBody>
      </p:sp>
    </p:spTree>
    <p:extLst>
      <p:ext uri="{BB962C8B-B14F-4D97-AF65-F5344CB8AC3E}">
        <p14:creationId xmlns:p14="http://schemas.microsoft.com/office/powerpoint/2010/main" val="2746973451"/>
      </p:ext>
    </p:extLst>
  </p:cSld>
  <p:clrMapOvr>
    <a:masterClrMapping/>
  </p:clrMapOvr>
  <mc:AlternateContent xmlns:mc="http://schemas.openxmlformats.org/markup-compatibility/2006" xmlns:p14="http://schemas.microsoft.com/office/powerpoint/2010/main">
    <mc:Choice Requires="p14">
      <p:transition spd="slow" p14:dur="2000" advTm="11833"/>
    </mc:Choice>
    <mc:Fallback xmlns="">
      <p:transition spd="slow" advTm="118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2">
            <a:extLst>
              <a:ext uri="{FF2B5EF4-FFF2-40B4-BE49-F238E27FC236}">
                <a16:creationId xmlns:a16="http://schemas.microsoft.com/office/drawing/2014/main" id="{D70B8190-55E0-4F22-8FB9-0E2909948918}"/>
              </a:ext>
            </a:extLst>
          </p:cNvPr>
          <p:cNvSpPr>
            <a:spLocks noGrp="1"/>
          </p:cNvSpPr>
          <p:nvPr>
            <p:ph type="title"/>
          </p:nvPr>
        </p:nvSpPr>
        <p:spPr>
          <a:xfrm>
            <a:off x="2025040" y="2341976"/>
            <a:ext cx="9023959" cy="1325563"/>
          </a:xfrm>
        </p:spPr>
        <p:txBody>
          <a:bodyPr>
            <a:normAutofit/>
          </a:bodyPr>
          <a:lstStyle/>
          <a:p>
            <a:pPr algn="l"/>
            <a:r>
              <a:rPr lang="es-ES" sz="4800" b="1" i="0" dirty="0">
                <a:effectLst/>
              </a:rPr>
              <a:t>Documentación y Manuales</a:t>
            </a:r>
          </a:p>
        </p:txBody>
      </p:sp>
    </p:spTree>
    <p:extLst>
      <p:ext uri="{BB962C8B-B14F-4D97-AF65-F5344CB8AC3E}">
        <p14:creationId xmlns:p14="http://schemas.microsoft.com/office/powerpoint/2010/main" val="14340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2">
            <a:extLst>
              <a:ext uri="{FF2B5EF4-FFF2-40B4-BE49-F238E27FC236}">
                <a16:creationId xmlns:a16="http://schemas.microsoft.com/office/drawing/2014/main" id="{D70B8190-55E0-4F22-8FB9-0E2909948918}"/>
              </a:ext>
            </a:extLst>
          </p:cNvPr>
          <p:cNvSpPr>
            <a:spLocks noGrp="1"/>
          </p:cNvSpPr>
          <p:nvPr>
            <p:ph type="title"/>
          </p:nvPr>
        </p:nvSpPr>
        <p:spPr>
          <a:xfrm>
            <a:off x="2965944" y="2527507"/>
            <a:ext cx="9023959" cy="1325563"/>
          </a:xfrm>
        </p:spPr>
        <p:txBody>
          <a:bodyPr>
            <a:normAutofit/>
          </a:bodyPr>
          <a:lstStyle/>
          <a:p>
            <a:pPr algn="l"/>
            <a:r>
              <a:rPr lang="es-ES" b="1" i="0" dirty="0">
                <a:effectLst/>
              </a:rPr>
              <a:t>Preguntas y Respuestas</a:t>
            </a:r>
          </a:p>
        </p:txBody>
      </p:sp>
    </p:spTree>
    <p:extLst>
      <p:ext uri="{BB962C8B-B14F-4D97-AF65-F5344CB8AC3E}">
        <p14:creationId xmlns:p14="http://schemas.microsoft.com/office/powerpoint/2010/main" val="111703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852762" y="524151"/>
            <a:ext cx="9023959" cy="1325563"/>
          </a:xfrm>
        </p:spPr>
        <p:txBody>
          <a:bodyPr/>
          <a:lstStyle/>
          <a:p>
            <a:r>
              <a:rPr lang="es-ES" b="1" i="0" dirty="0">
                <a:effectLst/>
              </a:rPr>
              <a:t>Introducción</a:t>
            </a:r>
            <a:br>
              <a:rPr lang="es-ES" b="1" i="0" dirty="0">
                <a:effectLst/>
              </a:rPr>
            </a:br>
            <a:endParaRPr lang="en-US" dirty="0"/>
          </a:p>
        </p:txBody>
      </p:sp>
      <p:sp>
        <p:nvSpPr>
          <p:cNvPr id="5" name="Marcador de contenido 4"/>
          <p:cNvSpPr>
            <a:spLocks noGrp="1"/>
          </p:cNvSpPr>
          <p:nvPr>
            <p:ph idx="1"/>
          </p:nvPr>
        </p:nvSpPr>
        <p:spPr>
          <a:xfrm>
            <a:off x="1759996" y="1690688"/>
            <a:ext cx="9023960" cy="3873717"/>
          </a:xfrm>
        </p:spPr>
        <p:txBody>
          <a:bodyPr>
            <a:normAutofit/>
          </a:bodyPr>
          <a:lstStyle/>
          <a:p>
            <a:pPr marL="0" indent="0">
              <a:buNone/>
            </a:pPr>
            <a:r>
              <a:rPr lang="es-ES" b="0" i="0" dirty="0">
                <a:solidFill>
                  <a:schemeClr val="tx1"/>
                </a:solidFill>
                <a:effectLst/>
              </a:rPr>
              <a:t>PROBLEMÁTICA</a:t>
            </a:r>
            <a:br>
              <a:rPr lang="es-ES" b="0" i="0" dirty="0">
                <a:solidFill>
                  <a:srgbClr val="D1D5DB"/>
                </a:solidFill>
                <a:effectLst/>
              </a:rPr>
            </a:br>
            <a:r>
              <a:rPr lang="es-419" sz="1800" kern="100" dirty="0">
                <a:solidFill>
                  <a:schemeClr val="tx1"/>
                </a:solidFill>
                <a:effectLst/>
                <a:ea typeface="Calibri" panose="020F0502020204030204" pitchFamily="34" charset="0"/>
                <a:cs typeface="Calibri" panose="020F0502020204030204" pitchFamily="34" charset="0"/>
              </a:rPr>
              <a:t>La falta de acceso a la información sobre la distribución de las diferentes fuentes de riego y acueductos en las veredas del municipio de Pasca, Cundinamarca, así como también la dificultad presente en la comunicación con los responsables de este servicio y los habitantes de la zona rural.</a:t>
            </a:r>
          </a:p>
          <a:p>
            <a:pPr marL="0" indent="0">
              <a:buNone/>
            </a:pPr>
            <a:endParaRPr lang="es-ES" sz="1800" kern="100" dirty="0">
              <a:solidFill>
                <a:schemeClr val="tx1"/>
              </a:solidFill>
              <a:effectLst/>
              <a:ea typeface="Times New Roman" panose="02020603050405020304" pitchFamily="18" charset="0"/>
              <a:cs typeface="Times New Roman" panose="02020603050405020304" pitchFamily="18" charset="0"/>
            </a:endParaRPr>
          </a:p>
          <a:p>
            <a:pPr marL="0" indent="0">
              <a:buNone/>
            </a:pPr>
            <a:r>
              <a:rPr lang="es-ES" b="0" i="0" dirty="0">
                <a:solidFill>
                  <a:schemeClr val="tx1"/>
                </a:solidFill>
                <a:effectLst/>
              </a:rPr>
              <a:t>Misión de la aplicación</a:t>
            </a:r>
          </a:p>
          <a:p>
            <a:pPr marL="0" indent="0">
              <a:buNone/>
            </a:pPr>
            <a:r>
              <a:rPr lang="es-419" sz="1800" kern="100" dirty="0">
                <a:solidFill>
                  <a:schemeClr val="tx1"/>
                </a:solidFill>
                <a:effectLst/>
                <a:ea typeface="Calibri" panose="020F0502020204030204" pitchFamily="34" charset="0"/>
                <a:cs typeface="Calibri" panose="020F0502020204030204" pitchFamily="34" charset="0"/>
              </a:rPr>
              <a:t>Desarrollar una plataforma web con arquitectura Modelo Vista Controlador (MVC) que permita la localización geoespacial de los sistemas de riego en Pasca, Cundinamarca, con el fin de mejorar la gestión de recursos hídricos y facilitar el acceso a la información relacionada con estos sistemas</a:t>
            </a:r>
            <a:endParaRPr lang="es-ES" sz="1800" kern="100" dirty="0">
              <a:solidFill>
                <a:schemeClr val="tx1"/>
              </a:solidFill>
              <a:effectLst/>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99023958"/>
      </p:ext>
    </p:extLst>
  </p:cSld>
  <p:clrMapOvr>
    <a:masterClrMapping/>
  </p:clrMapOvr>
  <mc:AlternateContent xmlns:mc="http://schemas.openxmlformats.org/markup-compatibility/2006" xmlns:p14="http://schemas.microsoft.com/office/powerpoint/2010/main">
    <mc:Choice Requires="p14">
      <p:transition spd="slow" p14:dur="2000" advTm="11833"/>
    </mc:Choice>
    <mc:Fallback xmlns="">
      <p:transition spd="slow" advTm="118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001078" y="322634"/>
            <a:ext cx="9023959" cy="836023"/>
          </a:xfrm>
        </p:spPr>
        <p:txBody>
          <a:bodyPr/>
          <a:lstStyle/>
          <a:p>
            <a:pPr algn="l"/>
            <a:r>
              <a:rPr lang="es-ES" b="1" i="0" dirty="0">
                <a:effectLst/>
              </a:rPr>
              <a:t>Visión General de la Aplicación</a:t>
            </a:r>
          </a:p>
        </p:txBody>
      </p:sp>
      <p:sp>
        <p:nvSpPr>
          <p:cNvPr id="3" name="Content Placeholder 2">
            <a:extLst>
              <a:ext uri="{FF2B5EF4-FFF2-40B4-BE49-F238E27FC236}">
                <a16:creationId xmlns:a16="http://schemas.microsoft.com/office/drawing/2014/main" id="{C646FD14-AE8E-4E28-999E-66420182315B}"/>
              </a:ext>
            </a:extLst>
          </p:cNvPr>
          <p:cNvSpPr>
            <a:spLocks noGrp="1"/>
          </p:cNvSpPr>
          <p:nvPr>
            <p:ph idx="1"/>
          </p:nvPr>
        </p:nvSpPr>
        <p:spPr>
          <a:xfrm>
            <a:off x="2001078" y="1404731"/>
            <a:ext cx="9352722" cy="4294612"/>
          </a:xfrm>
        </p:spPr>
        <p:txBody>
          <a:bodyPr>
            <a:normAutofit fontScale="92500" lnSpcReduction="10000"/>
          </a:bodyPr>
          <a:lstStyle/>
          <a:p>
            <a:pPr marL="0" indent="0">
              <a:buNone/>
            </a:pPr>
            <a:r>
              <a:rPr lang="es-ES" sz="4000" dirty="0">
                <a:solidFill>
                  <a:schemeClr val="tx1"/>
                </a:solidFill>
              </a:rPr>
              <a:t>HIDROMAP</a:t>
            </a:r>
          </a:p>
          <a:p>
            <a:pPr marL="0" indent="0">
              <a:buNone/>
            </a:pPr>
            <a:r>
              <a:rPr lang="es-ES" sz="1800" dirty="0">
                <a:solidFill>
                  <a:schemeClr val="tx1"/>
                </a:solidFill>
              </a:rPr>
              <a:t>REPRESENTA  UN MAPA DE LAS UBICACIONES DE PUNTOS DE RIEGO</a:t>
            </a:r>
          </a:p>
          <a:p>
            <a:pPr marL="0" indent="0">
              <a:buNone/>
            </a:pPr>
            <a:r>
              <a:rPr lang="es-ES" sz="3600" b="0" i="0" dirty="0">
                <a:solidFill>
                  <a:schemeClr val="tx1"/>
                </a:solidFill>
                <a:effectLst/>
              </a:rPr>
              <a:t>Principales beneficios para el usuario</a:t>
            </a:r>
          </a:p>
          <a:p>
            <a:r>
              <a:rPr lang="es-419" sz="1600" kern="100" dirty="0">
                <a:solidFill>
                  <a:schemeClr val="tx1"/>
                </a:solidFill>
                <a:effectLst/>
                <a:ea typeface="Calibri" panose="020F0502020204030204" pitchFamily="34" charset="0"/>
                <a:cs typeface="Calibri" panose="020F0502020204030204" pitchFamily="34" charset="0"/>
              </a:rPr>
              <a:t>función de geolocalización que permita a los usuarios determinar los sistemas de riego más cercanos a su ubicación actual.</a:t>
            </a:r>
          </a:p>
          <a:p>
            <a:r>
              <a:rPr lang="es-419" sz="1600" dirty="0">
                <a:solidFill>
                  <a:schemeClr val="tx1"/>
                </a:solidFill>
                <a:effectLst/>
                <a:ea typeface="Calibri" panose="020F0502020204030204" pitchFamily="34" charset="0"/>
              </a:rPr>
              <a:t>una base de datos actualizada que contenga información completa sobre la ubicación exacta y responsables de cada sistema de riego en Pasca</a:t>
            </a:r>
            <a:endParaRPr lang="es-419" sz="1600" kern="100" dirty="0">
              <a:solidFill>
                <a:schemeClr val="tx1"/>
              </a:solidFill>
              <a:ea typeface="Calibri" panose="020F0502020204030204" pitchFamily="34" charset="0"/>
              <a:cs typeface="Calibri" panose="020F0502020204030204" pitchFamily="34" charset="0"/>
            </a:endParaRPr>
          </a:p>
          <a:p>
            <a:r>
              <a:rPr lang="es-419" sz="1600" dirty="0">
                <a:solidFill>
                  <a:schemeClr val="tx1"/>
                </a:solidFill>
                <a:effectLst/>
                <a:ea typeface="Calibri" panose="020F0502020204030204" pitchFamily="34" charset="0"/>
              </a:rPr>
              <a:t>interfaz de usuario que permita a los usuarios buscar y acceder fácilmente a la información sobre los sistemas de riego cercanos, utilizando herramientas interactivas y mapas.</a:t>
            </a:r>
          </a:p>
          <a:p>
            <a:r>
              <a:rPr lang="es-419" sz="1800" dirty="0">
                <a:solidFill>
                  <a:schemeClr val="tx1"/>
                </a:solidFill>
                <a:effectLst/>
                <a:ea typeface="Calibri" panose="020F0502020204030204" pitchFamily="34" charset="0"/>
              </a:rPr>
              <a:t>datos exhaustivos sobre cada sistema de riego, incluyendo su ubicación precisa, y datos de contacto de los responsables.</a:t>
            </a:r>
          </a:p>
          <a:p>
            <a:r>
              <a:rPr lang="es-419" sz="1800" kern="100" dirty="0">
                <a:solidFill>
                  <a:schemeClr val="tx1"/>
                </a:solidFill>
                <a:effectLst/>
                <a:ea typeface="Calibri" panose="020F0502020204030204" pitchFamily="34" charset="0"/>
                <a:cs typeface="Calibri" panose="020F0502020204030204" pitchFamily="34" charset="0"/>
              </a:rPr>
              <a:t>un apartado de sugerencias que permita la mejora constante de la plataforma con el fin de brindar una cobertura mas amplia y de calidad.</a:t>
            </a:r>
            <a:endParaRPr lang="es-ES" sz="1600" kern="100" dirty="0">
              <a:solidFill>
                <a:schemeClr val="tx1"/>
              </a:solidFill>
              <a:effectLst/>
              <a:ea typeface="Times New Roman" panose="02020603050405020304" pitchFamily="18" charset="0"/>
              <a:cs typeface="Times New Roman" panose="02020603050405020304" pitchFamily="18" charset="0"/>
            </a:endParaRPr>
          </a:p>
          <a:p>
            <a:pPr marL="0" indent="0">
              <a:buNone/>
            </a:pPr>
            <a:endParaRPr lang="es-ES" sz="3200" dirty="0">
              <a:solidFill>
                <a:schemeClr val="tx1"/>
              </a:solidFill>
            </a:endParaRPr>
          </a:p>
        </p:txBody>
      </p:sp>
    </p:spTree>
    <p:extLst>
      <p:ext uri="{BB962C8B-B14F-4D97-AF65-F5344CB8AC3E}">
        <p14:creationId xmlns:p14="http://schemas.microsoft.com/office/powerpoint/2010/main" val="425102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001078" y="79168"/>
            <a:ext cx="9023959" cy="1325563"/>
          </a:xfrm>
        </p:spPr>
        <p:txBody>
          <a:bodyPr/>
          <a:lstStyle/>
          <a:p>
            <a:pPr algn="l"/>
            <a:r>
              <a:rPr lang="es-ES" b="1" i="0" dirty="0">
                <a:effectLst/>
              </a:rPr>
              <a:t>Casos de Uso</a:t>
            </a:r>
          </a:p>
        </p:txBody>
      </p:sp>
      <p:sp>
        <p:nvSpPr>
          <p:cNvPr id="10" name="Content Placeholder 2">
            <a:extLst>
              <a:ext uri="{FF2B5EF4-FFF2-40B4-BE49-F238E27FC236}">
                <a16:creationId xmlns:a16="http://schemas.microsoft.com/office/drawing/2014/main" id="{30668EBE-33B2-4397-BB4B-FEB6D799D382}"/>
              </a:ext>
            </a:extLst>
          </p:cNvPr>
          <p:cNvSpPr>
            <a:spLocks noGrp="1"/>
          </p:cNvSpPr>
          <p:nvPr>
            <p:ph idx="1"/>
          </p:nvPr>
        </p:nvSpPr>
        <p:spPr>
          <a:xfrm>
            <a:off x="2001078" y="1404731"/>
            <a:ext cx="9352722" cy="4294612"/>
          </a:xfrm>
        </p:spPr>
        <p:txBody>
          <a:bodyPr>
            <a:normAutofit/>
          </a:bodyPr>
          <a:lstStyle/>
          <a:p>
            <a:pPr algn="l">
              <a:buFont typeface="Arial" panose="020B0604020202020204" pitchFamily="34" charset="0"/>
              <a:buChar char="•"/>
            </a:pPr>
            <a:r>
              <a:rPr lang="es-ES" sz="2800" b="0" i="1" dirty="0">
                <a:solidFill>
                  <a:schemeClr val="tx1"/>
                </a:solidFill>
                <a:effectLst/>
              </a:rPr>
              <a:t>Descripción:</a:t>
            </a:r>
            <a:r>
              <a:rPr lang="es-ES" sz="2800" b="0" i="0" dirty="0">
                <a:solidFill>
                  <a:schemeClr val="tx1"/>
                </a:solidFill>
                <a:effectLst/>
              </a:rPr>
              <a:t> Un agricultor o residente en una vereda de Pasca necesita localizar sistemas de riego cercanos para optimizar el acceso al agua.</a:t>
            </a:r>
          </a:p>
          <a:p>
            <a:pPr algn="l">
              <a:buFont typeface="Arial" panose="020B0604020202020204" pitchFamily="34" charset="0"/>
              <a:buChar char="•"/>
            </a:pPr>
            <a:r>
              <a:rPr lang="es-ES" sz="2800" b="0" i="1" dirty="0">
                <a:solidFill>
                  <a:schemeClr val="tx1"/>
                </a:solidFill>
                <a:effectLst/>
              </a:rPr>
              <a:t>Uso de la Plataforma:</a:t>
            </a:r>
            <a:r>
              <a:rPr lang="es-ES" sz="2800" b="0" i="0" dirty="0">
                <a:solidFill>
                  <a:schemeClr val="tx1"/>
                </a:solidFill>
                <a:effectLst/>
              </a:rPr>
              <a:t> El usuario accede a la plataforma, se autentica y utiliza la función de geolocalización para identificar sistemas de riego próximos. Explora detalles sobre cada ubicación y puede proporcionar comentarios o sugerencias.</a:t>
            </a:r>
          </a:p>
          <a:p>
            <a:pPr marL="0" indent="0">
              <a:buNone/>
            </a:pPr>
            <a:endParaRPr lang="es-ES" sz="3200" dirty="0">
              <a:solidFill>
                <a:schemeClr val="tx1"/>
              </a:solidFill>
            </a:endParaRPr>
          </a:p>
        </p:txBody>
      </p:sp>
    </p:spTree>
    <p:extLst>
      <p:ext uri="{BB962C8B-B14F-4D97-AF65-F5344CB8AC3E}">
        <p14:creationId xmlns:p14="http://schemas.microsoft.com/office/powerpoint/2010/main" val="334007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2">
            <a:extLst>
              <a:ext uri="{FF2B5EF4-FFF2-40B4-BE49-F238E27FC236}">
                <a16:creationId xmlns:a16="http://schemas.microsoft.com/office/drawing/2014/main" id="{D70B8190-55E0-4F22-8FB9-0E2909948918}"/>
              </a:ext>
            </a:extLst>
          </p:cNvPr>
          <p:cNvSpPr>
            <a:spLocks noGrp="1"/>
          </p:cNvSpPr>
          <p:nvPr>
            <p:ph type="title"/>
          </p:nvPr>
        </p:nvSpPr>
        <p:spPr>
          <a:xfrm>
            <a:off x="2329840" y="2103437"/>
            <a:ext cx="9023959" cy="1325563"/>
          </a:xfrm>
        </p:spPr>
        <p:txBody>
          <a:bodyPr>
            <a:normAutofit/>
          </a:bodyPr>
          <a:lstStyle/>
          <a:p>
            <a:pPr algn="l"/>
            <a:r>
              <a:rPr lang="es-ES" sz="5400" b="1" i="0" dirty="0">
                <a:effectLst/>
              </a:rPr>
              <a:t>Demostración en Vivo</a:t>
            </a:r>
          </a:p>
        </p:txBody>
      </p:sp>
    </p:spTree>
    <p:extLst>
      <p:ext uri="{BB962C8B-B14F-4D97-AF65-F5344CB8AC3E}">
        <p14:creationId xmlns:p14="http://schemas.microsoft.com/office/powerpoint/2010/main" val="317599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329840" y="365125"/>
            <a:ext cx="9023959" cy="1325563"/>
          </a:xfrm>
        </p:spPr>
        <p:txBody>
          <a:bodyPr anchor="ctr">
            <a:normAutofit/>
          </a:bodyPr>
          <a:lstStyle/>
          <a:p>
            <a:r>
              <a:rPr lang="es-ES" b="1" i="0" dirty="0">
                <a:effectLst/>
              </a:rPr>
              <a:t>Arquitectura Técnica</a:t>
            </a:r>
            <a:endParaRPr lang="es-ES" b="1" i="0">
              <a:effectLst/>
            </a:endParaRPr>
          </a:p>
        </p:txBody>
      </p:sp>
      <p:sp>
        <p:nvSpPr>
          <p:cNvPr id="12" name="Content Placeholder 2">
            <a:extLst>
              <a:ext uri="{FF2B5EF4-FFF2-40B4-BE49-F238E27FC236}">
                <a16:creationId xmlns:a16="http://schemas.microsoft.com/office/drawing/2014/main" id="{EC58FFEC-43AF-4AC6-BC61-8F4CF41BD9A5}"/>
              </a:ext>
            </a:extLst>
          </p:cNvPr>
          <p:cNvSpPr>
            <a:spLocks noGrp="1"/>
          </p:cNvSpPr>
          <p:nvPr>
            <p:ph sz="half" idx="1"/>
          </p:nvPr>
        </p:nvSpPr>
        <p:spPr>
          <a:xfrm>
            <a:off x="2329840" y="1468037"/>
            <a:ext cx="4222315" cy="445302"/>
          </a:xfrm>
        </p:spPr>
        <p:txBody>
          <a:bodyPr>
            <a:normAutofit lnSpcReduction="10000"/>
          </a:bodyPr>
          <a:lstStyle/>
          <a:p>
            <a:pPr marL="0" indent="0">
              <a:buNone/>
            </a:pPr>
            <a:r>
              <a:rPr lang="es-ES" dirty="0"/>
              <a:t>DIAGRAMA  DE CLASES</a:t>
            </a:r>
          </a:p>
        </p:txBody>
      </p:sp>
      <p:pic>
        <p:nvPicPr>
          <p:cNvPr id="9" name="Imagen 8" descr="Interfaz de usuario gráfica, Texto&#10;&#10;Descripción generada automáticamente">
            <a:extLst>
              <a:ext uri="{FF2B5EF4-FFF2-40B4-BE49-F238E27FC236}">
                <a16:creationId xmlns:a16="http://schemas.microsoft.com/office/drawing/2014/main" id="{229A5564-1A1C-7A7A-E9BE-9E8943E79A63}"/>
              </a:ext>
            </a:extLst>
          </p:cNvPr>
          <p:cNvPicPr>
            <a:picLocks noChangeAspect="1"/>
          </p:cNvPicPr>
          <p:nvPr/>
        </p:nvPicPr>
        <p:blipFill>
          <a:blip r:embed="rId2"/>
          <a:stretch>
            <a:fillRect/>
          </a:stretch>
        </p:blipFill>
        <p:spPr>
          <a:xfrm>
            <a:off x="2329840" y="2069960"/>
            <a:ext cx="6492485" cy="3213779"/>
          </a:xfrm>
          <a:prstGeom prst="rect">
            <a:avLst/>
          </a:prstGeom>
          <a:noFill/>
        </p:spPr>
      </p:pic>
    </p:spTree>
    <p:extLst>
      <p:ext uri="{BB962C8B-B14F-4D97-AF65-F5344CB8AC3E}">
        <p14:creationId xmlns:p14="http://schemas.microsoft.com/office/powerpoint/2010/main" val="392121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813006" y="0"/>
            <a:ext cx="9023959" cy="1325563"/>
          </a:xfrm>
        </p:spPr>
        <p:txBody>
          <a:bodyPr/>
          <a:lstStyle/>
          <a:p>
            <a:pPr algn="l"/>
            <a:r>
              <a:rPr lang="es-ES" b="1" i="0" dirty="0">
                <a:effectLst/>
              </a:rPr>
              <a:t>Arquitectura Técnica</a:t>
            </a:r>
          </a:p>
        </p:txBody>
      </p:sp>
      <p:sp>
        <p:nvSpPr>
          <p:cNvPr id="12" name="Content Placeholder 2">
            <a:extLst>
              <a:ext uri="{FF2B5EF4-FFF2-40B4-BE49-F238E27FC236}">
                <a16:creationId xmlns:a16="http://schemas.microsoft.com/office/drawing/2014/main" id="{EC58FFEC-43AF-4AC6-BC61-8F4CF41BD9A5}"/>
              </a:ext>
            </a:extLst>
          </p:cNvPr>
          <p:cNvSpPr>
            <a:spLocks noGrp="1"/>
          </p:cNvSpPr>
          <p:nvPr>
            <p:ph idx="1"/>
          </p:nvPr>
        </p:nvSpPr>
        <p:spPr>
          <a:xfrm>
            <a:off x="1813006" y="1044769"/>
            <a:ext cx="5610330" cy="561587"/>
          </a:xfrm>
        </p:spPr>
        <p:txBody>
          <a:bodyPr>
            <a:normAutofit/>
          </a:bodyPr>
          <a:lstStyle/>
          <a:p>
            <a:pPr marL="0" indent="0">
              <a:buNone/>
            </a:pPr>
            <a:r>
              <a:rPr lang="es-ES" sz="3200" dirty="0">
                <a:solidFill>
                  <a:schemeClr val="tx1"/>
                </a:solidFill>
              </a:rPr>
              <a:t>DIAGRAMA  DE PROCESOS </a:t>
            </a:r>
          </a:p>
        </p:txBody>
      </p:sp>
      <p:pic>
        <p:nvPicPr>
          <p:cNvPr id="5" name="Imagen 4" descr="Diagrama&#10;&#10;Descripción generada automáticamente">
            <a:extLst>
              <a:ext uri="{FF2B5EF4-FFF2-40B4-BE49-F238E27FC236}">
                <a16:creationId xmlns:a16="http://schemas.microsoft.com/office/drawing/2014/main" id="{562B3A9D-DC73-D9B7-848E-26B5D61E3AE5}"/>
              </a:ext>
            </a:extLst>
          </p:cNvPr>
          <p:cNvPicPr>
            <a:picLocks noChangeAspect="1"/>
          </p:cNvPicPr>
          <p:nvPr/>
        </p:nvPicPr>
        <p:blipFill>
          <a:blip r:embed="rId2"/>
          <a:stretch>
            <a:fillRect/>
          </a:stretch>
        </p:blipFill>
        <p:spPr>
          <a:xfrm>
            <a:off x="1767571" y="1624875"/>
            <a:ext cx="9860782" cy="3988466"/>
          </a:xfrm>
          <a:prstGeom prst="rect">
            <a:avLst/>
          </a:prstGeom>
        </p:spPr>
      </p:pic>
    </p:spTree>
    <p:extLst>
      <p:ext uri="{BB962C8B-B14F-4D97-AF65-F5344CB8AC3E}">
        <p14:creationId xmlns:p14="http://schemas.microsoft.com/office/powerpoint/2010/main" val="283418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813006" y="0"/>
            <a:ext cx="9023959" cy="1325563"/>
          </a:xfrm>
        </p:spPr>
        <p:txBody>
          <a:bodyPr/>
          <a:lstStyle/>
          <a:p>
            <a:pPr algn="l"/>
            <a:r>
              <a:rPr lang="es-ES" b="1" i="0" dirty="0">
                <a:effectLst/>
              </a:rPr>
              <a:t>Arquitectura Técnica</a:t>
            </a:r>
          </a:p>
        </p:txBody>
      </p:sp>
      <p:sp>
        <p:nvSpPr>
          <p:cNvPr id="12" name="Content Placeholder 2">
            <a:extLst>
              <a:ext uri="{FF2B5EF4-FFF2-40B4-BE49-F238E27FC236}">
                <a16:creationId xmlns:a16="http://schemas.microsoft.com/office/drawing/2014/main" id="{EC58FFEC-43AF-4AC6-BC61-8F4CF41BD9A5}"/>
              </a:ext>
            </a:extLst>
          </p:cNvPr>
          <p:cNvSpPr>
            <a:spLocks noGrp="1"/>
          </p:cNvSpPr>
          <p:nvPr>
            <p:ph idx="1"/>
          </p:nvPr>
        </p:nvSpPr>
        <p:spPr>
          <a:xfrm>
            <a:off x="7328452" y="1099906"/>
            <a:ext cx="4685415" cy="4294612"/>
          </a:xfrm>
        </p:spPr>
        <p:txBody>
          <a:bodyPr>
            <a:normAutofit/>
          </a:bodyPr>
          <a:lstStyle/>
          <a:p>
            <a:pPr marL="0" indent="0">
              <a:buNone/>
            </a:pPr>
            <a:r>
              <a:rPr lang="es-ES" sz="3200" dirty="0">
                <a:solidFill>
                  <a:schemeClr val="tx1"/>
                </a:solidFill>
              </a:rPr>
              <a:t>MODELO  ENTIDAD  RELACIÓN </a:t>
            </a:r>
          </a:p>
        </p:txBody>
      </p:sp>
      <p:pic>
        <p:nvPicPr>
          <p:cNvPr id="8" name="Picture 7">
            <a:extLst>
              <a:ext uri="{FF2B5EF4-FFF2-40B4-BE49-F238E27FC236}">
                <a16:creationId xmlns:a16="http://schemas.microsoft.com/office/drawing/2014/main" id="{5DE72C71-CDE1-4DF5-A453-666A9634B13D}"/>
              </a:ext>
            </a:extLst>
          </p:cNvPr>
          <p:cNvPicPr>
            <a:picLocks noChangeAspect="1"/>
          </p:cNvPicPr>
          <p:nvPr/>
        </p:nvPicPr>
        <p:blipFill>
          <a:blip r:embed="rId2"/>
          <a:stretch>
            <a:fillRect/>
          </a:stretch>
        </p:blipFill>
        <p:spPr>
          <a:xfrm>
            <a:off x="1643270" y="919979"/>
            <a:ext cx="5373504" cy="4995906"/>
          </a:xfrm>
          <a:prstGeom prst="rect">
            <a:avLst/>
          </a:prstGeom>
        </p:spPr>
      </p:pic>
      <p:pic>
        <p:nvPicPr>
          <p:cNvPr id="4" name="Picture 3">
            <a:extLst>
              <a:ext uri="{FF2B5EF4-FFF2-40B4-BE49-F238E27FC236}">
                <a16:creationId xmlns:a16="http://schemas.microsoft.com/office/drawing/2014/main" id="{A1AFD5C2-6E43-41CC-ADF6-6F2E689F60A8}"/>
              </a:ext>
            </a:extLst>
          </p:cNvPr>
          <p:cNvPicPr>
            <a:picLocks noChangeAspect="1"/>
          </p:cNvPicPr>
          <p:nvPr/>
        </p:nvPicPr>
        <p:blipFill>
          <a:blip r:embed="rId3"/>
          <a:stretch>
            <a:fillRect/>
          </a:stretch>
        </p:blipFill>
        <p:spPr>
          <a:xfrm>
            <a:off x="1813006" y="966267"/>
            <a:ext cx="5515446" cy="4750929"/>
          </a:xfrm>
          <a:prstGeom prst="rect">
            <a:avLst/>
          </a:prstGeom>
        </p:spPr>
      </p:pic>
    </p:spTree>
    <p:extLst>
      <p:ext uri="{BB962C8B-B14F-4D97-AF65-F5344CB8AC3E}">
        <p14:creationId xmlns:p14="http://schemas.microsoft.com/office/powerpoint/2010/main" val="214868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813006" y="0"/>
            <a:ext cx="9023959" cy="1325563"/>
          </a:xfrm>
        </p:spPr>
        <p:txBody>
          <a:bodyPr/>
          <a:lstStyle/>
          <a:p>
            <a:pPr algn="l"/>
            <a:r>
              <a:rPr lang="es-ES" b="1" i="0" dirty="0">
                <a:effectLst/>
              </a:rPr>
              <a:t>Arquitectura Técnica</a:t>
            </a:r>
          </a:p>
        </p:txBody>
      </p:sp>
      <p:sp>
        <p:nvSpPr>
          <p:cNvPr id="12" name="Content Placeholder 2">
            <a:extLst>
              <a:ext uri="{FF2B5EF4-FFF2-40B4-BE49-F238E27FC236}">
                <a16:creationId xmlns:a16="http://schemas.microsoft.com/office/drawing/2014/main" id="{EC58FFEC-43AF-4AC6-BC61-8F4CF41BD9A5}"/>
              </a:ext>
            </a:extLst>
          </p:cNvPr>
          <p:cNvSpPr>
            <a:spLocks noGrp="1"/>
          </p:cNvSpPr>
          <p:nvPr>
            <p:ph idx="1"/>
          </p:nvPr>
        </p:nvSpPr>
        <p:spPr>
          <a:xfrm>
            <a:off x="1813006" y="1099906"/>
            <a:ext cx="10200861" cy="4294612"/>
          </a:xfrm>
        </p:spPr>
        <p:txBody>
          <a:bodyPr>
            <a:normAutofit fontScale="92500" lnSpcReduction="10000"/>
          </a:bodyPr>
          <a:lstStyle/>
          <a:p>
            <a:pPr marL="0" indent="0">
              <a:buNone/>
            </a:pPr>
            <a:r>
              <a:rPr lang="es-ES" b="0" i="0" dirty="0">
                <a:solidFill>
                  <a:schemeClr val="tx1"/>
                </a:solidFill>
                <a:effectLst/>
              </a:rPr>
              <a:t>Tecnologías y lenguajes de programación utilizados</a:t>
            </a:r>
          </a:p>
          <a:p>
            <a:pPr marL="0" indent="0">
              <a:buNone/>
            </a:pPr>
            <a:endParaRPr lang="es-ES" dirty="0">
              <a:solidFill>
                <a:schemeClr val="tx1"/>
              </a:solidFill>
            </a:endParaRPr>
          </a:p>
          <a:p>
            <a:r>
              <a:rPr lang="es-ES" sz="1900" b="0" i="0" dirty="0">
                <a:solidFill>
                  <a:schemeClr val="tx1"/>
                </a:solidFill>
                <a:effectLst/>
              </a:rPr>
              <a:t>LARAVEL – PHP</a:t>
            </a:r>
          </a:p>
          <a:p>
            <a:r>
              <a:rPr lang="es-ES" sz="1900" dirty="0">
                <a:solidFill>
                  <a:schemeClr val="tx1"/>
                </a:solidFill>
              </a:rPr>
              <a:t>JAVASCRIPT</a:t>
            </a:r>
          </a:p>
          <a:p>
            <a:r>
              <a:rPr lang="es-ES" sz="1900" b="0" i="0" dirty="0">
                <a:solidFill>
                  <a:schemeClr val="tx1"/>
                </a:solidFill>
                <a:effectLst/>
              </a:rPr>
              <a:t>HTML y CSS</a:t>
            </a:r>
          </a:p>
          <a:p>
            <a:r>
              <a:rPr lang="es-ES" sz="1900" dirty="0">
                <a:solidFill>
                  <a:schemeClr val="tx1"/>
                </a:solidFill>
              </a:rPr>
              <a:t>DOCKER</a:t>
            </a:r>
          </a:p>
          <a:p>
            <a:r>
              <a:rPr lang="es-ES" sz="1900" b="0" i="0" dirty="0">
                <a:solidFill>
                  <a:schemeClr val="tx1"/>
                </a:solidFill>
                <a:effectLst/>
              </a:rPr>
              <a:t>MYSQL</a:t>
            </a:r>
          </a:p>
          <a:p>
            <a:pPr marL="0" indent="0">
              <a:buNone/>
            </a:pPr>
            <a:endParaRPr lang="es-ES" b="0" i="0" dirty="0">
              <a:solidFill>
                <a:schemeClr val="tx1"/>
              </a:solidFill>
              <a:effectLst/>
            </a:endParaRPr>
          </a:p>
          <a:p>
            <a:pPr marL="0" indent="0">
              <a:buNone/>
            </a:pPr>
            <a:r>
              <a:rPr lang="es-ES" b="0" i="0" dirty="0">
                <a:solidFill>
                  <a:schemeClr val="tx1"/>
                </a:solidFill>
                <a:effectLst/>
              </a:rPr>
              <a:t>Dependencias y librerías clave</a:t>
            </a:r>
          </a:p>
          <a:p>
            <a:r>
              <a:rPr lang="es-ES" sz="1900" b="0" i="0" dirty="0" err="1">
                <a:solidFill>
                  <a:schemeClr val="tx1"/>
                </a:solidFill>
                <a:effectLst/>
              </a:rPr>
              <a:t>Eloquent</a:t>
            </a:r>
            <a:r>
              <a:rPr lang="es-ES" sz="1900" b="0" i="0" dirty="0">
                <a:solidFill>
                  <a:schemeClr val="tx1"/>
                </a:solidFill>
                <a:effectLst/>
              </a:rPr>
              <a:t> ORM</a:t>
            </a:r>
          </a:p>
          <a:p>
            <a:r>
              <a:rPr lang="es-ES" sz="1900" dirty="0">
                <a:solidFill>
                  <a:schemeClr val="tx1"/>
                </a:solidFill>
              </a:rPr>
              <a:t>Blade</a:t>
            </a:r>
            <a:endParaRPr lang="es-ES" sz="1900" b="0" i="0" dirty="0">
              <a:solidFill>
                <a:schemeClr val="tx1"/>
              </a:solidFill>
              <a:effectLst/>
            </a:endParaRPr>
          </a:p>
          <a:p>
            <a:pPr marL="0" indent="0">
              <a:buNone/>
            </a:pPr>
            <a:endParaRPr lang="es-ES" sz="4000" dirty="0">
              <a:solidFill>
                <a:schemeClr val="tx1"/>
              </a:solidFill>
            </a:endParaRPr>
          </a:p>
        </p:txBody>
      </p:sp>
    </p:spTree>
    <p:extLst>
      <p:ext uri="{BB962C8B-B14F-4D97-AF65-F5344CB8AC3E}">
        <p14:creationId xmlns:p14="http://schemas.microsoft.com/office/powerpoint/2010/main" val="1300136451"/>
      </p:ext>
    </p:extLst>
  </p:cSld>
  <p:clrMapOvr>
    <a:masterClrMapping/>
  </p:clrMapOvr>
</p:sld>
</file>

<file path=ppt/theme/theme1.xml><?xml version="1.0" encoding="utf-8"?>
<a:theme xmlns:a="http://schemas.openxmlformats.org/drawingml/2006/main" name="UCUNDINAMARCA GRIS v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UNDINAMARCA GRIS v2" id="{13B3B0AF-89EE-644E-AE62-809BF17587A4}" vid="{5E1679E5-8669-CF49-BC9F-CEFB668066FD}"/>
    </a:ext>
  </a:extLst>
</a:theme>
</file>

<file path=docProps/app.xml><?xml version="1.0" encoding="utf-8"?>
<Properties xmlns="http://schemas.openxmlformats.org/officeDocument/2006/extended-properties" xmlns:vt="http://schemas.openxmlformats.org/officeDocument/2006/docPropsVTypes">
  <Template>UCUNDINAMARCA GRIS v2</Template>
  <TotalTime>9906</TotalTime>
  <Words>375</Words>
  <Application>Microsoft Office PowerPoint</Application>
  <PresentationFormat>Panorámica</PresentationFormat>
  <Paragraphs>43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Century Gothic</vt:lpstr>
      <vt:lpstr>UCUNDINAMARCA GRIS v2</vt:lpstr>
      <vt:lpstr>HIDROMAP</vt:lpstr>
      <vt:lpstr>Introducción </vt:lpstr>
      <vt:lpstr>Visión General de la Aplicación</vt:lpstr>
      <vt:lpstr>Casos de Uso</vt:lpstr>
      <vt:lpstr>Demostración en Vivo</vt:lpstr>
      <vt:lpstr>Arquitectura Técnica</vt:lpstr>
      <vt:lpstr>Arquitectura Técnica</vt:lpstr>
      <vt:lpstr>Arquitectura Técnica</vt:lpstr>
      <vt:lpstr>Arquitectura Técnica</vt:lpstr>
      <vt:lpstr>Documentación y Manuales</vt:lpstr>
      <vt:lpstr>Preguntas y Respuestas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 DE INGENIERIA DE DISTEMAS</dc:title>
  <dc:creator>JH,HL,MA,JR</dc:creator>
  <cp:lastModifiedBy>MATEO ANDREY AMÉZQUITA CALDERÓN</cp:lastModifiedBy>
  <cp:revision>201</cp:revision>
  <dcterms:created xsi:type="dcterms:W3CDTF">2020-07-30T20:30:15Z</dcterms:created>
  <dcterms:modified xsi:type="dcterms:W3CDTF">2023-11-14T19:44:42Z</dcterms:modified>
</cp:coreProperties>
</file>