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36ec433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36ec433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36ec4334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36ec4334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6ec4334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6ec4334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36ec4334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36ec4334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36ec433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36ec433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36ec433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36ec433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36ec433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36ec433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6ec433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6ec433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36ec4334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36ec4334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36ec4334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36ec4334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36ec4334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36ec4334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36ec4334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36ec4334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vid19.ncdc.gov.ng/" TargetMode="External"/><Relationship Id="rId4" Type="http://schemas.openxmlformats.org/officeDocument/2006/relationships/hyperlink" Target="https://covid19.ncdc.gov.ng/" TargetMode="External"/><Relationship Id="rId10" Type="http://schemas.openxmlformats.org/officeDocument/2006/relationships/hyperlink" Target="https://covid-static-assets.s3.amazonaws.com/Africa+CCVI+methodology.pdf" TargetMode="External"/><Relationship Id="rId9" Type="http://schemas.openxmlformats.org/officeDocument/2006/relationships/hyperlink" Target="https://covid-static-assets.s3.amazonaws.com/Africa+CCVI+methodology.pdf" TargetMode="External"/><Relationship Id="rId5" Type="http://schemas.openxmlformats.org/officeDocument/2006/relationships/hyperlink" Target="https://github.com/CSSEGISandData/COVID-19/blob/master/csse_covid_19_data/csse_covid_19_time_series/time_series_covid19_confirmed_global.csv" TargetMode="External"/><Relationship Id="rId6" Type="http://schemas.openxmlformats.org/officeDocument/2006/relationships/hyperlink" Target="https://github.com/CSSEGISandData/COVID-19/blob/master/csse_covid_19_data/csse_covid_19_time_series/time_series_covid19_confirmed_global.csv" TargetMode="External"/><Relationship Id="rId7" Type="http://schemas.openxmlformats.org/officeDocument/2006/relationships/hyperlink" Target="https://docs.google.com/document/d/1BqQvTH-dV1xD5QWoMHlcY0PQC39RZ7-0hjqccozaG9k/edit?usp=sharing" TargetMode="External"/><Relationship Id="rId8" Type="http://schemas.openxmlformats.org/officeDocument/2006/relationships/hyperlink" Target="https://docs.google.com/document/d/1BqQvTH-dV1xD5QWoMHlcY0PQC39RZ7-0hjqccozaG9k/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ljazeera.com/news/2020/11/21/nigeria-slips-into-recession-blamed-on-covid-19-and-oil-prices" TargetMode="External"/><Relationship Id="rId4" Type="http://schemas.openxmlformats.org/officeDocument/2006/relationships/hyperlink" Target="https://www.aljazeera.com/news/2020/11/21/nigeria-slips-into-recession-blamed-on-covid-19-and-oil-prices" TargetMode="External"/><Relationship Id="rId11" Type="http://schemas.openxmlformats.org/officeDocument/2006/relationships/hyperlink" Target="https://covid19.who.int/who-data/vaccination-metadata.csv" TargetMode="External"/><Relationship Id="rId10" Type="http://schemas.openxmlformats.org/officeDocument/2006/relationships/hyperlink" Target="https://covid19.who.int/who-data/vaccination-data.csv" TargetMode="External"/><Relationship Id="rId9" Type="http://schemas.openxmlformats.org/officeDocument/2006/relationships/hyperlink" Target="https://covid19.who.int/WHO-COVID-19-global-table-data.csv" TargetMode="External"/><Relationship Id="rId5" Type="http://schemas.openxmlformats.org/officeDocument/2006/relationships/hyperlink" Target="https://www.pwc.com/ng/en/assets/pdf/economic-alert-october-2020.pdf" TargetMode="External"/><Relationship Id="rId6" Type="http://schemas.openxmlformats.org/officeDocument/2006/relationships/hyperlink" Target="https://www.pwc.com/ng/en/assets/pdf/economic-alert-october-2020.pdf" TargetMode="External"/><Relationship Id="rId7" Type="http://schemas.openxmlformats.org/officeDocument/2006/relationships/hyperlink" Target="https://covid19.who.int/" TargetMode="External"/><Relationship Id="rId8" Type="http://schemas.openxmlformats.org/officeDocument/2006/relationships/hyperlink" Target="https://covid19.who.int/WHO-COVID-19-global-data.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0575" y="0"/>
            <a:ext cx="8923424" cy="4885675"/>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600">
                <a:solidFill>
                  <a:schemeClr val="lt1"/>
                </a:solidFill>
              </a:rPr>
              <a:t>Nigeria COVID-19 Data Analysis using Python</a:t>
            </a:r>
            <a:endParaRPr sz="3600">
              <a:solidFill>
                <a:schemeClr val="lt1"/>
              </a:solidFill>
            </a:endParaRPr>
          </a:p>
        </p:txBody>
      </p:sp>
      <p:sp>
        <p:nvSpPr>
          <p:cNvPr id="56" name="Google Shape;56;p13"/>
          <p:cNvSpPr txBox="1"/>
          <p:nvPr>
            <p:ph idx="1" type="subTitle"/>
          </p:nvPr>
        </p:nvSpPr>
        <p:spPr>
          <a:xfrm>
            <a:off x="2243025" y="2874700"/>
            <a:ext cx="5233800" cy="16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rPr>
              <a:t>By</a:t>
            </a:r>
            <a:endParaRPr sz="1800">
              <a:solidFill>
                <a:schemeClr val="lt1"/>
              </a:solidFill>
            </a:endParaRPr>
          </a:p>
          <a:p>
            <a:pPr indent="0" lvl="0" marL="0" marR="0" rtl="0" algn="l">
              <a:lnSpc>
                <a:spcPct val="115000"/>
              </a:lnSpc>
              <a:spcBef>
                <a:spcPts val="0"/>
              </a:spcBef>
              <a:spcAft>
                <a:spcPts val="0"/>
              </a:spcAft>
              <a:buClr>
                <a:schemeClr val="dk1"/>
              </a:buClr>
              <a:buSzPts val="1100"/>
              <a:buFont typeface="Arial"/>
              <a:buNone/>
            </a:pPr>
            <a:r>
              <a:rPr b="1" lang="en-GB" sz="1800">
                <a:solidFill>
                  <a:schemeClr val="lt1"/>
                </a:solidFill>
              </a:rPr>
              <a:t>Harrison Osiezagha</a:t>
            </a:r>
            <a:endParaRPr b="1" sz="1800">
              <a:solidFill>
                <a:schemeClr val="lt1"/>
              </a:solidFill>
            </a:endParaRPr>
          </a:p>
          <a:p>
            <a:pPr indent="0" lvl="0" marL="0" rtl="0" algn="l">
              <a:lnSpc>
                <a:spcPct val="115000"/>
              </a:lnSpc>
              <a:spcBef>
                <a:spcPts val="1200"/>
              </a:spcBef>
              <a:spcAft>
                <a:spcPts val="0"/>
              </a:spcAft>
              <a:buNone/>
            </a:pPr>
            <a:r>
              <a:rPr lang="en-GB" sz="1800">
                <a:solidFill>
                  <a:schemeClr val="lt1"/>
                </a:solidFill>
              </a:rPr>
              <a:t>Ustacky Capst</a:t>
            </a:r>
            <a:r>
              <a:rPr lang="en-GB" sz="1800">
                <a:solidFill>
                  <a:schemeClr val="lt1"/>
                </a:solidFill>
              </a:rPr>
              <a:t>one Project</a:t>
            </a:r>
            <a:endParaRPr sz="1800">
              <a:solidFill>
                <a:schemeClr val="lt1"/>
              </a:solidFill>
            </a:endParaRPr>
          </a:p>
          <a:p>
            <a:pPr indent="0" lvl="0" marL="0" rtl="0" algn="ctr">
              <a:spcBef>
                <a:spcPts val="1200"/>
              </a:spcBef>
              <a:spcAft>
                <a:spcPts val="0"/>
              </a:spcAft>
              <a:buNone/>
            </a:pPr>
            <a:r>
              <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98550"/>
            <a:ext cx="5953200" cy="4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900">
                <a:latin typeface="Georgia"/>
                <a:ea typeface="Georgia"/>
                <a:cs typeface="Georgia"/>
                <a:sym typeface="Georgia"/>
              </a:rPr>
              <a:t>Fig. 7 Shows the regression plot between the number of confirmed cases and population density of each states. </a:t>
            </a:r>
            <a:endParaRPr sz="900">
              <a:latin typeface="Georgia"/>
              <a:ea typeface="Georgia"/>
              <a:cs typeface="Georgia"/>
              <a:sym typeface="Georgia"/>
            </a:endParaRPr>
          </a:p>
        </p:txBody>
      </p:sp>
      <p:pic>
        <p:nvPicPr>
          <p:cNvPr id="112" name="Google Shape;112;p22"/>
          <p:cNvPicPr preferRelativeResize="0"/>
          <p:nvPr/>
        </p:nvPicPr>
        <p:blipFill>
          <a:blip r:embed="rId3">
            <a:alphaModFix/>
          </a:blip>
          <a:stretch>
            <a:fillRect/>
          </a:stretch>
        </p:blipFill>
        <p:spPr>
          <a:xfrm>
            <a:off x="407188" y="616600"/>
            <a:ext cx="8329618" cy="4155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208550" y="224325"/>
            <a:ext cx="8520600" cy="819900"/>
          </a:xfrm>
          <a:prstGeom prst="rect">
            <a:avLst/>
          </a:prstGeom>
        </p:spPr>
        <p:txBody>
          <a:bodyPr anchorCtr="0" anchor="t" bIns="91425" lIns="91425" spcFirstLastPara="1" rIns="91425" wrap="square" tIns="91425">
            <a:noAutofit/>
          </a:bodyPr>
          <a:lstStyle/>
          <a:p>
            <a:pPr indent="0" lvl="0" marL="0" marR="60462" rtl="0" algn="just">
              <a:lnSpc>
                <a:spcPct val="150000"/>
              </a:lnSpc>
              <a:spcBef>
                <a:spcPts val="1000"/>
              </a:spcBef>
              <a:spcAft>
                <a:spcPts val="0"/>
              </a:spcAft>
              <a:buClr>
                <a:schemeClr val="dk1"/>
              </a:buClr>
              <a:buSzPts val="1100"/>
              <a:buFont typeface="Arial"/>
              <a:buNone/>
            </a:pPr>
            <a:r>
              <a:rPr lang="en-GB" sz="900">
                <a:latin typeface="Georgia"/>
                <a:ea typeface="Georgia"/>
                <a:cs typeface="Georgia"/>
                <a:sym typeface="Georgia"/>
              </a:rPr>
              <a:t>Fig. 9  Nigeria is divided into six </a:t>
            </a:r>
            <a:r>
              <a:rPr lang="en-GB" sz="900">
                <a:latin typeface="Georgia"/>
                <a:ea typeface="Georgia"/>
                <a:cs typeface="Georgia"/>
                <a:sym typeface="Georgia"/>
              </a:rPr>
              <a:t>geopolitical</a:t>
            </a:r>
            <a:r>
              <a:rPr lang="en-GB" sz="900">
                <a:latin typeface="Georgia"/>
                <a:ea typeface="Georgia"/>
                <a:cs typeface="Georgia"/>
                <a:sym typeface="Georgia"/>
              </a:rPr>
              <a:t> regions. This shows the number of confirmed cases of COVID-19 by Region in Nigeria. South-West Region has the highest number of confirmed cases which includes states like; Lagos, Oyo, Ondo, Ogun, etc. followed by North Central which includes states like FCT, Kogi, Plateau, etc.</a:t>
            </a:r>
            <a:endParaRPr sz="900">
              <a:latin typeface="Georgia"/>
              <a:ea typeface="Georgia"/>
              <a:cs typeface="Georgia"/>
              <a:sym typeface="Georgia"/>
            </a:endParaRPr>
          </a:p>
          <a:p>
            <a:pPr indent="0" lvl="0" marL="0" marR="60462" rtl="0" algn="l">
              <a:spcBef>
                <a:spcPts val="300"/>
              </a:spcBef>
              <a:spcAft>
                <a:spcPts val="1200"/>
              </a:spcAft>
              <a:buNone/>
            </a:pPr>
            <a:r>
              <a:t/>
            </a:r>
            <a:endParaRPr sz="900">
              <a:latin typeface="Georgia"/>
              <a:ea typeface="Georgia"/>
              <a:cs typeface="Georgia"/>
              <a:sym typeface="Georgia"/>
            </a:endParaRPr>
          </a:p>
        </p:txBody>
      </p:sp>
      <p:pic>
        <p:nvPicPr>
          <p:cNvPr id="118" name="Google Shape;118;p23"/>
          <p:cNvPicPr preferRelativeResize="0"/>
          <p:nvPr/>
        </p:nvPicPr>
        <p:blipFill>
          <a:blip r:embed="rId3">
            <a:alphaModFix/>
          </a:blip>
          <a:stretch>
            <a:fillRect/>
          </a:stretch>
        </p:blipFill>
        <p:spPr>
          <a:xfrm>
            <a:off x="152400" y="1196625"/>
            <a:ext cx="4939524" cy="2967150"/>
          </a:xfrm>
          <a:prstGeom prst="rect">
            <a:avLst/>
          </a:prstGeom>
          <a:noFill/>
          <a:ln>
            <a:noFill/>
          </a:ln>
        </p:spPr>
      </p:pic>
      <p:pic>
        <p:nvPicPr>
          <p:cNvPr id="119" name="Google Shape;119;p23"/>
          <p:cNvPicPr preferRelativeResize="0"/>
          <p:nvPr/>
        </p:nvPicPr>
        <p:blipFill>
          <a:blip r:embed="rId4">
            <a:alphaModFix/>
          </a:blip>
          <a:stretch>
            <a:fillRect/>
          </a:stretch>
        </p:blipFill>
        <p:spPr>
          <a:xfrm>
            <a:off x="5816975" y="2346151"/>
            <a:ext cx="3262575" cy="2479300"/>
          </a:xfrm>
          <a:prstGeom prst="rect">
            <a:avLst/>
          </a:prstGeom>
          <a:noFill/>
          <a:ln>
            <a:noFill/>
          </a:ln>
        </p:spPr>
      </p:pic>
      <p:sp>
        <p:nvSpPr>
          <p:cNvPr id="120" name="Google Shape;120;p23"/>
          <p:cNvSpPr txBox="1"/>
          <p:nvPr/>
        </p:nvSpPr>
        <p:spPr>
          <a:xfrm>
            <a:off x="6187675" y="1637150"/>
            <a:ext cx="259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2"/>
                </a:solidFill>
                <a:latin typeface="Georgia"/>
                <a:ea typeface="Georgia"/>
                <a:cs typeface="Georgia"/>
                <a:sym typeface="Georgia"/>
              </a:rPr>
              <a:t>Fig 10 Shows deaths per region in Nigeria, with South-West having the highest cases.</a:t>
            </a:r>
            <a:endParaRPr sz="900">
              <a:solidFill>
                <a:schemeClr val="dk2"/>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247225" y="185650"/>
            <a:ext cx="8520600" cy="536100"/>
          </a:xfrm>
          <a:prstGeom prst="rect">
            <a:avLst/>
          </a:prstGeom>
        </p:spPr>
        <p:txBody>
          <a:bodyPr anchorCtr="0" anchor="t" bIns="91425" lIns="91425" spcFirstLastPara="1" rIns="91425" wrap="square" tIns="91425">
            <a:normAutofit lnSpcReduction="20000"/>
          </a:bodyPr>
          <a:lstStyle/>
          <a:p>
            <a:pPr indent="0" lvl="0" marL="0" marR="150461" rtl="0" algn="just">
              <a:lnSpc>
                <a:spcPct val="150000"/>
              </a:lnSpc>
              <a:spcBef>
                <a:spcPts val="1000"/>
              </a:spcBef>
              <a:spcAft>
                <a:spcPts val="0"/>
              </a:spcAft>
              <a:buClr>
                <a:schemeClr val="dk1"/>
              </a:buClr>
              <a:buSzPts val="1100"/>
              <a:buFont typeface="Arial"/>
              <a:buNone/>
            </a:pPr>
            <a:r>
              <a:rPr lang="en-GB" sz="900">
                <a:latin typeface="Georgia"/>
                <a:ea typeface="Georgia"/>
                <a:cs typeface="Georgia"/>
                <a:sym typeface="Georgia"/>
              </a:rPr>
              <a:t>Fig. 11 Shows the Gross Domestic Product of the country between 2014 – 2020. This shows Q2 of 2020 has the lowest GDP since 2014.</a:t>
            </a:r>
            <a:endParaRPr sz="900">
              <a:latin typeface="Georgia"/>
              <a:ea typeface="Georgia"/>
              <a:cs typeface="Georgia"/>
              <a:sym typeface="Georgia"/>
            </a:endParaRPr>
          </a:p>
          <a:p>
            <a:pPr indent="0" lvl="0" marL="0" marR="150461" rtl="0" algn="l">
              <a:spcBef>
                <a:spcPts val="300"/>
              </a:spcBef>
              <a:spcAft>
                <a:spcPts val="1200"/>
              </a:spcAft>
              <a:buNone/>
            </a:pPr>
            <a:r>
              <a:t/>
            </a:r>
            <a:endParaRPr sz="900">
              <a:latin typeface="Georgia"/>
              <a:ea typeface="Georgia"/>
              <a:cs typeface="Georgia"/>
              <a:sym typeface="Georgia"/>
            </a:endParaRPr>
          </a:p>
        </p:txBody>
      </p:sp>
      <p:pic>
        <p:nvPicPr>
          <p:cNvPr id="126" name="Google Shape;126;p24"/>
          <p:cNvPicPr preferRelativeResize="0"/>
          <p:nvPr/>
        </p:nvPicPr>
        <p:blipFill>
          <a:blip r:embed="rId3">
            <a:alphaModFix/>
          </a:blip>
          <a:stretch>
            <a:fillRect/>
          </a:stretch>
        </p:blipFill>
        <p:spPr>
          <a:xfrm>
            <a:off x="941050" y="783925"/>
            <a:ext cx="6961126" cy="4116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53875" y="840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800">
                <a:solidFill>
                  <a:schemeClr val="dk2"/>
                </a:solidFill>
                <a:latin typeface="Georgia"/>
                <a:ea typeface="Georgia"/>
                <a:cs typeface="Georgia"/>
                <a:sym typeface="Georgia"/>
              </a:rPr>
              <a:t>CONCLUSIONS</a:t>
            </a:r>
            <a:endParaRPr sz="1800">
              <a:solidFill>
                <a:schemeClr val="dk2"/>
              </a:solidFill>
              <a:latin typeface="Georgia"/>
              <a:ea typeface="Georgia"/>
              <a:cs typeface="Georgia"/>
              <a:sym typeface="Georgia"/>
            </a:endParaRPr>
          </a:p>
        </p:txBody>
      </p:sp>
      <p:sp>
        <p:nvSpPr>
          <p:cNvPr id="132" name="Google Shape;132;p25"/>
          <p:cNvSpPr txBox="1"/>
          <p:nvPr>
            <p:ph idx="1" type="body"/>
          </p:nvPr>
        </p:nvSpPr>
        <p:spPr>
          <a:xfrm>
            <a:off x="247225" y="559475"/>
            <a:ext cx="8520600" cy="2083200"/>
          </a:xfrm>
          <a:prstGeom prst="rect">
            <a:avLst/>
          </a:prstGeom>
        </p:spPr>
        <p:txBody>
          <a:bodyPr anchorCtr="0" anchor="t" bIns="91425" lIns="91425" spcFirstLastPara="1" rIns="91425" wrap="square" tIns="91425">
            <a:noAutofit/>
          </a:bodyPr>
          <a:lstStyle/>
          <a:p>
            <a:pPr indent="0" lvl="0" marL="0" marR="510462" rtl="0" algn="just">
              <a:lnSpc>
                <a:spcPct val="150000"/>
              </a:lnSpc>
              <a:spcBef>
                <a:spcPts val="1400"/>
              </a:spcBef>
              <a:spcAft>
                <a:spcPts val="0"/>
              </a:spcAft>
              <a:buClr>
                <a:schemeClr val="dk1"/>
              </a:buClr>
              <a:buSzPts val="1100"/>
              <a:buFont typeface="Arial"/>
              <a:buNone/>
            </a:pPr>
            <a:r>
              <a:rPr lang="en-GB" sz="900">
                <a:latin typeface="Georgia"/>
                <a:ea typeface="Georgia"/>
                <a:cs typeface="Georgia"/>
                <a:sym typeface="Georgia"/>
              </a:rPr>
              <a:t>The purpose of the project is to analyze COVID-19 data and provide insight on the data. Analysis of the data used for this project shows different results which has led to conclusions that:</a:t>
            </a:r>
            <a:endParaRPr sz="900">
              <a:latin typeface="Georgia"/>
              <a:ea typeface="Georgia"/>
              <a:cs typeface="Georgia"/>
              <a:sym typeface="Georgia"/>
            </a:endParaRPr>
          </a:p>
          <a:p>
            <a:pPr indent="-285750" lvl="0" marL="457200" marR="510462" rtl="0" algn="just">
              <a:lnSpc>
                <a:spcPct val="100000"/>
              </a:lnSpc>
              <a:spcBef>
                <a:spcPts val="1000"/>
              </a:spcBef>
              <a:spcAft>
                <a:spcPts val="0"/>
              </a:spcAft>
              <a:buSzPts val="900"/>
              <a:buFont typeface="Georgia"/>
              <a:buChar char="➔"/>
            </a:pPr>
            <a:r>
              <a:rPr lang="en-GB" sz="900">
                <a:latin typeface="Georgia"/>
                <a:ea typeface="Georgia"/>
                <a:cs typeface="Georgia"/>
                <a:sym typeface="Georgia"/>
              </a:rPr>
              <a:t>Lagos state and FCT are the top two states with the confirmed, recovered and death cases of COVID-19 virus in the country,</a:t>
            </a:r>
            <a:endParaRPr sz="900">
              <a:latin typeface="Georgia"/>
              <a:ea typeface="Georgia"/>
              <a:cs typeface="Georgia"/>
              <a:sym typeface="Georgia"/>
            </a:endParaRPr>
          </a:p>
          <a:p>
            <a:pPr indent="-285750" lvl="0" marL="457200" marR="510462" rtl="0" algn="just">
              <a:lnSpc>
                <a:spcPct val="100000"/>
              </a:lnSpc>
              <a:spcBef>
                <a:spcPts val="0"/>
              </a:spcBef>
              <a:spcAft>
                <a:spcPts val="0"/>
              </a:spcAft>
              <a:buSzPts val="900"/>
              <a:buFont typeface="Georgia"/>
              <a:buChar char="➔"/>
            </a:pPr>
            <a:r>
              <a:rPr lang="en-GB" sz="900">
                <a:latin typeface="Georgia"/>
                <a:ea typeface="Georgia"/>
                <a:cs typeface="Georgia"/>
                <a:sym typeface="Georgia"/>
              </a:rPr>
              <a:t>The</a:t>
            </a:r>
            <a:r>
              <a:rPr lang="en-GB" sz="900">
                <a:latin typeface="Georgia"/>
                <a:ea typeface="Georgia"/>
                <a:cs typeface="Georgia"/>
                <a:sym typeface="Georgia"/>
              </a:rPr>
              <a:t> </a:t>
            </a:r>
            <a:r>
              <a:rPr lang="en-GB" sz="900">
                <a:latin typeface="Georgia"/>
                <a:ea typeface="Georgia"/>
                <a:cs typeface="Georgia"/>
                <a:sym typeface="Georgia"/>
              </a:rPr>
              <a:t>South-West region of Nigeria has the highest number of confirmed and death cases in the Country,</a:t>
            </a:r>
            <a:endParaRPr sz="900">
              <a:latin typeface="Georgia"/>
              <a:ea typeface="Georgia"/>
              <a:cs typeface="Georgia"/>
              <a:sym typeface="Georgia"/>
            </a:endParaRPr>
          </a:p>
          <a:p>
            <a:pPr indent="-285750" lvl="0" marL="457200" marR="510462" rtl="0" algn="just">
              <a:lnSpc>
                <a:spcPct val="100000"/>
              </a:lnSpc>
              <a:spcBef>
                <a:spcPts val="0"/>
              </a:spcBef>
              <a:spcAft>
                <a:spcPts val="0"/>
              </a:spcAft>
              <a:buSzPts val="900"/>
              <a:buFont typeface="Georgia"/>
              <a:buChar char="➔"/>
            </a:pPr>
            <a:r>
              <a:rPr lang="en-GB" sz="900">
                <a:latin typeface="Georgia"/>
                <a:ea typeface="Georgia"/>
                <a:cs typeface="Georgia"/>
                <a:sym typeface="Georgia"/>
              </a:rPr>
              <a:t>The daily cases of COVID-19 indicates two waves of similar pattern of the virus and the rate of recovered and death cases shows an effective approach towards curtailing and treatment of the virus,</a:t>
            </a:r>
            <a:endParaRPr sz="900">
              <a:latin typeface="Georgia"/>
              <a:ea typeface="Georgia"/>
              <a:cs typeface="Georgia"/>
              <a:sym typeface="Georgia"/>
            </a:endParaRPr>
          </a:p>
          <a:p>
            <a:pPr indent="-285750" lvl="0" marL="457200" marR="510462" rtl="0" algn="just">
              <a:lnSpc>
                <a:spcPct val="100000"/>
              </a:lnSpc>
              <a:spcBef>
                <a:spcPts val="0"/>
              </a:spcBef>
              <a:spcAft>
                <a:spcPts val="0"/>
              </a:spcAft>
              <a:buSzPts val="900"/>
              <a:buFont typeface="Georgia"/>
              <a:buChar char="➔"/>
            </a:pPr>
            <a:r>
              <a:rPr lang="en-GB" sz="900">
                <a:latin typeface="Georgia"/>
                <a:ea typeface="Georgia"/>
                <a:cs typeface="Georgia"/>
                <a:sym typeface="Georgia"/>
              </a:rPr>
              <a:t>There is no direct relationship between the CCVI Index and the number of lab confirmed cases, this can be as a result of not fully understanding and applying factors which makes the spread in the calculation of the CCVI Index or a lack of proper reporting of confirmed cases in some states/region of the country,</a:t>
            </a:r>
            <a:endParaRPr sz="900">
              <a:latin typeface="Georgia"/>
              <a:ea typeface="Georgia"/>
              <a:cs typeface="Georgia"/>
              <a:sym typeface="Georgia"/>
            </a:endParaRPr>
          </a:p>
          <a:p>
            <a:pPr indent="-285750" lvl="0" marL="457200" marR="510462" rtl="0" algn="just">
              <a:lnSpc>
                <a:spcPct val="100000"/>
              </a:lnSpc>
              <a:spcBef>
                <a:spcPts val="0"/>
              </a:spcBef>
              <a:spcAft>
                <a:spcPts val="0"/>
              </a:spcAft>
              <a:buSzPts val="900"/>
              <a:buFont typeface="Georgia"/>
              <a:buChar char="➔"/>
            </a:pPr>
            <a:r>
              <a:rPr lang="en-GB" sz="900">
                <a:latin typeface="Georgia"/>
                <a:ea typeface="Georgia"/>
                <a:cs typeface="Georgia"/>
                <a:sym typeface="Georgia"/>
              </a:rPr>
              <a:t>Either there is incorrect/insufficient report of confirmed cases in the North-West region of the country or the North-West region of the state took some preventive measure in the spread of the virus to the region which is really effective and should be studied</a:t>
            </a:r>
            <a:endParaRPr sz="900">
              <a:latin typeface="Georgia"/>
              <a:ea typeface="Georgia"/>
              <a:cs typeface="Georgia"/>
              <a:sym typeface="Georgia"/>
            </a:endParaRPr>
          </a:p>
          <a:p>
            <a:pPr indent="-285750" lvl="0" marL="457200" marR="510462" rtl="0" algn="just">
              <a:lnSpc>
                <a:spcPct val="100000"/>
              </a:lnSpc>
              <a:spcBef>
                <a:spcPts val="0"/>
              </a:spcBef>
              <a:spcAft>
                <a:spcPts val="0"/>
              </a:spcAft>
              <a:buSzPts val="900"/>
              <a:buFont typeface="Georgia"/>
              <a:buChar char="➔"/>
            </a:pPr>
            <a:r>
              <a:rPr lang="en-GB" sz="900">
                <a:latin typeface="Georgia"/>
                <a:ea typeface="Georgia"/>
                <a:cs typeface="Georgia"/>
                <a:sym typeface="Georgia"/>
              </a:rPr>
              <a:t>Only 31391732.0 vaccinations had been done as at 2022-03-27 (from WHO)</a:t>
            </a:r>
            <a:endParaRPr sz="900">
              <a:latin typeface="Georgia"/>
              <a:ea typeface="Georgia"/>
              <a:cs typeface="Georgia"/>
              <a:sym typeface="Georgia"/>
            </a:endParaRPr>
          </a:p>
          <a:p>
            <a:pPr indent="-285750" lvl="0" marL="457200" marR="510462" rtl="0" algn="just">
              <a:lnSpc>
                <a:spcPct val="100000"/>
              </a:lnSpc>
              <a:spcBef>
                <a:spcPts val="0"/>
              </a:spcBef>
              <a:spcAft>
                <a:spcPts val="0"/>
              </a:spcAft>
              <a:buSzPts val="900"/>
              <a:buFont typeface="Georgia"/>
              <a:buChar char="➔"/>
            </a:pPr>
            <a:r>
              <a:rPr lang="en-GB" sz="900">
                <a:latin typeface="Georgia"/>
                <a:ea typeface="Georgia"/>
                <a:cs typeface="Georgia"/>
                <a:sym typeface="Georgia"/>
              </a:rPr>
              <a:t>Lastly, the covid pandemic has negatively affected the country economy which is evident in the GDP of the country in 2020.</a:t>
            </a:r>
            <a:endParaRPr sz="900">
              <a:latin typeface="Georgia"/>
              <a:ea typeface="Georgia"/>
              <a:cs typeface="Georgia"/>
              <a:sym typeface="Georgia"/>
            </a:endParaRPr>
          </a:p>
          <a:p>
            <a:pPr indent="0" lvl="0" marL="0" marR="510462" rtl="0" algn="l">
              <a:spcBef>
                <a:spcPts val="0"/>
              </a:spcBef>
              <a:spcAft>
                <a:spcPts val="1200"/>
              </a:spcAft>
              <a:buNone/>
            </a:pPr>
            <a:r>
              <a:t/>
            </a:r>
            <a:endParaRPr sz="900">
              <a:latin typeface="Georgia"/>
              <a:ea typeface="Georgia"/>
              <a:cs typeface="Georgia"/>
              <a:sym typeface="Georgia"/>
            </a:endParaRPr>
          </a:p>
        </p:txBody>
      </p:sp>
      <p:sp>
        <p:nvSpPr>
          <p:cNvPr id="133" name="Google Shape;133;p25"/>
          <p:cNvSpPr txBox="1"/>
          <p:nvPr/>
        </p:nvSpPr>
        <p:spPr>
          <a:xfrm>
            <a:off x="167575" y="2887575"/>
            <a:ext cx="6961200" cy="1416600"/>
          </a:xfrm>
          <a:prstGeom prst="rect">
            <a:avLst/>
          </a:prstGeom>
          <a:noFill/>
          <a:ln>
            <a:noFill/>
          </a:ln>
        </p:spPr>
        <p:txBody>
          <a:bodyPr anchorCtr="0" anchor="t" bIns="91425" lIns="91425" spcFirstLastPara="1" rIns="91425" wrap="square" tIns="91425">
            <a:spAutoFit/>
          </a:bodyPr>
          <a:lstStyle/>
          <a:p>
            <a:pPr indent="0" lvl="0" marL="0" marR="210653" rtl="0" algn="l">
              <a:lnSpc>
                <a:spcPct val="115000"/>
              </a:lnSpc>
              <a:spcBef>
                <a:spcPts val="1400"/>
              </a:spcBef>
              <a:spcAft>
                <a:spcPts val="0"/>
              </a:spcAft>
              <a:buNone/>
            </a:pPr>
            <a:r>
              <a:rPr b="1" lang="en-GB" sz="1800">
                <a:solidFill>
                  <a:schemeClr val="dk2"/>
                </a:solidFill>
                <a:latin typeface="Georgia"/>
                <a:ea typeface="Georgia"/>
                <a:cs typeface="Georgia"/>
                <a:sym typeface="Georgia"/>
              </a:rPr>
              <a:t>FUTURE WORK SUGGESTION</a:t>
            </a:r>
            <a:endParaRPr b="1" sz="1800">
              <a:solidFill>
                <a:schemeClr val="dk2"/>
              </a:solidFill>
              <a:latin typeface="Georgia"/>
              <a:ea typeface="Georgia"/>
              <a:cs typeface="Georgia"/>
              <a:sym typeface="Georgia"/>
            </a:endParaRPr>
          </a:p>
          <a:p>
            <a:pPr indent="0" lvl="0" marL="0" marR="210653" rtl="0" algn="just">
              <a:lnSpc>
                <a:spcPct val="150000"/>
              </a:lnSpc>
              <a:spcBef>
                <a:spcPts val="1400"/>
              </a:spcBef>
              <a:spcAft>
                <a:spcPts val="0"/>
              </a:spcAft>
              <a:buNone/>
            </a:pPr>
            <a:r>
              <a:rPr lang="en-GB" sz="900">
                <a:solidFill>
                  <a:schemeClr val="dk2"/>
                </a:solidFill>
                <a:latin typeface="Georgia"/>
                <a:ea typeface="Georgia"/>
                <a:cs typeface="Georgia"/>
                <a:sym typeface="Georgia"/>
              </a:rPr>
              <a:t>F</a:t>
            </a:r>
            <a:r>
              <a:rPr lang="en-GB" sz="900">
                <a:solidFill>
                  <a:schemeClr val="dk2"/>
                </a:solidFill>
                <a:latin typeface="Georgia"/>
                <a:ea typeface="Georgia"/>
                <a:cs typeface="Georgia"/>
                <a:sym typeface="Georgia"/>
              </a:rPr>
              <a:t>urther study of the daily confirmed cases in Nigeria and each region, in comparison with global cases should be done to study the pattern of waves of  infection to prevent another </a:t>
            </a:r>
            <a:r>
              <a:rPr lang="en-GB" sz="900">
                <a:solidFill>
                  <a:schemeClr val="dk2"/>
                </a:solidFill>
                <a:latin typeface="Georgia"/>
                <a:ea typeface="Georgia"/>
                <a:cs typeface="Georgia"/>
                <a:sym typeface="Georgia"/>
              </a:rPr>
              <a:t>occurrence</a:t>
            </a:r>
            <a:r>
              <a:rPr lang="en-GB" sz="900">
                <a:solidFill>
                  <a:schemeClr val="dk2"/>
                </a:solidFill>
                <a:latin typeface="Georgia"/>
                <a:ea typeface="Georgia"/>
                <a:cs typeface="Georgia"/>
                <a:sym typeface="Georgia"/>
              </a:rPr>
              <a:t> and put preventive measures in place</a:t>
            </a:r>
            <a:r>
              <a:rPr lang="en-GB" sz="900">
                <a:solidFill>
                  <a:schemeClr val="dk2"/>
                </a:solidFill>
                <a:latin typeface="Georgia"/>
                <a:ea typeface="Georgia"/>
                <a:cs typeface="Georgia"/>
                <a:sym typeface="Georgia"/>
              </a:rPr>
              <a:t>.</a:t>
            </a:r>
            <a:endParaRPr sz="900">
              <a:solidFill>
                <a:schemeClr val="dk2"/>
              </a:solidFill>
              <a:latin typeface="Georgia"/>
              <a:ea typeface="Georgia"/>
              <a:cs typeface="Georgia"/>
              <a:sym typeface="Georgia"/>
            </a:endParaRPr>
          </a:p>
          <a:p>
            <a:pPr indent="0" lvl="0" marL="0" marR="210653" rtl="0" algn="just">
              <a:lnSpc>
                <a:spcPct val="150000"/>
              </a:lnSpc>
              <a:spcBef>
                <a:spcPts val="1400"/>
              </a:spcBef>
              <a:spcAft>
                <a:spcPts val="400"/>
              </a:spcAft>
              <a:buNone/>
            </a:pPr>
            <a:r>
              <a:rPr lang="en-GB" sz="900">
                <a:solidFill>
                  <a:schemeClr val="dk2"/>
                </a:solidFill>
                <a:latin typeface="Georgia"/>
                <a:ea typeface="Georgia"/>
                <a:cs typeface="Georgia"/>
                <a:sym typeface="Georgia"/>
              </a:rPr>
              <a:t>Data accuracy for confirmed cases especially in the Northern region of Nigeria should be monitored..</a:t>
            </a:r>
            <a:endParaRPr sz="900">
              <a:solidFill>
                <a:schemeClr val="dk2"/>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09875"/>
            <a:ext cx="7410000" cy="50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INTRODUCTION</a:t>
            </a:r>
            <a:endParaRPr sz="1800">
              <a:solidFill>
                <a:schemeClr val="dk2"/>
              </a:solidFill>
            </a:endParaRPr>
          </a:p>
        </p:txBody>
      </p:sp>
      <p:sp>
        <p:nvSpPr>
          <p:cNvPr id="62" name="Google Shape;62;p14"/>
          <p:cNvSpPr txBox="1"/>
          <p:nvPr>
            <p:ph idx="1" type="body"/>
          </p:nvPr>
        </p:nvSpPr>
        <p:spPr>
          <a:xfrm>
            <a:off x="670325" y="675525"/>
            <a:ext cx="7889400" cy="3482400"/>
          </a:xfrm>
          <a:prstGeom prst="rect">
            <a:avLst/>
          </a:prstGeom>
        </p:spPr>
        <p:txBody>
          <a:bodyPr anchorCtr="0" anchor="t" bIns="91425" lIns="91425" spcFirstLastPara="1" rIns="91425" wrap="square" tIns="91425">
            <a:spAutoFit/>
          </a:bodyPr>
          <a:lstStyle/>
          <a:p>
            <a:pPr indent="0" lvl="0" marL="0" marR="151883" rtl="0" algn="l">
              <a:spcBef>
                <a:spcPts val="1200"/>
              </a:spcBef>
              <a:spcAft>
                <a:spcPts val="0"/>
              </a:spcAft>
              <a:buNone/>
            </a:pPr>
            <a:r>
              <a:rPr lang="en-GB" sz="900">
                <a:latin typeface="Georgia"/>
                <a:ea typeface="Georgia"/>
                <a:cs typeface="Georgia"/>
                <a:sym typeface="Georgia"/>
              </a:rPr>
              <a:t>Coronavirus disease (COVID-19) is an infectious disease caused by a newly discovered coronavirus, and it has affected major parts of the world. Nigeria, a West-African country, has also been affected by the COVID-19 pandemic after recording its first case on 27th February 2020.</a:t>
            </a:r>
            <a:endParaRPr sz="900">
              <a:latin typeface="Georgia"/>
              <a:ea typeface="Georgia"/>
              <a:cs typeface="Georgia"/>
              <a:sym typeface="Georgia"/>
            </a:endParaRPr>
          </a:p>
          <a:p>
            <a:pPr indent="0" lvl="0" marL="0" marR="601883" rtl="0" algn="l">
              <a:spcBef>
                <a:spcPts val="1200"/>
              </a:spcBef>
              <a:spcAft>
                <a:spcPts val="0"/>
              </a:spcAft>
              <a:buClr>
                <a:schemeClr val="dk1"/>
              </a:buClr>
              <a:buSzPts val="1100"/>
              <a:buFont typeface="Arial"/>
              <a:buNone/>
            </a:pPr>
            <a:r>
              <a:rPr lang="en-GB" sz="900">
                <a:latin typeface="Georgia"/>
                <a:ea typeface="Georgia"/>
                <a:cs typeface="Georgia"/>
                <a:sym typeface="Georgia"/>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a:t>
            </a:r>
            <a:r>
              <a:rPr lang="en-GB" sz="900">
                <a:latin typeface="Georgia"/>
                <a:ea typeface="Georgia"/>
                <a:cs typeface="Georgia"/>
                <a:sym typeface="Georgia"/>
              </a:rPr>
              <a:t>statewide</a:t>
            </a:r>
            <a:r>
              <a:rPr lang="en-GB" sz="900">
                <a:latin typeface="Georgia"/>
                <a:ea typeface="Georgia"/>
                <a:cs typeface="Georgia"/>
                <a:sym typeface="Georgia"/>
              </a:rPr>
              <a:t> lockdown, curfews, and reviving its economy.</a:t>
            </a:r>
            <a:endParaRPr sz="900">
              <a:latin typeface="Georgia"/>
              <a:ea typeface="Georgia"/>
              <a:cs typeface="Georgia"/>
              <a:sym typeface="Georgia"/>
            </a:endParaRPr>
          </a:p>
          <a:p>
            <a:pPr indent="0" lvl="0" marL="0" marR="151883" rtl="0" algn="l">
              <a:spcBef>
                <a:spcPts val="1200"/>
              </a:spcBef>
              <a:spcAft>
                <a:spcPts val="0"/>
              </a:spcAft>
              <a:buClr>
                <a:schemeClr val="dk1"/>
              </a:buClr>
              <a:buSzPts val="1100"/>
              <a:buFont typeface="Arial"/>
              <a:buNone/>
            </a:pPr>
            <a:r>
              <a:rPr lang="en-GB" sz="900">
                <a:latin typeface="Georgia"/>
                <a:ea typeface="Georgia"/>
                <a:cs typeface="Georgia"/>
                <a:sym typeface="Georgia"/>
              </a:rPr>
              <a:t>This project is aimed at employing data science &amp; analytics skills to collect data, explore the data, perform analysis, create visualizations, and generate insights on the effect of the virus on the country.</a:t>
            </a:r>
            <a:endParaRPr sz="900">
              <a:latin typeface="Georgia"/>
              <a:ea typeface="Georgia"/>
              <a:cs typeface="Georgia"/>
              <a:sym typeface="Georgia"/>
            </a:endParaRPr>
          </a:p>
          <a:p>
            <a:pPr indent="0" lvl="0" marL="0" marR="0" rtl="0" algn="l">
              <a:spcBef>
                <a:spcPts val="1200"/>
              </a:spcBef>
              <a:spcAft>
                <a:spcPts val="0"/>
              </a:spcAft>
              <a:buClr>
                <a:schemeClr val="dk1"/>
              </a:buClr>
              <a:buSzPts val="1100"/>
              <a:buFont typeface="Arial"/>
              <a:buNone/>
            </a:pPr>
            <a:r>
              <a:rPr lang="en-GB" sz="900">
                <a:latin typeface="Georgia"/>
                <a:ea typeface="Georgia"/>
                <a:cs typeface="Georgia"/>
                <a:sym typeface="Georgia"/>
              </a:rPr>
              <a:t>This analysis shows:</a:t>
            </a:r>
            <a:endParaRPr sz="900">
              <a:latin typeface="Georgia"/>
              <a:ea typeface="Georgia"/>
              <a:cs typeface="Georgia"/>
              <a:sym typeface="Georgia"/>
            </a:endParaRPr>
          </a:p>
          <a:p>
            <a:pPr indent="-285750" lvl="0" marL="457200" marR="0" rtl="0" algn="l">
              <a:spcBef>
                <a:spcPts val="1200"/>
              </a:spcBef>
              <a:spcAft>
                <a:spcPts val="0"/>
              </a:spcAft>
              <a:buSzPts val="900"/>
              <a:buFont typeface="Georgia"/>
              <a:buChar char="➢"/>
            </a:pPr>
            <a:r>
              <a:rPr lang="en-GB" sz="900">
                <a:latin typeface="Georgia"/>
                <a:ea typeface="Georgia"/>
                <a:cs typeface="Georgia"/>
                <a:sym typeface="Georgia"/>
              </a:rPr>
              <a:t>The South-West </a:t>
            </a:r>
            <a:r>
              <a:rPr lang="en-GB" sz="900">
                <a:latin typeface="Georgia"/>
                <a:ea typeface="Georgia"/>
                <a:cs typeface="Georgia"/>
                <a:sym typeface="Georgia"/>
              </a:rPr>
              <a:t>geopolitical</a:t>
            </a:r>
            <a:r>
              <a:rPr lang="en-GB" sz="900">
                <a:latin typeface="Georgia"/>
                <a:ea typeface="Georgia"/>
                <a:cs typeface="Georgia"/>
                <a:sym typeface="Georgia"/>
              </a:rPr>
              <a:t> region of the country is most affected by the virus,</a:t>
            </a:r>
            <a:endParaRPr sz="900">
              <a:latin typeface="Georgia"/>
              <a:ea typeface="Georgia"/>
              <a:cs typeface="Georgia"/>
              <a:sym typeface="Georgia"/>
            </a:endParaRPr>
          </a:p>
          <a:p>
            <a:pPr indent="-285750" lvl="0" marL="457200" marR="0" rtl="0" algn="l">
              <a:spcBef>
                <a:spcPts val="0"/>
              </a:spcBef>
              <a:spcAft>
                <a:spcPts val="0"/>
              </a:spcAft>
              <a:buSzPts val="900"/>
              <a:buFont typeface="Georgia"/>
              <a:buChar char="➢"/>
            </a:pPr>
            <a:r>
              <a:rPr lang="en-GB" sz="900">
                <a:latin typeface="Georgia"/>
                <a:ea typeface="Georgia"/>
                <a:cs typeface="Georgia"/>
                <a:sym typeface="Georgia"/>
              </a:rPr>
              <a:t>The negative effect of the virus on the Gross Domestic Product (GDP),</a:t>
            </a:r>
            <a:endParaRPr sz="900">
              <a:latin typeface="Georgia"/>
              <a:ea typeface="Georgia"/>
              <a:cs typeface="Georgia"/>
              <a:sym typeface="Georgia"/>
            </a:endParaRPr>
          </a:p>
          <a:p>
            <a:pPr indent="-285750" lvl="0" marL="457200" marR="0" rtl="0" algn="l">
              <a:spcBef>
                <a:spcPts val="0"/>
              </a:spcBef>
              <a:spcAft>
                <a:spcPts val="0"/>
              </a:spcAft>
              <a:buSzPts val="900"/>
              <a:buFont typeface="Georgia"/>
              <a:buChar char="➢"/>
            </a:pPr>
            <a:r>
              <a:rPr lang="en-GB" sz="900">
                <a:latin typeface="Georgia"/>
                <a:ea typeface="Georgia"/>
                <a:cs typeface="Georgia"/>
                <a:sym typeface="Georgia"/>
              </a:rPr>
              <a:t>The relationship between the Vulnerability index (CCVI Index) and the number of confirmed cases,</a:t>
            </a:r>
            <a:endParaRPr sz="900">
              <a:latin typeface="Georgia"/>
              <a:ea typeface="Georgia"/>
              <a:cs typeface="Georgia"/>
              <a:sym typeface="Georgia"/>
            </a:endParaRPr>
          </a:p>
          <a:p>
            <a:pPr indent="-285750" lvl="0" marL="457200" marR="0" rtl="0" algn="l">
              <a:spcBef>
                <a:spcPts val="0"/>
              </a:spcBef>
              <a:spcAft>
                <a:spcPts val="0"/>
              </a:spcAft>
              <a:buSzPts val="900"/>
              <a:buFont typeface="Georgia"/>
              <a:buChar char="➢"/>
            </a:pPr>
            <a:r>
              <a:rPr lang="en-GB" sz="900">
                <a:latin typeface="Georgia"/>
                <a:ea typeface="Georgia"/>
                <a:cs typeface="Georgia"/>
                <a:sym typeface="Georgia"/>
              </a:rPr>
              <a:t>The top states with the most confirmed cases of the virus and casualty,</a:t>
            </a:r>
            <a:endParaRPr sz="900">
              <a:latin typeface="Georgia"/>
              <a:ea typeface="Georgia"/>
              <a:cs typeface="Georgia"/>
              <a:sym typeface="Georgia"/>
            </a:endParaRPr>
          </a:p>
          <a:p>
            <a:pPr indent="-285750" lvl="0" marL="457200" marR="0" rtl="0" algn="l">
              <a:spcBef>
                <a:spcPts val="0"/>
              </a:spcBef>
              <a:spcAft>
                <a:spcPts val="0"/>
              </a:spcAft>
              <a:buSzPts val="900"/>
              <a:buFont typeface="Georgia"/>
              <a:buChar char="➢"/>
            </a:pPr>
            <a:r>
              <a:rPr lang="en-GB" sz="900">
                <a:latin typeface="Georgia"/>
                <a:ea typeface="Georgia"/>
                <a:cs typeface="Georgia"/>
                <a:sym typeface="Georgia"/>
              </a:rPr>
              <a:t>The relationship between the confirmed cases in each state and the population,</a:t>
            </a:r>
            <a:endParaRPr sz="900">
              <a:latin typeface="Georgia"/>
              <a:ea typeface="Georgia"/>
              <a:cs typeface="Georgia"/>
              <a:sym typeface="Georgia"/>
            </a:endParaRPr>
          </a:p>
          <a:p>
            <a:pPr indent="-285750" lvl="0" marL="457200" marR="0" rtl="0" algn="l">
              <a:spcBef>
                <a:spcPts val="0"/>
              </a:spcBef>
              <a:spcAft>
                <a:spcPts val="0"/>
              </a:spcAft>
              <a:buSzPts val="900"/>
              <a:buFont typeface="Georgia"/>
              <a:buChar char="➢"/>
            </a:pPr>
            <a:r>
              <a:rPr lang="en-GB" sz="900">
                <a:latin typeface="Georgia"/>
                <a:ea typeface="Georgia"/>
                <a:cs typeface="Georgia"/>
                <a:sym typeface="Georgia"/>
              </a:rPr>
              <a:t>The daily infection, recovery and casualty rate of cases in the country.</a:t>
            </a:r>
            <a:endParaRPr sz="900">
              <a:latin typeface="Georgia"/>
              <a:ea typeface="Georgia"/>
              <a:cs typeface="Georgia"/>
              <a:sym typeface="Georgia"/>
            </a:endParaRPr>
          </a:p>
          <a:p>
            <a:pPr indent="-285750" lvl="0" marL="457200" marR="0" rtl="0" algn="l">
              <a:spcBef>
                <a:spcPts val="0"/>
              </a:spcBef>
              <a:spcAft>
                <a:spcPts val="0"/>
              </a:spcAft>
              <a:buSzPts val="900"/>
              <a:buFont typeface="Georgia"/>
              <a:buChar char="➢"/>
            </a:pPr>
            <a:r>
              <a:rPr lang="en-GB" sz="900">
                <a:latin typeface="Georgia"/>
                <a:ea typeface="Georgia"/>
                <a:cs typeface="Georgia"/>
                <a:sym typeface="Georgia"/>
              </a:rPr>
              <a:t>Vaccinations count in Nigeria as at 2022-03-27</a:t>
            </a:r>
            <a:endParaRPr sz="900">
              <a:latin typeface="Georgia"/>
              <a:ea typeface="Georgia"/>
              <a:cs typeface="Georgia"/>
              <a:sym typeface="Georgia"/>
            </a:endParaRPr>
          </a:p>
          <a:p>
            <a:pPr indent="0" lvl="0" marL="0" rtl="0" algn="l">
              <a:spcBef>
                <a:spcPts val="1200"/>
              </a:spcBef>
              <a:spcAft>
                <a:spcPts val="1200"/>
              </a:spcAft>
              <a:buNone/>
            </a:pPr>
            <a:r>
              <a:t/>
            </a:r>
            <a:endParaRPr sz="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84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DATA OVERVIEW &amp; METHOD 1/2                                                                                   </a:t>
            </a:r>
            <a:endParaRPr sz="1800">
              <a:solidFill>
                <a:schemeClr val="dk2"/>
              </a:solidFill>
            </a:endParaRPr>
          </a:p>
        </p:txBody>
      </p:sp>
      <p:sp>
        <p:nvSpPr>
          <p:cNvPr id="68" name="Google Shape;68;p15"/>
          <p:cNvSpPr txBox="1"/>
          <p:nvPr>
            <p:ph idx="1" type="body"/>
          </p:nvPr>
        </p:nvSpPr>
        <p:spPr>
          <a:xfrm>
            <a:off x="311700" y="791525"/>
            <a:ext cx="8686200" cy="4145700"/>
          </a:xfrm>
          <a:prstGeom prst="rect">
            <a:avLst/>
          </a:prstGeom>
        </p:spPr>
        <p:txBody>
          <a:bodyPr anchorCtr="0" anchor="t" bIns="91425" lIns="91425" spcFirstLastPara="1" rIns="91425" wrap="square" tIns="91425">
            <a:noAutofit/>
          </a:bodyPr>
          <a:lstStyle/>
          <a:p>
            <a:pPr indent="0" lvl="0" marL="0" marR="150461" rtl="0" algn="l">
              <a:spcBef>
                <a:spcPts val="600"/>
              </a:spcBef>
              <a:spcAft>
                <a:spcPts val="0"/>
              </a:spcAft>
              <a:buNone/>
            </a:pPr>
            <a:r>
              <a:rPr lang="en-GB" sz="900">
                <a:latin typeface="Georgia"/>
                <a:ea typeface="Georgia"/>
                <a:cs typeface="Georgia"/>
                <a:sym typeface="Georgia"/>
              </a:rPr>
              <a:t>The data for this analysis was sourced from different location and combined to perform analysis and provide insights. </a:t>
            </a:r>
            <a:endParaRPr sz="900">
              <a:latin typeface="Georgia"/>
              <a:ea typeface="Georgia"/>
              <a:cs typeface="Georgia"/>
              <a:sym typeface="Georgia"/>
            </a:endParaRPr>
          </a:p>
          <a:p>
            <a:pPr indent="0" lvl="0" marL="0" marR="150461" rtl="0" algn="l">
              <a:spcBef>
                <a:spcPts val="600"/>
              </a:spcBef>
              <a:spcAft>
                <a:spcPts val="0"/>
              </a:spcAft>
              <a:buClr>
                <a:schemeClr val="dk1"/>
              </a:buClr>
              <a:buSzPts val="1100"/>
              <a:buFont typeface="Arial"/>
              <a:buNone/>
            </a:pPr>
            <a:r>
              <a:rPr lang="en-GB" sz="900">
                <a:latin typeface="Georgia"/>
                <a:ea typeface="Georgia"/>
                <a:cs typeface="Georgia"/>
                <a:sym typeface="Georgia"/>
              </a:rPr>
              <a:t>The data sources include:</a:t>
            </a:r>
            <a:endParaRPr sz="900">
              <a:latin typeface="Georgia"/>
              <a:ea typeface="Georgia"/>
              <a:cs typeface="Georgia"/>
              <a:sym typeface="Georgia"/>
            </a:endParaRPr>
          </a:p>
          <a:p>
            <a:pPr indent="0" lvl="0" marL="457200" marR="150461" rtl="0" algn="l">
              <a:spcBef>
                <a:spcPts val="600"/>
              </a:spcBef>
              <a:spcAft>
                <a:spcPts val="0"/>
              </a:spcAft>
              <a:buNone/>
            </a:pPr>
            <a:r>
              <a:rPr lang="en-GB" sz="900"/>
              <a:t>1. The Nigeria Centre for Diseases Control (NCDC) monitors the country’s COVID-19 situation, and releases data on metrics across all the 37 states in the country. From NCDC COVID-19</a:t>
            </a:r>
            <a:r>
              <a:rPr lang="en-GB" sz="900">
                <a:uFill>
                  <a:noFill/>
                </a:uFill>
                <a:hlinkClick r:id="rId3"/>
              </a:rPr>
              <a:t> </a:t>
            </a:r>
            <a:r>
              <a:rPr lang="en-GB" sz="900" u="sng">
                <a:hlinkClick r:id="rId4"/>
              </a:rPr>
              <a:t>official website</a:t>
            </a:r>
            <a:r>
              <a:rPr lang="en-GB" sz="900"/>
              <a:t>, you will obtain the data by performing a web extraction or web scraping.</a:t>
            </a:r>
            <a:endParaRPr sz="900"/>
          </a:p>
          <a:p>
            <a:pPr indent="0" lvl="0" marL="457200" marR="150461" rtl="0" algn="l">
              <a:spcBef>
                <a:spcPts val="600"/>
              </a:spcBef>
              <a:spcAft>
                <a:spcPts val="0"/>
              </a:spcAft>
              <a:buNone/>
            </a:pPr>
            <a:r>
              <a:rPr lang="en-GB" sz="900"/>
              <a:t>2. The Johns Hopkins University Center for Systems Science and Engineering (JHU CSSE) publishes daily data on confirmed, death and recovered cases across different countries. You will access the daily data for Nigeria from their</a:t>
            </a:r>
            <a:r>
              <a:rPr lang="en-GB" sz="900">
                <a:uFill>
                  <a:noFill/>
                </a:uFill>
                <a:hlinkClick r:id="rId5"/>
              </a:rPr>
              <a:t> </a:t>
            </a:r>
            <a:r>
              <a:rPr lang="en-GB" sz="900" u="sng">
                <a:hlinkClick r:id="rId6"/>
              </a:rPr>
              <a:t>repository</a:t>
            </a:r>
            <a:r>
              <a:rPr lang="en-GB" sz="900"/>
              <a:t> and derive related insights. Steps on how to do this will be provided in the starter code.</a:t>
            </a:r>
            <a:endParaRPr sz="900"/>
          </a:p>
          <a:p>
            <a:pPr indent="0" lvl="0" marL="457200" marR="150461" rtl="0" algn="l">
              <a:spcBef>
                <a:spcPts val="600"/>
              </a:spcBef>
              <a:spcAft>
                <a:spcPts val="0"/>
              </a:spcAft>
              <a:buNone/>
            </a:pPr>
            <a:r>
              <a:rPr lang="en-GB" sz="900"/>
              <a:t>3. Nigeria Community Vulnerability Index data</a:t>
            </a:r>
            <a:endParaRPr sz="900"/>
          </a:p>
          <a:p>
            <a:pPr indent="0" lvl="0" marL="457200" marR="150461" rtl="0" algn="l">
              <a:spcBef>
                <a:spcPts val="600"/>
              </a:spcBef>
              <a:spcAft>
                <a:spcPts val="0"/>
              </a:spcAft>
              <a:buNone/>
            </a:pPr>
            <a:r>
              <a:rPr lang="en-GB" sz="900"/>
              <a:t>The vulnerability index was computed by considering several factors such as socio-economic status, population density, housing type, transportation, epidemiological, health system etc, these factors are known as themes. Each theme was broken into subthemes, and data was gathered from them to compute the overall vulnerability index score by weighing equally each theme. You can use the index data with datasets related to the pandemic such cases, deaths etc to determine relationships and correlations in your analysis.</a:t>
            </a:r>
            <a:endParaRPr sz="900"/>
          </a:p>
          <a:p>
            <a:pPr indent="0" lvl="0" marL="457200" marR="150461" rtl="0" algn="l">
              <a:spcBef>
                <a:spcPts val="600"/>
              </a:spcBef>
              <a:spcAft>
                <a:spcPts val="0"/>
              </a:spcAft>
              <a:buNone/>
            </a:pPr>
            <a:r>
              <a:rPr b="1" lang="en-GB" sz="900"/>
              <a:t>Note that:</a:t>
            </a:r>
            <a:endParaRPr b="1" sz="900"/>
          </a:p>
          <a:p>
            <a:pPr indent="0" lvl="0" marL="457200" marR="150461" rtl="0" algn="l">
              <a:spcBef>
                <a:spcPts val="600"/>
              </a:spcBef>
              <a:spcAft>
                <a:spcPts val="0"/>
              </a:spcAft>
              <a:buNone/>
            </a:pPr>
            <a:r>
              <a:rPr b="1" lang="en-GB" sz="900"/>
              <a:t>- </a:t>
            </a:r>
            <a:r>
              <a:rPr lang="en-GB" sz="900"/>
              <a:t>The term “vulnerability” refers to the impact of the virus on a community after the virus arrives.</a:t>
            </a:r>
            <a:endParaRPr sz="900"/>
          </a:p>
          <a:p>
            <a:pPr indent="0" lvl="0" marL="457200" marR="150461" rtl="0" algn="l">
              <a:spcBef>
                <a:spcPts val="600"/>
              </a:spcBef>
              <a:spcAft>
                <a:spcPts val="0"/>
              </a:spcAft>
              <a:buNone/>
            </a:pPr>
            <a:r>
              <a:rPr b="1" lang="en-GB" sz="900"/>
              <a:t>- </a:t>
            </a:r>
            <a:r>
              <a:rPr lang="en-GB" sz="900"/>
              <a:t>It ranks from Very Low(0) to Very High(1+)</a:t>
            </a:r>
            <a:endParaRPr sz="900"/>
          </a:p>
          <a:p>
            <a:pPr indent="0" lvl="0" marL="457200" marR="150461" rtl="0" algn="l">
              <a:spcBef>
                <a:spcPts val="600"/>
              </a:spcBef>
              <a:spcAft>
                <a:spcPts val="0"/>
              </a:spcAft>
              <a:buNone/>
            </a:pPr>
            <a:r>
              <a:rPr lang="en-GB" sz="900"/>
              <a:t>Refer to the</a:t>
            </a:r>
            <a:r>
              <a:rPr lang="en-GB" sz="900">
                <a:uFill>
                  <a:noFill/>
                </a:uFill>
                <a:hlinkClick r:id="rId7"/>
              </a:rPr>
              <a:t> </a:t>
            </a:r>
            <a:r>
              <a:rPr lang="en-GB" sz="900" u="sng">
                <a:hlinkClick r:id="rId8"/>
              </a:rPr>
              <a:t>Data Dictionary</a:t>
            </a:r>
            <a:r>
              <a:rPr lang="en-GB" sz="900"/>
              <a:t> for more information.</a:t>
            </a:r>
            <a:endParaRPr sz="900"/>
          </a:p>
          <a:p>
            <a:pPr indent="0" lvl="0" marL="457200" marR="150461" rtl="0" algn="l">
              <a:spcBef>
                <a:spcPts val="600"/>
              </a:spcBef>
              <a:spcAft>
                <a:spcPts val="0"/>
              </a:spcAft>
              <a:buNone/>
            </a:pPr>
            <a:r>
              <a:rPr lang="en-GB" sz="900"/>
              <a:t>Resource Link - Click</a:t>
            </a:r>
            <a:r>
              <a:rPr lang="en-GB" sz="900">
                <a:uFill>
                  <a:noFill/>
                </a:uFill>
                <a:hlinkClick r:id="rId9"/>
              </a:rPr>
              <a:t> </a:t>
            </a:r>
            <a:r>
              <a:rPr lang="en-GB" sz="900" u="sng">
                <a:hlinkClick r:id="rId10"/>
              </a:rPr>
              <a:t>Here</a:t>
            </a:r>
            <a:endParaRPr sz="9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47250" y="13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GB" sz="1800">
                <a:solidFill>
                  <a:schemeClr val="dk2"/>
                </a:solidFill>
                <a:latin typeface="Times New Roman"/>
                <a:ea typeface="Times New Roman"/>
                <a:cs typeface="Times New Roman"/>
                <a:sym typeface="Times New Roman"/>
              </a:rPr>
              <a:t>DATA OVERVIEW &amp; METHOD 2/2                                                                                   </a:t>
            </a:r>
            <a:endParaRPr sz="1800">
              <a:solidFill>
                <a:schemeClr val="dk2"/>
              </a:solidFill>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708350"/>
            <a:ext cx="8520600" cy="4061400"/>
          </a:xfrm>
          <a:prstGeom prst="rect">
            <a:avLst/>
          </a:prstGeom>
        </p:spPr>
        <p:txBody>
          <a:bodyPr anchorCtr="0" anchor="t" bIns="91425" lIns="91425" spcFirstLastPara="1" rIns="91425" wrap="square" tIns="91425">
            <a:normAutofit/>
          </a:bodyPr>
          <a:lstStyle/>
          <a:p>
            <a:pPr indent="0" lvl="0" marL="457200" marR="150461" rtl="0" algn="l">
              <a:spcBef>
                <a:spcPts val="600"/>
              </a:spcBef>
              <a:spcAft>
                <a:spcPts val="0"/>
              </a:spcAft>
              <a:buClr>
                <a:schemeClr val="dk1"/>
              </a:buClr>
              <a:buSzPts val="1100"/>
              <a:buFont typeface="Arial"/>
              <a:buNone/>
            </a:pPr>
            <a:r>
              <a:rPr lang="en-GB" sz="900"/>
              <a:t>4. Real Domestic Gross Product Data</a:t>
            </a:r>
            <a:endParaRPr sz="900"/>
          </a:p>
          <a:p>
            <a:pPr indent="0" lvl="0" marL="457200" marR="150461" rtl="0" algn="l">
              <a:spcBef>
                <a:spcPts val="600"/>
              </a:spcBef>
              <a:spcAft>
                <a:spcPts val="0"/>
              </a:spcAft>
              <a:buClr>
                <a:schemeClr val="dk1"/>
              </a:buClr>
              <a:buSzPts val="1100"/>
              <a:buFont typeface="Arial"/>
              <a:buNone/>
            </a:pPr>
            <a:r>
              <a:rPr lang="en-GB" sz="900"/>
              <a:t>We have provided data on the Real Domestic Gross Product(GDP) data for Nigeria. This will help you determine the impact of COVID-19 on the economy. You can achieve this by comparing the Real GDP(Pre-COVID-19) with Real GDP(During COVID-19).</a:t>
            </a:r>
            <a:endParaRPr sz="900"/>
          </a:p>
          <a:p>
            <a:pPr indent="0" lvl="0" marL="457200" marR="150461" rtl="0" algn="l">
              <a:spcBef>
                <a:spcPts val="600"/>
              </a:spcBef>
              <a:spcAft>
                <a:spcPts val="0"/>
              </a:spcAft>
              <a:buClr>
                <a:schemeClr val="dk1"/>
              </a:buClr>
              <a:buSzPts val="1100"/>
              <a:buFont typeface="Arial"/>
              <a:buNone/>
            </a:pPr>
            <a:r>
              <a:rPr b="1" lang="en-GB" sz="900"/>
              <a:t>- </a:t>
            </a:r>
            <a:r>
              <a:rPr lang="en-GB" sz="900"/>
              <a:t>Read more</a:t>
            </a:r>
            <a:r>
              <a:rPr lang="en-GB" sz="900">
                <a:uFill>
                  <a:noFill/>
                </a:uFill>
                <a:hlinkClick r:id="rId3"/>
              </a:rPr>
              <a:t> </a:t>
            </a:r>
            <a:r>
              <a:rPr lang="en-GB" sz="900" u="sng">
                <a:hlinkClick r:id="rId4"/>
              </a:rPr>
              <a:t>https://www.aljazeera.com/news/2020/11/21/nigeria-slips-into-recession-blamed-on-covid-19-and-oil-prices</a:t>
            </a:r>
            <a:endParaRPr sz="900" u="sng"/>
          </a:p>
          <a:p>
            <a:pPr indent="0" lvl="0" marL="457200" marR="150461" rtl="0" algn="l">
              <a:spcBef>
                <a:spcPts val="600"/>
              </a:spcBef>
              <a:spcAft>
                <a:spcPts val="0"/>
              </a:spcAft>
              <a:buNone/>
            </a:pPr>
            <a:r>
              <a:rPr b="1" lang="en-GB" sz="900"/>
              <a:t>-</a:t>
            </a:r>
            <a:r>
              <a:rPr b="1" lang="en-GB" sz="900">
                <a:uFill>
                  <a:noFill/>
                </a:uFill>
                <a:hlinkClick r:id="rId5"/>
              </a:rPr>
              <a:t> </a:t>
            </a:r>
            <a:r>
              <a:rPr lang="en-GB" sz="900" u="sng">
                <a:hlinkClick r:id="rId6"/>
              </a:rPr>
              <a:t>https://www.pwc.com/ng/en/assets/pdf/economic-alert-october-2020.pdf</a:t>
            </a:r>
            <a:endParaRPr sz="900"/>
          </a:p>
          <a:p>
            <a:pPr indent="0" lvl="0" marL="457200" marR="150461" rtl="0" algn="l">
              <a:spcBef>
                <a:spcPts val="600"/>
              </a:spcBef>
              <a:spcAft>
                <a:spcPts val="0"/>
              </a:spcAft>
              <a:buClr>
                <a:schemeClr val="dk1"/>
              </a:buClr>
              <a:buSzPts val="1100"/>
              <a:buFont typeface="Arial"/>
              <a:buNone/>
            </a:pPr>
            <a:r>
              <a:t/>
            </a:r>
            <a:endParaRPr sz="900"/>
          </a:p>
          <a:p>
            <a:pPr indent="0" lvl="0" marL="457200" marR="150461" rtl="0" algn="l">
              <a:spcBef>
                <a:spcPts val="600"/>
              </a:spcBef>
              <a:spcAft>
                <a:spcPts val="0"/>
              </a:spcAft>
              <a:buClr>
                <a:schemeClr val="dk1"/>
              </a:buClr>
              <a:buSzPts val="1100"/>
              <a:buFont typeface="Arial"/>
              <a:buNone/>
            </a:pPr>
            <a:r>
              <a:rPr lang="en-GB" sz="900"/>
              <a:t>5. State Budget Data</a:t>
            </a:r>
            <a:endParaRPr sz="900"/>
          </a:p>
          <a:p>
            <a:pPr indent="0" lvl="0" marL="457200" marR="150461" rtl="0" algn="l">
              <a:spcBef>
                <a:spcPts val="600"/>
              </a:spcBef>
              <a:spcAft>
                <a:spcPts val="0"/>
              </a:spcAft>
              <a:buNone/>
            </a:pPr>
            <a:r>
              <a:rPr lang="en-GB" sz="900"/>
              <a:t>States across the country reduced their initial budget due to the impact of COVID-19 on the economy. We have provided you with data on this, and you can also use this to determine the impact of COVID-19 on the economy. </a:t>
            </a:r>
            <a:endParaRPr sz="900"/>
          </a:p>
          <a:p>
            <a:pPr indent="0" lvl="0" marL="457200" marR="150461" rtl="0" algn="l">
              <a:spcBef>
                <a:spcPts val="600"/>
              </a:spcBef>
              <a:spcAft>
                <a:spcPts val="0"/>
              </a:spcAft>
              <a:buNone/>
            </a:pPr>
            <a:r>
              <a:rPr lang="en-GB" sz="900"/>
              <a:t>6. </a:t>
            </a:r>
            <a:r>
              <a:rPr lang="en-GB" sz="900">
                <a:highlight>
                  <a:srgbClr val="FFFFFF"/>
                </a:highlight>
                <a:uFill>
                  <a:noFill/>
                </a:uFill>
                <a:latin typeface="Georgia"/>
                <a:ea typeface="Georgia"/>
                <a:cs typeface="Georgia"/>
                <a:sym typeface="Georgia"/>
                <a:hlinkClick r:id="rId7"/>
              </a:rPr>
              <a:t>WHO Coronavirus (COVID-19) Dashboard</a:t>
            </a:r>
            <a:endParaRPr sz="900">
              <a:latin typeface="Georgia"/>
              <a:ea typeface="Georgia"/>
              <a:cs typeface="Georgia"/>
              <a:sym typeface="Georgia"/>
            </a:endParaRPr>
          </a:p>
          <a:p>
            <a:pPr indent="0" lvl="0" marL="457200" marR="150461" rtl="0" algn="l">
              <a:spcBef>
                <a:spcPts val="600"/>
              </a:spcBef>
              <a:spcAft>
                <a:spcPts val="0"/>
              </a:spcAft>
              <a:buNone/>
            </a:pPr>
            <a:r>
              <a:rPr lang="en-GB" sz="900">
                <a:latin typeface="Georgia"/>
                <a:ea typeface="Georgia"/>
                <a:cs typeface="Georgia"/>
                <a:sym typeface="Georgia"/>
              </a:rPr>
              <a:t>The WHO coronavirus (COVID-19) dashboard presents official daily counts of COVID-19 cases, deaths and vaccine utilisation reported by countries, territories and areas. Through this dashboard, we aim to provide a frequently updated data visualization, data dissemination and data exploration resource, while linking users to other useful and informative resources.</a:t>
            </a:r>
            <a:endParaRPr sz="900">
              <a:latin typeface="Georgia"/>
              <a:ea typeface="Georgia"/>
              <a:cs typeface="Georgia"/>
              <a:sym typeface="Georgia"/>
            </a:endParaRPr>
          </a:p>
          <a:p>
            <a:pPr indent="0" lvl="0" marL="457200" marR="150461" rtl="0" algn="l">
              <a:spcBef>
                <a:spcPts val="600"/>
              </a:spcBef>
              <a:spcAft>
                <a:spcPts val="0"/>
              </a:spcAft>
              <a:buNone/>
            </a:pPr>
            <a:r>
              <a:rPr lang="en-GB" sz="900">
                <a:latin typeface="Georgia"/>
                <a:ea typeface="Georgia"/>
                <a:cs typeface="Georgia"/>
                <a:sym typeface="Georgia"/>
              </a:rPr>
              <a:t>Download link: </a:t>
            </a:r>
            <a:r>
              <a:rPr lang="en-GB" sz="900" u="sng">
                <a:latin typeface="Georgia"/>
                <a:ea typeface="Georgia"/>
                <a:cs typeface="Georgia"/>
                <a:sym typeface="Georgia"/>
                <a:hlinkClick r:id="rId8"/>
              </a:rPr>
              <a:t>https://covid19.who.int/WHO-COVID-19-global-data.csv</a:t>
            </a:r>
            <a:endParaRPr sz="900">
              <a:latin typeface="Georgia"/>
              <a:ea typeface="Georgia"/>
              <a:cs typeface="Georgia"/>
              <a:sym typeface="Georgia"/>
            </a:endParaRPr>
          </a:p>
          <a:p>
            <a:pPr indent="0" lvl="0" marL="457200" marR="150461" rtl="0" algn="l">
              <a:spcBef>
                <a:spcPts val="600"/>
              </a:spcBef>
              <a:spcAft>
                <a:spcPts val="0"/>
              </a:spcAft>
              <a:buNone/>
            </a:pPr>
            <a:r>
              <a:rPr lang="en-GB" sz="900">
                <a:latin typeface="Georgia"/>
                <a:ea typeface="Georgia"/>
                <a:cs typeface="Georgia"/>
                <a:sym typeface="Georgia"/>
              </a:rPr>
              <a:t>Download link: </a:t>
            </a:r>
            <a:r>
              <a:rPr lang="en-GB" sz="900" u="sng">
                <a:latin typeface="Georgia"/>
                <a:ea typeface="Georgia"/>
                <a:cs typeface="Georgia"/>
                <a:sym typeface="Georgia"/>
                <a:hlinkClick r:id="rId9"/>
              </a:rPr>
              <a:t>https://covid19.who.int/WHO-COVID-19-global-table-data.csv</a:t>
            </a:r>
            <a:endParaRPr sz="900">
              <a:latin typeface="Georgia"/>
              <a:ea typeface="Georgia"/>
              <a:cs typeface="Georgia"/>
              <a:sym typeface="Georgia"/>
            </a:endParaRPr>
          </a:p>
          <a:p>
            <a:pPr indent="0" lvl="0" marL="457200" marR="150461" rtl="0" algn="l">
              <a:spcBef>
                <a:spcPts val="600"/>
              </a:spcBef>
              <a:spcAft>
                <a:spcPts val="0"/>
              </a:spcAft>
              <a:buNone/>
            </a:pPr>
            <a:r>
              <a:rPr lang="en-GB" sz="900">
                <a:latin typeface="Georgia"/>
                <a:ea typeface="Georgia"/>
                <a:cs typeface="Georgia"/>
                <a:sym typeface="Georgia"/>
              </a:rPr>
              <a:t>Download links: </a:t>
            </a:r>
            <a:r>
              <a:rPr lang="en-GB" sz="900" u="sng">
                <a:latin typeface="Georgia"/>
                <a:ea typeface="Georgia"/>
                <a:cs typeface="Georgia"/>
                <a:sym typeface="Georgia"/>
                <a:hlinkClick r:id="rId10"/>
              </a:rPr>
              <a:t>https://covid19.who.int/who-data/vaccination-data.csv</a:t>
            </a:r>
            <a:endParaRPr sz="900">
              <a:latin typeface="Georgia"/>
              <a:ea typeface="Georgia"/>
              <a:cs typeface="Georgia"/>
              <a:sym typeface="Georgia"/>
            </a:endParaRPr>
          </a:p>
          <a:p>
            <a:pPr indent="0" lvl="0" marL="457200" marR="150461" rtl="0" algn="l">
              <a:spcBef>
                <a:spcPts val="600"/>
              </a:spcBef>
              <a:spcAft>
                <a:spcPts val="0"/>
              </a:spcAft>
              <a:buNone/>
            </a:pPr>
            <a:r>
              <a:rPr lang="en-GB" sz="900">
                <a:latin typeface="Georgia"/>
                <a:ea typeface="Georgia"/>
                <a:cs typeface="Georgia"/>
                <a:sym typeface="Georgia"/>
              </a:rPr>
              <a:t>Download link: </a:t>
            </a:r>
            <a:r>
              <a:rPr lang="en-GB" sz="900" u="sng">
                <a:latin typeface="Georgia"/>
                <a:ea typeface="Georgia"/>
                <a:cs typeface="Georgia"/>
                <a:sym typeface="Georgia"/>
                <a:hlinkClick r:id="rId11"/>
              </a:rPr>
              <a:t>https://covid19.who.int/who-data/vaccination-metadata.csv</a:t>
            </a:r>
            <a:endParaRPr sz="900">
              <a:latin typeface="Georgia"/>
              <a:ea typeface="Georgia"/>
              <a:cs typeface="Georgia"/>
              <a:sym typeface="Georgia"/>
            </a:endParaRPr>
          </a:p>
          <a:p>
            <a:pPr indent="0" lvl="0" marL="457200" marR="150461" rtl="0" algn="l">
              <a:spcBef>
                <a:spcPts val="600"/>
              </a:spcBef>
              <a:spcAft>
                <a:spcPts val="0"/>
              </a:spcAft>
              <a:buNone/>
            </a:pPr>
            <a:r>
              <a:t/>
            </a:r>
            <a:endParaRPr sz="9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60125" y="58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800">
                <a:solidFill>
                  <a:schemeClr val="dk2"/>
                </a:solidFill>
                <a:latin typeface="Georgia"/>
                <a:ea typeface="Georgia"/>
                <a:cs typeface="Georgia"/>
                <a:sym typeface="Georgia"/>
              </a:rPr>
              <a:t>ANALYSIS &amp; RESULTS</a:t>
            </a:r>
            <a:endParaRPr b="1" sz="1800">
              <a:solidFill>
                <a:schemeClr val="dk2"/>
              </a:solidFill>
              <a:latin typeface="Georgia"/>
              <a:ea typeface="Georgia"/>
              <a:cs typeface="Georgia"/>
              <a:sym typeface="Georgia"/>
            </a:endParaRPr>
          </a:p>
          <a:p>
            <a:pPr indent="0" lvl="0" marL="0" rtl="0" algn="l">
              <a:spcBef>
                <a:spcPts val="400"/>
              </a:spcBef>
              <a:spcAft>
                <a:spcPts val="0"/>
              </a:spcAft>
              <a:buNone/>
            </a:pPr>
            <a:r>
              <a:t/>
            </a:r>
            <a:endParaRPr sz="1800">
              <a:solidFill>
                <a:schemeClr val="dk2"/>
              </a:solidFill>
              <a:latin typeface="Georgia"/>
              <a:ea typeface="Georgia"/>
              <a:cs typeface="Georgia"/>
              <a:sym typeface="Georgia"/>
            </a:endParaRPr>
          </a:p>
        </p:txBody>
      </p:sp>
      <p:sp>
        <p:nvSpPr>
          <p:cNvPr id="80" name="Google Shape;80;p17"/>
          <p:cNvSpPr txBox="1"/>
          <p:nvPr>
            <p:ph idx="1" type="body"/>
          </p:nvPr>
        </p:nvSpPr>
        <p:spPr>
          <a:xfrm>
            <a:off x="331975" y="524550"/>
            <a:ext cx="8376900" cy="970800"/>
          </a:xfrm>
          <a:prstGeom prst="rect">
            <a:avLst/>
          </a:prstGeom>
        </p:spPr>
        <p:txBody>
          <a:bodyPr anchorCtr="0" anchor="t" bIns="91425" lIns="91425" spcFirstLastPara="1" rIns="91425" wrap="square" tIns="91425">
            <a:normAutofit/>
          </a:bodyPr>
          <a:lstStyle/>
          <a:p>
            <a:pPr indent="-266700" lvl="0" marL="266700" marR="60462" rtl="0" algn="l">
              <a:lnSpc>
                <a:spcPct val="150000"/>
              </a:lnSpc>
              <a:spcBef>
                <a:spcPts val="1000"/>
              </a:spcBef>
              <a:spcAft>
                <a:spcPts val="0"/>
              </a:spcAft>
              <a:buClr>
                <a:schemeClr val="dk1"/>
              </a:buClr>
              <a:buSzPts val="1100"/>
              <a:buFont typeface="Arial"/>
              <a:buNone/>
            </a:pPr>
            <a:r>
              <a:rPr lang="en-GB" sz="900">
                <a:latin typeface="Georgia"/>
                <a:ea typeface="Georgia"/>
                <a:cs typeface="Georgia"/>
                <a:sym typeface="Georgia"/>
              </a:rPr>
              <a:t>Fig 1-3 -  Plots of Top 10 States Confirmed, Discharged/Recovered cases COVID-19 cases in Nigeria.</a:t>
            </a:r>
            <a:endParaRPr sz="900">
              <a:latin typeface="Georgia"/>
              <a:ea typeface="Georgia"/>
              <a:cs typeface="Georgia"/>
              <a:sym typeface="Georgia"/>
            </a:endParaRPr>
          </a:p>
          <a:p>
            <a:pPr indent="0" lvl="0" marL="266700" marR="60462" rtl="0" algn="l">
              <a:lnSpc>
                <a:spcPct val="150000"/>
              </a:lnSpc>
              <a:spcBef>
                <a:spcPts val="1200"/>
              </a:spcBef>
              <a:spcAft>
                <a:spcPts val="600"/>
              </a:spcAft>
              <a:buNone/>
            </a:pPr>
            <a:r>
              <a:rPr lang="en-GB" sz="900">
                <a:latin typeface="Georgia"/>
                <a:ea typeface="Georgia"/>
                <a:cs typeface="Georgia"/>
                <a:sym typeface="Georgia"/>
              </a:rPr>
              <a:t>Fig. 1-3 shows Lagos State has the highest cases of COVID-19 confirmed, discharged and death cases, recording 26,708 confirmed cases, </a:t>
            </a:r>
            <a:r>
              <a:rPr lang="en-GB" sz="900">
                <a:highlight>
                  <a:srgbClr val="F5F5F5"/>
                </a:highlight>
                <a:latin typeface="Georgia"/>
                <a:ea typeface="Georgia"/>
                <a:cs typeface="Georgia"/>
                <a:sym typeface="Georgia"/>
              </a:rPr>
              <a:t>24,037</a:t>
            </a:r>
            <a:r>
              <a:rPr lang="en-GB" sz="900">
                <a:latin typeface="Georgia"/>
                <a:ea typeface="Georgia"/>
                <a:cs typeface="Georgia"/>
                <a:sym typeface="Georgia"/>
              </a:rPr>
              <a:t> discharged and 236 death cases respectively as at 1</a:t>
            </a:r>
            <a:r>
              <a:rPr baseline="30000" lang="en-GB" sz="900">
                <a:latin typeface="Georgia"/>
                <a:ea typeface="Georgia"/>
                <a:cs typeface="Georgia"/>
                <a:sym typeface="Georgia"/>
              </a:rPr>
              <a:t>st </a:t>
            </a:r>
            <a:r>
              <a:rPr lang="en-GB" sz="900">
                <a:latin typeface="Georgia"/>
                <a:ea typeface="Georgia"/>
                <a:cs typeface="Georgia"/>
                <a:sym typeface="Georgia"/>
              </a:rPr>
              <a:t> March, 2022.</a:t>
            </a:r>
            <a:endParaRPr sz="900">
              <a:latin typeface="Georgia"/>
              <a:ea typeface="Georgia"/>
              <a:cs typeface="Georgia"/>
              <a:sym typeface="Georgia"/>
            </a:endParaRPr>
          </a:p>
        </p:txBody>
      </p:sp>
      <p:pic>
        <p:nvPicPr>
          <p:cNvPr id="81" name="Google Shape;81;p17"/>
          <p:cNvPicPr preferRelativeResize="0"/>
          <p:nvPr/>
        </p:nvPicPr>
        <p:blipFill>
          <a:blip r:embed="rId3">
            <a:alphaModFix/>
          </a:blip>
          <a:stretch>
            <a:fillRect/>
          </a:stretch>
        </p:blipFill>
        <p:spPr>
          <a:xfrm>
            <a:off x="141800" y="1889650"/>
            <a:ext cx="4171875" cy="2815550"/>
          </a:xfrm>
          <a:prstGeom prst="rect">
            <a:avLst/>
          </a:prstGeom>
          <a:noFill/>
          <a:ln>
            <a:noFill/>
          </a:ln>
        </p:spPr>
      </p:pic>
      <p:pic>
        <p:nvPicPr>
          <p:cNvPr id="82" name="Google Shape;82;p17"/>
          <p:cNvPicPr preferRelativeResize="0"/>
          <p:nvPr/>
        </p:nvPicPr>
        <p:blipFill>
          <a:blip r:embed="rId4">
            <a:alphaModFix/>
          </a:blip>
          <a:stretch>
            <a:fillRect/>
          </a:stretch>
        </p:blipFill>
        <p:spPr>
          <a:xfrm>
            <a:off x="4962125" y="1874900"/>
            <a:ext cx="3875806" cy="281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586650" y="661300"/>
            <a:ext cx="4756350" cy="3089975"/>
          </a:xfrm>
          <a:prstGeom prst="rect">
            <a:avLst/>
          </a:prstGeom>
          <a:noFill/>
          <a:ln>
            <a:noFill/>
          </a:ln>
        </p:spPr>
      </p:pic>
      <p:sp>
        <p:nvSpPr>
          <p:cNvPr id="88" name="Google Shape;88;p18"/>
          <p:cNvSpPr txBox="1"/>
          <p:nvPr/>
        </p:nvSpPr>
        <p:spPr>
          <a:xfrm>
            <a:off x="5440000" y="928150"/>
            <a:ext cx="204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Georgia"/>
                <a:ea typeface="Georgia"/>
                <a:cs typeface="Georgia"/>
                <a:sym typeface="Georgia"/>
              </a:rPr>
              <a:t>Plot showing Lagos having the highest count of death.</a:t>
            </a:r>
            <a:endParaRPr>
              <a:solidFill>
                <a:schemeClr val="dk2"/>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275875"/>
            <a:ext cx="8054700" cy="613500"/>
          </a:xfrm>
          <a:prstGeom prst="rect">
            <a:avLst/>
          </a:prstGeom>
        </p:spPr>
        <p:txBody>
          <a:bodyPr anchorCtr="0" anchor="t" bIns="91425" lIns="91425" spcFirstLastPara="1" rIns="91425" wrap="square" tIns="91425">
            <a:noAutofit/>
          </a:bodyPr>
          <a:lstStyle/>
          <a:p>
            <a:pPr indent="-228600" lvl="0" marL="177800" marR="330462" rtl="0" algn="just">
              <a:lnSpc>
                <a:spcPct val="150000"/>
              </a:lnSpc>
              <a:spcBef>
                <a:spcPts val="1000"/>
              </a:spcBef>
              <a:spcAft>
                <a:spcPts val="0"/>
              </a:spcAft>
              <a:buClr>
                <a:schemeClr val="dk1"/>
              </a:buClr>
              <a:buSzPts val="1100"/>
              <a:buFont typeface="Arial"/>
              <a:buNone/>
            </a:pPr>
            <a:r>
              <a:rPr lang="en-GB" sz="900">
                <a:latin typeface="Georgia"/>
                <a:ea typeface="Georgia"/>
                <a:cs typeface="Georgia"/>
                <a:sym typeface="Georgia"/>
              </a:rPr>
              <a:t>Fig. 4 shows the daily infection rate of the virus from 28</a:t>
            </a:r>
            <a:r>
              <a:rPr baseline="30000" lang="en-GB" sz="900">
                <a:latin typeface="Georgia"/>
                <a:ea typeface="Georgia"/>
                <a:cs typeface="Georgia"/>
                <a:sym typeface="Georgia"/>
              </a:rPr>
              <a:t>th</a:t>
            </a:r>
            <a:r>
              <a:rPr lang="en-GB" sz="900">
                <a:latin typeface="Georgia"/>
                <a:ea typeface="Georgia"/>
                <a:cs typeface="Georgia"/>
                <a:sym typeface="Georgia"/>
              </a:rPr>
              <a:t> February, 2020 till date. The chart shows two waves of the virus, first being early 2020 and the second bigger wave towards the end of the year.</a:t>
            </a:r>
            <a:endParaRPr sz="900">
              <a:latin typeface="Georgia"/>
              <a:ea typeface="Georgia"/>
              <a:cs typeface="Georgia"/>
              <a:sym typeface="Georgia"/>
            </a:endParaRPr>
          </a:p>
          <a:p>
            <a:pPr indent="0" lvl="0" marL="0" marR="330462" rtl="0" algn="l">
              <a:spcBef>
                <a:spcPts val="300"/>
              </a:spcBef>
              <a:spcAft>
                <a:spcPts val="1200"/>
              </a:spcAft>
              <a:buNone/>
            </a:pPr>
            <a:r>
              <a:t/>
            </a:r>
            <a:endParaRPr sz="900">
              <a:latin typeface="Georgia"/>
              <a:ea typeface="Georgia"/>
              <a:cs typeface="Georgia"/>
              <a:sym typeface="Georgia"/>
            </a:endParaRPr>
          </a:p>
        </p:txBody>
      </p:sp>
      <p:pic>
        <p:nvPicPr>
          <p:cNvPr id="94" name="Google Shape;94;p19"/>
          <p:cNvPicPr preferRelativeResize="0"/>
          <p:nvPr/>
        </p:nvPicPr>
        <p:blipFill>
          <a:blip r:embed="rId3">
            <a:alphaModFix/>
          </a:blip>
          <a:stretch>
            <a:fillRect/>
          </a:stretch>
        </p:blipFill>
        <p:spPr>
          <a:xfrm>
            <a:off x="754900" y="1204126"/>
            <a:ext cx="7790150" cy="297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47250" y="185650"/>
            <a:ext cx="8520600" cy="884400"/>
          </a:xfrm>
          <a:prstGeom prst="rect">
            <a:avLst/>
          </a:prstGeom>
        </p:spPr>
        <p:txBody>
          <a:bodyPr anchorCtr="0" anchor="t" bIns="91425" lIns="91425" spcFirstLastPara="1" rIns="91425" wrap="square" tIns="91425">
            <a:noAutofit/>
          </a:bodyPr>
          <a:lstStyle/>
          <a:p>
            <a:pPr indent="-177800" lvl="0" marL="177800" marR="330462" rtl="0" algn="just">
              <a:lnSpc>
                <a:spcPct val="150000"/>
              </a:lnSpc>
              <a:spcBef>
                <a:spcPts val="1000"/>
              </a:spcBef>
              <a:spcAft>
                <a:spcPts val="300"/>
              </a:spcAft>
              <a:buNone/>
            </a:pPr>
            <a:r>
              <a:rPr lang="en-GB" sz="900">
                <a:latin typeface="Georgia"/>
                <a:ea typeface="Georgia"/>
                <a:cs typeface="Georgia"/>
                <a:sym typeface="Georgia"/>
              </a:rPr>
              <a:t>Fig. 5 Shows a combination of COVID-19 cases of Confirmed, recovered and death cases. The major spike in the recovery cases and in</a:t>
            </a:r>
            <a:r>
              <a:rPr lang="en-GB" sz="900">
                <a:latin typeface="Georgia"/>
                <a:ea typeface="Georgia"/>
                <a:cs typeface="Georgia"/>
                <a:sym typeface="Georgia"/>
              </a:rPr>
              <a:t>significant exponential growth of death cases</a:t>
            </a:r>
            <a:r>
              <a:rPr lang="en-GB" sz="900">
                <a:latin typeface="Georgia"/>
                <a:ea typeface="Georgia"/>
                <a:cs typeface="Georgia"/>
                <a:sym typeface="Georgia"/>
              </a:rPr>
              <a:t> shows an effective approach towards the treatment /</a:t>
            </a:r>
            <a:r>
              <a:rPr lang="en-GB" sz="900">
                <a:latin typeface="Georgia"/>
                <a:ea typeface="Georgia"/>
                <a:cs typeface="Georgia"/>
                <a:sym typeface="Georgia"/>
              </a:rPr>
              <a:t>preventive measures of transmitting the virus</a:t>
            </a:r>
            <a:r>
              <a:rPr lang="en-GB" sz="900">
                <a:latin typeface="Georgia"/>
                <a:ea typeface="Georgia"/>
                <a:cs typeface="Georgia"/>
                <a:sym typeface="Georgia"/>
              </a:rPr>
              <a:t>.</a:t>
            </a:r>
            <a:endParaRPr sz="900">
              <a:latin typeface="Georgia"/>
              <a:ea typeface="Georgia"/>
              <a:cs typeface="Georgia"/>
              <a:sym typeface="Georgia"/>
            </a:endParaRPr>
          </a:p>
        </p:txBody>
      </p:sp>
      <p:pic>
        <p:nvPicPr>
          <p:cNvPr id="100" name="Google Shape;100;p20"/>
          <p:cNvPicPr preferRelativeResize="0"/>
          <p:nvPr/>
        </p:nvPicPr>
        <p:blipFill>
          <a:blip r:embed="rId3">
            <a:alphaModFix/>
          </a:blip>
          <a:stretch>
            <a:fillRect/>
          </a:stretch>
        </p:blipFill>
        <p:spPr>
          <a:xfrm>
            <a:off x="1634875" y="1070050"/>
            <a:ext cx="4846731" cy="376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260125" y="185650"/>
            <a:ext cx="8520600" cy="1322700"/>
          </a:xfrm>
          <a:prstGeom prst="rect">
            <a:avLst/>
          </a:prstGeom>
        </p:spPr>
        <p:txBody>
          <a:bodyPr anchorCtr="0" anchor="t" bIns="91425" lIns="91425" spcFirstLastPara="1" rIns="91425" wrap="square" tIns="91425">
            <a:normAutofit lnSpcReduction="10000"/>
          </a:bodyPr>
          <a:lstStyle/>
          <a:p>
            <a:pPr indent="0" lvl="0" marL="0" marR="240461" rtl="0" algn="just">
              <a:lnSpc>
                <a:spcPct val="150000"/>
              </a:lnSpc>
              <a:spcBef>
                <a:spcPts val="1000"/>
              </a:spcBef>
              <a:spcAft>
                <a:spcPts val="0"/>
              </a:spcAft>
              <a:buClr>
                <a:schemeClr val="dk1"/>
              </a:buClr>
              <a:buSzPts val="1100"/>
              <a:buFont typeface="Arial"/>
              <a:buNone/>
            </a:pPr>
            <a:r>
              <a:rPr lang="en-GB" sz="900">
                <a:latin typeface="Georgia"/>
                <a:ea typeface="Georgia"/>
                <a:cs typeface="Georgia"/>
                <a:sym typeface="Georgia"/>
              </a:rPr>
              <a:t>Fig. 6 Shows the relationship between the overall CCVI Index (Vulnerability Index) and the number of confirmed cases of COVID-19 in the top 10 infected states in Nigeria. The vulnerability index is a measure of how susceptible a state is to the virus (see Data Overview). The plots show no direct relationship between CCVI Index and the number of confirmed cases in each state. Lagos States, which has the highest number of confirmed cases (</a:t>
            </a:r>
            <a:r>
              <a:rPr lang="en-GB" sz="900">
                <a:highlight>
                  <a:srgbClr val="F5F5F5"/>
                </a:highlight>
                <a:latin typeface="Georgia"/>
                <a:ea typeface="Georgia"/>
                <a:cs typeface="Georgia"/>
                <a:sym typeface="Georgia"/>
              </a:rPr>
              <a:t>26,708.0</a:t>
            </a:r>
            <a:r>
              <a:rPr lang="en-GB" sz="900">
                <a:latin typeface="Georgia"/>
                <a:ea typeface="Georgia"/>
                <a:cs typeface="Georgia"/>
                <a:sym typeface="Georgia"/>
              </a:rPr>
              <a:t>) of the virus has a CCVI Index of 0.0. Kaduna and Kano state with a CCVI Index of 0.7 and 0.6 respectively, which should be more susceptible to the virus and hence, have more cases, both have less than 5,000 cases each.</a:t>
            </a:r>
            <a:endParaRPr sz="900">
              <a:latin typeface="Georgia"/>
              <a:ea typeface="Georgia"/>
              <a:cs typeface="Georgia"/>
              <a:sym typeface="Georgia"/>
            </a:endParaRPr>
          </a:p>
          <a:p>
            <a:pPr indent="0" lvl="0" marL="0" marR="240461" rtl="0" algn="l">
              <a:spcBef>
                <a:spcPts val="300"/>
              </a:spcBef>
              <a:spcAft>
                <a:spcPts val="1200"/>
              </a:spcAft>
              <a:buNone/>
            </a:pPr>
            <a:r>
              <a:t/>
            </a:r>
            <a:endParaRPr sz="900">
              <a:latin typeface="Georgia"/>
              <a:ea typeface="Georgia"/>
              <a:cs typeface="Georgia"/>
              <a:sym typeface="Georgia"/>
            </a:endParaRPr>
          </a:p>
        </p:txBody>
      </p:sp>
      <p:pic>
        <p:nvPicPr>
          <p:cNvPr id="106" name="Google Shape;106;p21"/>
          <p:cNvPicPr preferRelativeResize="0"/>
          <p:nvPr/>
        </p:nvPicPr>
        <p:blipFill>
          <a:blip r:embed="rId3">
            <a:alphaModFix/>
          </a:blip>
          <a:stretch>
            <a:fillRect/>
          </a:stretch>
        </p:blipFill>
        <p:spPr>
          <a:xfrm>
            <a:off x="1430000" y="1431000"/>
            <a:ext cx="5569799" cy="34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