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" TargetMode="External"/><Relationship Id="rId2" Type="http://schemas.openxmlformats.org/officeDocument/2006/relationships/hyperlink" Target="http://ludo17.free.fr/mitos_2012/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pathology" TargetMode="External"/><Relationship Id="rId4" Type="http://schemas.openxmlformats.org/officeDocument/2006/relationships/hyperlink" Target="http://anker.iwr.uni-heidelberg.de/publications/mip/techrep/sommer_12_learning-based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3071117"/>
          </a:xfrm>
        </p:spPr>
        <p:txBody>
          <a:bodyPr/>
          <a:lstStyle/>
          <a:p>
            <a:r>
              <a:rPr lang="en-US" sz="4000" b="1" dirty="0">
                <a:latin typeface="Agency FB" panose="020B0503020202020204" pitchFamily="34" charset="0"/>
              </a:rPr>
              <a:t>Cancer Diagnosis using Automatic Mitotic Cell</a:t>
            </a:r>
            <a:br>
              <a:rPr lang="en-US" sz="4000" b="1" dirty="0">
                <a:latin typeface="Agency FB" panose="020B0503020202020204" pitchFamily="34" charset="0"/>
              </a:rPr>
            </a:br>
            <a:r>
              <a:rPr lang="en-US" sz="4000" b="1" dirty="0">
                <a:latin typeface="Agency FB" panose="020B0503020202020204" pitchFamily="34" charset="0"/>
              </a:rPr>
              <a:t>Detection and Segmentation in Histopathological</a:t>
            </a:r>
            <a:br>
              <a:rPr lang="en-US" sz="4000" b="1" dirty="0">
                <a:latin typeface="Agency FB" panose="020B0503020202020204" pitchFamily="34" charset="0"/>
              </a:rPr>
            </a:br>
            <a:r>
              <a:rPr lang="en-US" sz="4000" b="1" dirty="0">
                <a:latin typeface="Agency FB" panose="020B0503020202020204" pitchFamily="34" charset="0"/>
              </a:rPr>
              <a:t>Images</a:t>
            </a:r>
            <a:endParaRPr lang="en-US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9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gency FB" panose="020B0503020202020204" pitchFamily="34" charset="0"/>
              </a:rPr>
              <a:t>The aim of the proposed method is automated cancer </a:t>
            </a:r>
            <a:r>
              <a:rPr lang="en-US" dirty="0" smtClean="0">
                <a:latin typeface="Agency FB" panose="020B0503020202020204" pitchFamily="34" charset="0"/>
              </a:rPr>
              <a:t>cell detection </a:t>
            </a:r>
            <a:r>
              <a:rPr lang="en-US" dirty="0">
                <a:latin typeface="Agency FB" panose="020B0503020202020204" pitchFamily="34" charset="0"/>
              </a:rPr>
              <a:t>and segmentation in multispectral </a:t>
            </a:r>
            <a:r>
              <a:rPr lang="en-US" dirty="0" smtClean="0">
                <a:latin typeface="Agency FB" panose="020B0503020202020204" pitchFamily="34" charset="0"/>
              </a:rPr>
              <a:t>histopathological images </a:t>
            </a:r>
            <a:r>
              <a:rPr lang="en-US" dirty="0">
                <a:latin typeface="Agency FB" panose="020B0503020202020204" pitchFamily="34" charset="0"/>
              </a:rPr>
              <a:t>and to reduce the workload of the pathologists. </a:t>
            </a:r>
            <a:endParaRPr lang="en-US" dirty="0" smtClean="0">
              <a:latin typeface="Agency FB" panose="020B0503020202020204" pitchFamily="34" charset="0"/>
            </a:endParaRPr>
          </a:p>
          <a:p>
            <a:r>
              <a:rPr lang="en-US" dirty="0" smtClean="0">
                <a:latin typeface="Agency FB" panose="020B0503020202020204" pitchFamily="34" charset="0"/>
              </a:rPr>
              <a:t>The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>
                <a:latin typeface="Agency FB" panose="020B0503020202020204" pitchFamily="34" charset="0"/>
              </a:rPr>
              <a:t>objective </a:t>
            </a:r>
            <a:r>
              <a:rPr lang="en-US" dirty="0">
                <a:latin typeface="Agency FB" panose="020B0503020202020204" pitchFamily="34" charset="0"/>
              </a:rPr>
              <a:t>of this project is to detect and segment the </a:t>
            </a:r>
            <a:r>
              <a:rPr lang="en-US" dirty="0" smtClean="0">
                <a:latin typeface="Agency FB" panose="020B0503020202020204" pitchFamily="34" charset="0"/>
              </a:rPr>
              <a:t>mitotic cells </a:t>
            </a:r>
            <a:r>
              <a:rPr lang="en-US" dirty="0">
                <a:latin typeface="Agency FB" panose="020B0503020202020204" pitchFamily="34" charset="0"/>
              </a:rPr>
              <a:t>in the high resolution multispectral image by </a:t>
            </a:r>
            <a:r>
              <a:rPr lang="en-US" dirty="0" smtClean="0">
                <a:latin typeface="Agency FB" panose="020B0503020202020204" pitchFamily="34" charset="0"/>
              </a:rPr>
              <a:t>digital image </a:t>
            </a:r>
            <a:r>
              <a:rPr lang="en-US" dirty="0">
                <a:latin typeface="Agency FB" panose="020B0503020202020204" pitchFamily="34" charset="0"/>
              </a:rPr>
              <a:t>processing techniques. </a:t>
            </a:r>
            <a:endParaRPr lang="en-US" dirty="0" smtClean="0">
              <a:latin typeface="Agency FB" panose="020B0503020202020204" pitchFamily="34" charset="0"/>
            </a:endParaRPr>
          </a:p>
          <a:p>
            <a:r>
              <a:rPr lang="en-US" dirty="0" smtClean="0">
                <a:latin typeface="Agency FB" panose="020B0503020202020204" pitchFamily="34" charset="0"/>
              </a:rPr>
              <a:t>This </a:t>
            </a:r>
            <a:r>
              <a:rPr lang="en-US" dirty="0">
                <a:latin typeface="Agency FB" panose="020B0503020202020204" pitchFamily="34" charset="0"/>
              </a:rPr>
              <a:t>proposed work consists </a:t>
            </a:r>
            <a:r>
              <a:rPr lang="en-US" dirty="0" smtClean="0">
                <a:latin typeface="Agency FB" panose="020B0503020202020204" pitchFamily="34" charset="0"/>
              </a:rPr>
              <a:t>of four </a:t>
            </a:r>
            <a:r>
              <a:rPr lang="en-US" dirty="0">
                <a:latin typeface="Agency FB" panose="020B0503020202020204" pitchFamily="34" charset="0"/>
              </a:rPr>
              <a:t>modules: 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 Preprocessing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MC detection extraction and </a:t>
            </a:r>
            <a:r>
              <a:rPr lang="en-US" dirty="0" smtClean="0">
                <a:latin typeface="Agency FB" panose="020B0503020202020204" pitchFamily="34" charset="0"/>
              </a:rPr>
              <a:t>segmentation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Feature </a:t>
            </a:r>
            <a:r>
              <a:rPr lang="en-US" dirty="0" smtClean="0">
                <a:latin typeface="Agency FB" panose="020B0503020202020204" pitchFamily="34" charset="0"/>
              </a:rPr>
              <a:t>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MC </a:t>
            </a:r>
            <a:r>
              <a:rPr lang="en-US" dirty="0" smtClean="0">
                <a:latin typeface="Agency FB" panose="020B0503020202020204" pitchFamily="34" charset="0"/>
              </a:rPr>
              <a:t>classification	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25" y="706837"/>
            <a:ext cx="5786766" cy="5037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70071" y="5839819"/>
            <a:ext cx="50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Overall block diagram of proposed method.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859" y="774154"/>
            <a:ext cx="42578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gency FB" panose="020B0503020202020204" pitchFamily="34" charset="0"/>
              </a:rPr>
              <a:t>The pre-processing steps are as follows</a:t>
            </a:r>
            <a:r>
              <a:rPr lang="en-US" sz="2000" dirty="0" smtClean="0">
                <a:latin typeface="Agency FB" panose="020B0503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Conversion of RGB image into gray scale </a:t>
            </a:r>
            <a:r>
              <a:rPr lang="en-US" sz="2000" dirty="0" smtClean="0">
                <a:latin typeface="Agency FB" panose="020B0503020202020204" pitchFamily="34" charset="0"/>
              </a:rPr>
              <a:t>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Resizing the grayscale image suitable for further </a:t>
            </a:r>
            <a:r>
              <a:rPr lang="en-US" sz="2000" dirty="0" smtClean="0">
                <a:latin typeface="Agency FB" panose="020B0503020202020204" pitchFamily="34" charset="0"/>
              </a:rPr>
              <a:t>processing.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Removal of noise by filtering and Histogram </a:t>
            </a:r>
            <a:r>
              <a:rPr lang="en-US" sz="2000" dirty="0" smtClean="0">
                <a:latin typeface="Agency FB" panose="020B0503020202020204" pitchFamily="34" charset="0"/>
              </a:rPr>
              <a:t>equalization.</a:t>
            </a:r>
          </a:p>
          <a:p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Segmentation performed to detect and segment the mitotic cell candidates region. 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The </a:t>
            </a:r>
            <a:r>
              <a:rPr lang="en-US" sz="2000" dirty="0">
                <a:latin typeface="Agency FB" panose="020B0503020202020204" pitchFamily="34" charset="0"/>
              </a:rPr>
              <a:t>segmentation steps are as follows</a:t>
            </a:r>
            <a:r>
              <a:rPr lang="en-US" sz="2000" dirty="0" smtClean="0">
                <a:latin typeface="Agency FB" panose="020B0503020202020204" pitchFamily="34" charset="0"/>
              </a:rPr>
              <a:t>:</a:t>
            </a:r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Bayesian modeling for posterior map </a:t>
            </a:r>
            <a:r>
              <a:rPr lang="en-US" sz="2000" dirty="0" smtClean="0">
                <a:latin typeface="Agency FB" panose="020B0503020202020204" pitchFamily="34" charset="0"/>
              </a:rPr>
              <a:t>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Mitotic cell candidate’s </a:t>
            </a:r>
            <a:r>
              <a:rPr lang="en-US" sz="2000" dirty="0" smtClean="0">
                <a:latin typeface="Agency FB" panose="020B0503020202020204" pitchFamily="34" charset="0"/>
              </a:rPr>
              <a:t>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gency FB" panose="020B0503020202020204" pitchFamily="34" charset="0"/>
              </a:rPr>
              <a:t>Intact </a:t>
            </a:r>
            <a:r>
              <a:rPr lang="en-US" sz="2000" dirty="0">
                <a:latin typeface="Agency FB" panose="020B0503020202020204" pitchFamily="34" charset="0"/>
              </a:rPr>
              <a:t>mitotic cell candidate’s regions segmentation</a:t>
            </a:r>
          </a:p>
        </p:txBody>
      </p:sp>
    </p:spTree>
    <p:extLst>
      <p:ext uri="{BB962C8B-B14F-4D97-AF65-F5344CB8AC3E}">
        <p14:creationId xmlns:p14="http://schemas.microsoft.com/office/powerpoint/2010/main" val="115388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511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>
                <a:latin typeface="Agency FB" panose="020B0503020202020204" pitchFamily="34" charset="0"/>
              </a:rPr>
              <a:t>Gray scale </a:t>
            </a:r>
            <a:r>
              <a:rPr lang="en-US" u="sng" dirty="0" smtClean="0">
                <a:latin typeface="Agency FB" panose="020B0503020202020204" pitchFamily="34" charset="0"/>
              </a:rPr>
              <a:t>conversion: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The grayscale image generally has the highest contrast between structures even in the presence of different backgrounds.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Hence the first step in Pre-processing is to choose grayscale channel</a:t>
            </a:r>
            <a:r>
              <a:rPr lang="en-US" dirty="0" smtClean="0">
                <a:latin typeface="Agency FB" panose="020B0503020202020204" pitchFamily="34" charset="0"/>
              </a:rPr>
              <a:t>.</a:t>
            </a:r>
            <a:endParaRPr lang="en-US" u="sng" dirty="0" smtClean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latin typeface="Agency FB" panose="020B0503020202020204" pitchFamily="34" charset="0"/>
              </a:rPr>
              <a:t>Filtering the image: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Noise reduction is one of the relevant approaches that are used to eliminate the stain artifacts. </a:t>
            </a:r>
            <a:endParaRPr lang="en-US" dirty="0" smtClean="0">
              <a:latin typeface="Agency FB" panose="020B0503020202020204" pitchFamily="34" charset="0"/>
            </a:endParaRPr>
          </a:p>
          <a:p>
            <a:pPr lvl="1"/>
            <a:r>
              <a:rPr lang="en-US" dirty="0" smtClean="0">
                <a:latin typeface="Agency FB" panose="020B0503020202020204" pitchFamily="34" charset="0"/>
              </a:rPr>
              <a:t>We use </a:t>
            </a:r>
            <a:r>
              <a:rPr lang="en-US" b="1" dirty="0" smtClean="0">
                <a:latin typeface="Agency FB" panose="020B0503020202020204" pitchFamily="34" charset="0"/>
              </a:rPr>
              <a:t>Median Filter </a:t>
            </a:r>
            <a:r>
              <a:rPr lang="en-US" dirty="0" smtClean="0">
                <a:latin typeface="Agency FB" panose="020B0503020202020204" pitchFamily="34" charset="0"/>
              </a:rPr>
              <a:t>here</a:t>
            </a:r>
            <a:r>
              <a:rPr lang="en-US" dirty="0">
                <a:latin typeface="Agency FB" panose="020B0503020202020204" pitchFamily="34" charset="0"/>
              </a:rPr>
              <a:t>, which preserves edges while removing </a:t>
            </a:r>
            <a:r>
              <a:rPr lang="en-US" dirty="0" smtClean="0">
                <a:latin typeface="Agency FB" panose="020B0503020202020204" pitchFamily="34" charset="0"/>
              </a:rPr>
              <a:t>noise.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As </a:t>
            </a:r>
            <a:r>
              <a:rPr lang="en-US" dirty="0" smtClean="0">
                <a:latin typeface="Agency FB" panose="020B0503020202020204" pitchFamily="34" charset="0"/>
              </a:rPr>
              <a:t>edges </a:t>
            </a:r>
            <a:r>
              <a:rPr lang="en-US" dirty="0">
                <a:latin typeface="Agency FB" panose="020B0503020202020204" pitchFamily="34" charset="0"/>
              </a:rPr>
              <a:t>are great important here to detect tissue </a:t>
            </a:r>
            <a:r>
              <a:rPr lang="en-US" dirty="0" smtClean="0">
                <a:latin typeface="Agency FB" panose="020B0503020202020204" pitchFamily="34" charset="0"/>
              </a:rPr>
              <a:t>cells</a:t>
            </a:r>
            <a:endParaRPr lang="en-US" u="sng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 smtClean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4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8060" y="1615627"/>
            <a:ext cx="99574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lt"/>
              <a:buAutoNum type="arabicPeriod" startAt="3"/>
            </a:pPr>
            <a:r>
              <a:rPr lang="en-US" sz="2400" u="sng" dirty="0" smtClean="0">
                <a:latin typeface="Agency FB" panose="020B0503020202020204" pitchFamily="34" charset="0"/>
              </a:rPr>
              <a:t>Contrast Enhancement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Contrast enhancements improve the perceptibility of objects in the scene by enhancing the brightness difference between objects and their backgrounds. 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gency FB" panose="020B0503020202020204" pitchFamily="34" charset="0"/>
              </a:rPr>
              <a:t>We use </a:t>
            </a:r>
            <a:r>
              <a:rPr lang="en-US" sz="2000" b="1" dirty="0" smtClean="0">
                <a:latin typeface="Agency FB" panose="020B0503020202020204" pitchFamily="34" charset="0"/>
              </a:rPr>
              <a:t>Histogram Equalization </a:t>
            </a:r>
            <a:r>
              <a:rPr lang="en-US" sz="2000" dirty="0" smtClean="0">
                <a:latin typeface="Agency FB" panose="020B0503020202020204" pitchFamily="34" charset="0"/>
              </a:rPr>
              <a:t>here, which adjusts the image intensities to enhance contrast.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Histogram Equalization implies mapping one distribution to </a:t>
            </a:r>
            <a:r>
              <a:rPr lang="en-US" sz="2000" dirty="0" smtClean="0">
                <a:latin typeface="Agency FB" panose="020B0503020202020204" pitchFamily="34" charset="0"/>
              </a:rPr>
              <a:t>another distribution </a:t>
            </a:r>
            <a:r>
              <a:rPr lang="en-US" sz="2000" dirty="0">
                <a:latin typeface="Agency FB" panose="020B0503020202020204" pitchFamily="34" charset="0"/>
              </a:rPr>
              <a:t>so the intensity values are </a:t>
            </a:r>
            <a:r>
              <a:rPr lang="en-US" sz="2000" dirty="0" err="1">
                <a:latin typeface="Agency FB" panose="020B0503020202020204" pitchFamily="34" charset="0"/>
              </a:rPr>
              <a:t>spreaded</a:t>
            </a:r>
            <a:r>
              <a:rPr lang="en-US" sz="2000" dirty="0">
                <a:latin typeface="Agency FB" panose="020B0503020202020204" pitchFamily="34" charset="0"/>
              </a:rPr>
              <a:t> over the whole range</a:t>
            </a:r>
            <a:endParaRPr lang="en-US" sz="20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5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Detection and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The goal of this module is to detect and segment the MC candidates regions</a:t>
            </a:r>
            <a:r>
              <a:rPr lang="en-US" dirty="0" smtClean="0"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There are three steps in this </a:t>
            </a:r>
            <a:r>
              <a:rPr lang="en-US" dirty="0" smtClean="0">
                <a:latin typeface="Agency FB" panose="020B0503020202020204" pitchFamily="34" charset="0"/>
              </a:rPr>
              <a:t>module </a:t>
            </a:r>
            <a:r>
              <a:rPr lang="en-US" dirty="0">
                <a:latin typeface="Agency FB" panose="020B0503020202020204" pitchFamily="34" charset="0"/>
              </a:rPr>
              <a:t>as </a:t>
            </a:r>
            <a:r>
              <a:rPr lang="en-US" dirty="0" smtClean="0">
                <a:latin typeface="Agency FB" panose="020B0503020202020204" pitchFamily="34" charset="0"/>
              </a:rPr>
              <a:t>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latin typeface="Agency FB" panose="020B0503020202020204" pitchFamily="34" charset="0"/>
              </a:rPr>
              <a:t>Best-fitted ellipse calculation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An ellipse is fitted based on the boundary points of a candidate region using the direct least-squares fitting algorithm </a:t>
            </a:r>
            <a:endParaRPr lang="en-US" u="sng" dirty="0" smtClean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latin typeface="Agency FB" panose="020B0503020202020204" pitchFamily="34" charset="0"/>
              </a:rPr>
              <a:t>Local-region </a:t>
            </a:r>
            <a:r>
              <a:rPr lang="en-US" u="sng" dirty="0">
                <a:latin typeface="Agency FB" panose="020B0503020202020204" pitchFamily="34" charset="0"/>
              </a:rPr>
              <a:t>determination</a:t>
            </a:r>
            <a:endParaRPr lang="en-US" u="sng" dirty="0" smtClean="0">
              <a:latin typeface="Agency FB" panose="020B0503020202020204" pitchFamily="34" charset="0"/>
            </a:endParaRPr>
          </a:p>
          <a:p>
            <a:pPr lvl="1"/>
            <a:r>
              <a:rPr lang="en-US" dirty="0" smtClean="0">
                <a:latin typeface="Agency FB" panose="020B0503020202020204" pitchFamily="34" charset="0"/>
              </a:rPr>
              <a:t>A </a:t>
            </a:r>
            <a:r>
              <a:rPr lang="en-US" dirty="0">
                <a:latin typeface="Agency FB" panose="020B0503020202020204" pitchFamily="34" charset="0"/>
              </a:rPr>
              <a:t>local circular area with an enlarged radius (2 × </a:t>
            </a:r>
            <a:r>
              <a:rPr lang="en-US" dirty="0" err="1">
                <a:latin typeface="Agency FB" panose="020B0503020202020204" pitchFamily="34" charset="0"/>
              </a:rPr>
              <a:t>Lj</a:t>
            </a:r>
            <a:r>
              <a:rPr lang="en-US" dirty="0">
                <a:latin typeface="Agency FB" panose="020B0503020202020204" pitchFamily="34" charset="0"/>
              </a:rPr>
              <a:t>) is determined to recover the intact nuclei.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2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427" y="1290259"/>
            <a:ext cx="9901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3"/>
            </a:pPr>
            <a:r>
              <a:rPr lang="en-US" sz="2400" u="sng" dirty="0">
                <a:latin typeface="Agency FB" panose="020B0503020202020204" pitchFamily="34" charset="0"/>
              </a:rPr>
              <a:t>Local threshold </a:t>
            </a:r>
            <a:r>
              <a:rPr lang="en-US" sz="2400" u="sng" dirty="0" smtClean="0">
                <a:latin typeface="Agency FB" panose="020B0503020202020204" pitchFamily="34" charset="0"/>
              </a:rPr>
              <a:t>calculation</a:t>
            </a:r>
          </a:p>
          <a:p>
            <a:pPr marL="914400" lvl="1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gency FB" panose="020B0503020202020204" pitchFamily="34" charset="0"/>
              </a:rPr>
              <a:t>Here we use </a:t>
            </a:r>
            <a:r>
              <a:rPr lang="en-US" sz="2400" b="1" dirty="0">
                <a:latin typeface="Agency FB" panose="020B0503020202020204" pitchFamily="34" charset="0"/>
              </a:rPr>
              <a:t>Otsu thresholding </a:t>
            </a:r>
            <a:r>
              <a:rPr lang="en-US" sz="2400" dirty="0">
                <a:latin typeface="Agency FB" panose="020B0503020202020204" pitchFamily="34" charset="0"/>
              </a:rPr>
              <a:t>method to calculate the local threshold (denoted as T local) for this local circular </a:t>
            </a:r>
            <a:r>
              <a:rPr lang="en-US" sz="2400" dirty="0" smtClean="0">
                <a:latin typeface="Agency FB" panose="020B0503020202020204" pitchFamily="34" charset="0"/>
              </a:rPr>
              <a:t>area</a:t>
            </a:r>
            <a:endParaRPr lang="en-US" sz="2400" u="sng" dirty="0" smtClean="0">
              <a:latin typeface="Agency FB" panose="020B0503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 startAt="3"/>
            </a:pPr>
            <a:r>
              <a:rPr lang="en-US" sz="2400" u="sng" dirty="0" smtClean="0">
                <a:latin typeface="Agency FB" panose="020B0503020202020204" pitchFamily="34" charset="0"/>
              </a:rPr>
              <a:t>Local </a:t>
            </a:r>
            <a:r>
              <a:rPr lang="en-US" sz="2400" u="sng" dirty="0">
                <a:latin typeface="Agency FB" panose="020B0503020202020204" pitchFamily="34" charset="0"/>
              </a:rPr>
              <a:t>area </a:t>
            </a:r>
            <a:r>
              <a:rPr lang="en-US" sz="2400" u="sng" dirty="0" smtClean="0">
                <a:latin typeface="Agency FB" panose="020B0503020202020204" pitchFamily="34" charset="0"/>
              </a:rPr>
              <a:t>segmentation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gency FB" panose="020B0503020202020204" pitchFamily="34" charset="0"/>
              </a:rPr>
              <a:t>The </a:t>
            </a:r>
            <a:r>
              <a:rPr lang="en-US" sz="2400" dirty="0">
                <a:latin typeface="Agency FB" panose="020B0503020202020204" pitchFamily="34" charset="0"/>
              </a:rPr>
              <a:t>local threshold </a:t>
            </a:r>
            <a:r>
              <a:rPr lang="en-US" sz="2400" b="1" dirty="0">
                <a:latin typeface="Agency FB" panose="020B0503020202020204" pitchFamily="34" charset="0"/>
              </a:rPr>
              <a:t>T local </a:t>
            </a:r>
            <a:r>
              <a:rPr lang="en-US" sz="2400" dirty="0">
                <a:latin typeface="Agency FB" panose="020B0503020202020204" pitchFamily="34" charset="0"/>
              </a:rPr>
              <a:t>is used to segment its corresponding local area into nuclei and background </a:t>
            </a:r>
            <a:r>
              <a:rPr lang="en-US" sz="2400" dirty="0" smtClean="0">
                <a:latin typeface="Agency FB" panose="020B0503020202020204" pitchFamily="34" charset="0"/>
              </a:rPr>
              <a:t>region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gency FB" panose="020B0503020202020204" pitchFamily="34" charset="0"/>
              </a:rPr>
              <a:t>Here we assume that </a:t>
            </a:r>
            <a:r>
              <a:rPr lang="en-US" sz="2400" dirty="0">
                <a:latin typeface="Agency FB" panose="020B0503020202020204" pitchFamily="34" charset="0"/>
              </a:rPr>
              <a:t>that the intensity value in the nuclei region is lower than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44633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Features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main aim of </a:t>
            </a:r>
            <a:r>
              <a:rPr lang="en-US" dirty="0" smtClean="0">
                <a:latin typeface="Agency FB" panose="020B0503020202020204" pitchFamily="34" charset="0"/>
              </a:rPr>
              <a:t>here is </a:t>
            </a:r>
            <a:r>
              <a:rPr lang="en-US" dirty="0">
                <a:latin typeface="Agency FB" panose="020B0503020202020204" pitchFamily="34" charset="0"/>
              </a:rPr>
              <a:t>to extract all the features that contribute discrimination information for the final MC </a:t>
            </a:r>
            <a:r>
              <a:rPr lang="en-US" dirty="0" smtClean="0">
                <a:latin typeface="Agency FB" panose="020B0503020202020204" pitchFamily="34" charset="0"/>
              </a:rPr>
              <a:t>detection</a:t>
            </a:r>
          </a:p>
          <a:p>
            <a:r>
              <a:rPr lang="en-US" dirty="0">
                <a:latin typeface="Agency FB" panose="020B0503020202020204" pitchFamily="34" charset="0"/>
              </a:rPr>
              <a:t>Two commonly used texture-based features, </a:t>
            </a:r>
            <a:r>
              <a:rPr lang="en-US" b="1" dirty="0">
                <a:latin typeface="Agency FB" panose="020B0503020202020204" pitchFamily="34" charset="0"/>
              </a:rPr>
              <a:t>Tamura </a:t>
            </a:r>
            <a:r>
              <a:rPr lang="en-US" dirty="0" smtClean="0">
                <a:latin typeface="Agency FB" panose="020B0503020202020204" pitchFamily="34" charset="0"/>
              </a:rPr>
              <a:t>textures </a:t>
            </a:r>
            <a:r>
              <a:rPr lang="en-US" dirty="0">
                <a:latin typeface="Agency FB" panose="020B0503020202020204" pitchFamily="34" charset="0"/>
              </a:rPr>
              <a:t>and </a:t>
            </a:r>
            <a:r>
              <a:rPr lang="en-US" b="1" dirty="0" err="1">
                <a:latin typeface="Agency FB" panose="020B0503020202020204" pitchFamily="34" charset="0"/>
              </a:rPr>
              <a:t>Haralick</a:t>
            </a:r>
            <a:r>
              <a:rPr lang="en-US" dirty="0">
                <a:latin typeface="Agency FB" panose="020B0503020202020204" pitchFamily="34" charset="0"/>
              </a:rPr>
              <a:t>-based </a:t>
            </a:r>
            <a:r>
              <a:rPr lang="en-US" dirty="0" smtClean="0">
                <a:latin typeface="Agency FB" panose="020B0503020202020204" pitchFamily="34" charset="0"/>
              </a:rPr>
              <a:t>textures are </a:t>
            </a:r>
            <a:r>
              <a:rPr lang="en-US" dirty="0">
                <a:latin typeface="Agency FB" panose="020B0503020202020204" pitchFamily="34" charset="0"/>
              </a:rPr>
              <a:t>extracted to measure the textural information on the surface of the </a:t>
            </a:r>
            <a:r>
              <a:rPr lang="en-US" dirty="0" smtClean="0">
                <a:latin typeface="Agency FB" panose="020B0503020202020204" pitchFamily="34" charset="0"/>
              </a:rPr>
              <a:t>regions</a:t>
            </a:r>
          </a:p>
          <a:p>
            <a:r>
              <a:rPr lang="en-US" dirty="0">
                <a:latin typeface="Agency FB" panose="020B0503020202020204" pitchFamily="34" charset="0"/>
              </a:rPr>
              <a:t>Dimension features extracted from the candidate regions and also consider the surrounding area of the candidate regions</a:t>
            </a:r>
            <a:endParaRPr lang="en-US" dirty="0" smtClean="0"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final module of proposed method is classification of MC. </a:t>
            </a:r>
            <a:endParaRPr lang="en-US" dirty="0" smtClean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The classification framework that can deal with the imbalanced class distribution is employed to address the grade of cancer after MC </a:t>
            </a:r>
            <a:r>
              <a:rPr lang="en-US" dirty="0" smtClean="0">
                <a:latin typeface="Agency FB" panose="020B0503020202020204" pitchFamily="34" charset="0"/>
              </a:rPr>
              <a:t>detection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Here we use </a:t>
            </a:r>
            <a:r>
              <a:rPr lang="en-US" b="1" dirty="0">
                <a:latin typeface="Agency FB" panose="020B0503020202020204" pitchFamily="34" charset="0"/>
              </a:rPr>
              <a:t>C</a:t>
            </a:r>
            <a:r>
              <a:rPr lang="en-US" b="1" dirty="0" smtClean="0">
                <a:latin typeface="Agency FB" panose="020B0503020202020204" pitchFamily="34" charset="0"/>
              </a:rPr>
              <a:t>onvolutional </a:t>
            </a:r>
            <a:r>
              <a:rPr lang="en-US" b="1" dirty="0">
                <a:latin typeface="Agency FB" panose="020B0503020202020204" pitchFamily="34" charset="0"/>
              </a:rPr>
              <a:t>N</a:t>
            </a:r>
            <a:r>
              <a:rPr lang="en-US" b="1" dirty="0" smtClean="0">
                <a:latin typeface="Agency FB" panose="020B0503020202020204" pitchFamily="34" charset="0"/>
              </a:rPr>
              <a:t>eural </a:t>
            </a:r>
            <a:r>
              <a:rPr lang="en-US" b="1" dirty="0" smtClean="0">
                <a:latin typeface="Agency FB" panose="020B0503020202020204" pitchFamily="34" charset="0"/>
              </a:rPr>
              <a:t>N</a:t>
            </a:r>
            <a:r>
              <a:rPr lang="en-US" b="1" dirty="0" smtClean="0">
                <a:latin typeface="Agency FB" panose="020B0503020202020204" pitchFamily="34" charset="0"/>
              </a:rPr>
              <a:t>etworks.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Finally we get two sets of images, one which has cancer cells and the other which doesn’t.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0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Conclusion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Automated analysis tools are a crucial step towards a more objective basis for tumor prognosis</a:t>
            </a:r>
            <a:r>
              <a:rPr lang="en-US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dirty="0">
                <a:latin typeface="Agency FB" panose="020B0503020202020204" pitchFamily="34" charset="0"/>
              </a:rPr>
              <a:t>The plan of proposed method is to perform the study of Convolutional Neural Networks classifier on cancer diagnosis after segmentation and feature extraction steps in histopathological image. </a:t>
            </a:r>
            <a:endParaRPr lang="en-US" dirty="0" smtClean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The evaluation on the MITOS-dataset shows convincing accuracy with good localization properties given the rather small number of annotated examples.</a:t>
            </a:r>
          </a:p>
        </p:txBody>
      </p:sp>
    </p:spTree>
    <p:extLst>
      <p:ext uri="{BB962C8B-B14F-4D97-AF65-F5344CB8AC3E}">
        <p14:creationId xmlns:p14="http://schemas.microsoft.com/office/powerpoint/2010/main" val="1430581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80179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References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0346"/>
            <a:ext cx="9601196" cy="367557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Agency FB" panose="020B0503020202020204" pitchFamily="34" charset="0"/>
              </a:rPr>
              <a:t>Dataset </a:t>
            </a:r>
            <a:r>
              <a:rPr lang="en-US" dirty="0" smtClean="0">
                <a:latin typeface="Agency FB" panose="020B0503020202020204" pitchFamily="34" charset="0"/>
              </a:rPr>
              <a:t>- </a:t>
            </a:r>
            <a:r>
              <a:rPr lang="en-US" u="sng" dirty="0" smtClean="0">
                <a:solidFill>
                  <a:srgbClr val="0070C0"/>
                </a:solidFill>
                <a:latin typeface="Agency FB" panose="020B0503020202020204" pitchFamily="34" charset="0"/>
                <a:hlinkClick r:id="rId2"/>
              </a:rPr>
              <a:t>http</a:t>
            </a:r>
            <a:r>
              <a:rPr lang="en-US" u="sng" dirty="0">
                <a:solidFill>
                  <a:srgbClr val="0070C0"/>
                </a:solidFill>
                <a:latin typeface="Agency FB" panose="020B0503020202020204" pitchFamily="34" charset="0"/>
                <a:hlinkClick r:id="rId2"/>
              </a:rPr>
              <a:t>://</a:t>
            </a:r>
            <a:r>
              <a:rPr lang="en-US" u="sng" dirty="0" smtClean="0">
                <a:solidFill>
                  <a:srgbClr val="0070C0"/>
                </a:solidFill>
                <a:latin typeface="Agency FB" panose="020B0503020202020204" pitchFamily="34" charset="0"/>
                <a:hlinkClick r:id="rId2"/>
              </a:rPr>
              <a:t>ludo17.free.fr/mitos_2012/download.html</a:t>
            </a:r>
            <a:endParaRPr lang="en-US" u="sng" dirty="0" smtClean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dirty="0">
                <a:latin typeface="Agency FB" panose="020B0503020202020204" pitchFamily="34" charset="0"/>
              </a:rPr>
              <a:t>Cancer Diagnosis using Automatic Mitotic Cell Detection and Segmentation in Histopathological Images by</a:t>
            </a:r>
            <a:r>
              <a:rPr lang="en-US" i="1" dirty="0">
                <a:latin typeface="Agency FB" panose="020B0503020202020204" pitchFamily="34" charset="0"/>
              </a:rPr>
              <a:t> </a:t>
            </a:r>
            <a:r>
              <a:rPr lang="en-US" i="1" dirty="0" err="1">
                <a:latin typeface="Agency FB" panose="020B0503020202020204" pitchFamily="34" charset="0"/>
              </a:rPr>
              <a:t>Logambal.G</a:t>
            </a:r>
            <a:r>
              <a:rPr lang="en-US" i="1" dirty="0">
                <a:latin typeface="Agency FB" panose="020B0503020202020204" pitchFamily="34" charset="0"/>
              </a:rPr>
              <a:t> 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i="1" dirty="0" err="1">
                <a:latin typeface="Agency FB" panose="020B0503020202020204" pitchFamily="34" charset="0"/>
              </a:rPr>
              <a:t>Saravanan.V</a:t>
            </a:r>
            <a:r>
              <a:rPr lang="en-US" i="1" dirty="0">
                <a:latin typeface="Agency FB" panose="020B0503020202020204" pitchFamily="34" charset="0"/>
              </a:rPr>
              <a:t> </a:t>
            </a:r>
            <a:endParaRPr lang="en-US" i="1" dirty="0" smtClean="0">
              <a:latin typeface="Agency FB" panose="020B0503020202020204" pitchFamily="34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Open </a:t>
            </a:r>
            <a:r>
              <a:rPr lang="en-US" b="1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Cv</a:t>
            </a:r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- </a:t>
            </a:r>
            <a:r>
              <a:rPr lang="en-US" u="sng" dirty="0">
                <a:solidFill>
                  <a:srgbClr val="0070C0"/>
                </a:solidFill>
                <a:latin typeface="Agency FB" panose="020B0503020202020204" pitchFamily="34" charset="0"/>
                <a:hlinkClick r:id="rId3"/>
              </a:rPr>
              <a:t>http://docs.opencv.org/3.2.0</a:t>
            </a:r>
            <a:r>
              <a:rPr lang="en-US" u="sng" dirty="0" smtClean="0">
                <a:solidFill>
                  <a:srgbClr val="0070C0"/>
                </a:solidFill>
                <a:latin typeface="Agency FB" panose="020B0503020202020204" pitchFamily="34" charset="0"/>
                <a:hlinkClick r:id="rId3"/>
              </a:rPr>
              <a:t>/</a:t>
            </a:r>
            <a:endParaRPr lang="en-US" u="sng" dirty="0" smtClean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dirty="0">
                <a:latin typeface="Agency FB" panose="020B0503020202020204" pitchFamily="34" charset="0"/>
              </a:rPr>
              <a:t>Learning-based mitotic cell detection in histopathological </a:t>
            </a:r>
            <a:r>
              <a:rPr lang="en-US" dirty="0" smtClean="0">
                <a:latin typeface="Agency FB" panose="020B0503020202020204" pitchFamily="34" charset="0"/>
              </a:rPr>
              <a:t>images </a:t>
            </a:r>
            <a:r>
              <a:rPr lang="en-US" dirty="0">
                <a:latin typeface="Agency FB" panose="020B0503020202020204" pitchFamily="34" charset="0"/>
              </a:rPr>
              <a:t>- </a:t>
            </a:r>
            <a:r>
              <a:rPr lang="en-US" u="sng" dirty="0">
                <a:solidFill>
                  <a:srgbClr val="0070C0"/>
                </a:solidFill>
                <a:latin typeface="Agency FB" panose="020B0503020202020204" pitchFamily="34" charset="0"/>
                <a:hlinkClick r:id="rId4"/>
              </a:rPr>
              <a:t>http://</a:t>
            </a:r>
            <a:r>
              <a:rPr lang="en-US" u="sng" dirty="0" smtClean="0">
                <a:solidFill>
                  <a:srgbClr val="0070C0"/>
                </a:solidFill>
                <a:latin typeface="Agency FB" panose="020B0503020202020204" pitchFamily="34" charset="0"/>
                <a:hlinkClick r:id="rId4"/>
              </a:rPr>
              <a:t>anker.iwr.uni-heidelberg.de/publications/mip/techrep/sommer_12_learning-based.pdf</a:t>
            </a:r>
            <a:endParaRPr lang="en-US" u="sng" dirty="0" smtClean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u="sng" dirty="0">
                <a:solidFill>
                  <a:srgbClr val="0070C0"/>
                </a:solidFill>
                <a:latin typeface="Agency FB" panose="020B0503020202020204" pitchFamily="34" charset="0"/>
                <a:hlinkClick r:id="rId5"/>
              </a:rPr>
              <a:t>https://</a:t>
            </a:r>
            <a:r>
              <a:rPr lang="en-US" u="sng" dirty="0" smtClean="0">
                <a:solidFill>
                  <a:srgbClr val="0070C0"/>
                </a:solidFill>
                <a:latin typeface="Agency FB" panose="020B0503020202020204" pitchFamily="34" charset="0"/>
                <a:hlinkClick r:id="rId5"/>
              </a:rPr>
              <a:t>en.wikipedia.org/wiki/Histopathology</a:t>
            </a:r>
            <a:endParaRPr lang="en-US" u="sng" dirty="0" smtClean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dirty="0">
                <a:latin typeface="Agency FB" panose="020B0503020202020204" pitchFamily="34" charset="0"/>
              </a:rPr>
              <a:t>Anna Henrik </a:t>
            </a:r>
            <a:r>
              <a:rPr lang="en-US" dirty="0" err="1">
                <a:latin typeface="Agency FB" panose="020B0503020202020204" pitchFamily="34" charset="0"/>
              </a:rPr>
              <a:t>Israyelyam</a:t>
            </a:r>
            <a:r>
              <a:rPr lang="en-US" dirty="0">
                <a:latin typeface="Agency FB" panose="020B0503020202020204" pitchFamily="34" charset="0"/>
              </a:rPr>
              <a:t> MD, The development of molecular diagnostics for breast cancer, Yerevan state medical university, pp.1-26, August 2003. </a:t>
            </a:r>
            <a:endParaRPr lang="en-US" u="sng" dirty="0" smtClean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endParaRPr lang="en-US" u="sng" dirty="0">
              <a:solidFill>
                <a:srgbClr val="0070C0"/>
              </a:solidFill>
            </a:endParaRPr>
          </a:p>
          <a:p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gency FB" panose="020B0503020202020204" pitchFamily="34" charset="0"/>
              </a:rPr>
              <a:t>INTRODUCTION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gency FB" panose="020B0503020202020204" pitchFamily="34" charset="0"/>
              </a:rPr>
              <a:t>Cancer </a:t>
            </a:r>
            <a:r>
              <a:rPr lang="en-US" b="1" dirty="0">
                <a:latin typeface="Agency FB" panose="020B0503020202020204" pitchFamily="34" charset="0"/>
              </a:rPr>
              <a:t>is the second most common disease in India. </a:t>
            </a:r>
            <a:endParaRPr lang="en-US" b="1" dirty="0" smtClean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gency FB" panose="020B0503020202020204" pitchFamily="34" charset="0"/>
              </a:rPr>
              <a:t>Cancer is a general term used to refer to a condition where the body’s cells begin to grow and reproduce in an uncontrollable way.</a:t>
            </a:r>
            <a:endParaRPr lang="en-US" altLang="en-US" b="1" dirty="0" smtClean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gency FB" panose="020B0503020202020204" pitchFamily="34" charset="0"/>
              </a:rPr>
              <a:t>80 – 90% cancer are due to our habits and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gency FB" panose="020B0503020202020204" pitchFamily="34" charset="0"/>
              </a:rPr>
              <a:t>Cancer involves almost every parts of the body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gency FB" panose="020B0503020202020204" pitchFamily="34" charset="0"/>
              </a:rPr>
              <a:t>Cancer cells multiply in an uncontrollable &amp; </a:t>
            </a:r>
            <a:r>
              <a:rPr lang="en-US" altLang="en-US" b="1" smtClean="0">
                <a:latin typeface="Agency FB" panose="020B0503020202020204" pitchFamily="34" charset="0"/>
              </a:rPr>
              <a:t>haphazard manner</a:t>
            </a:r>
          </a:p>
          <a:p>
            <a:pPr marL="0" indent="0" algn="just">
              <a:buNone/>
            </a:pPr>
            <a:endParaRPr lang="en-US" altLang="en-US" b="1" dirty="0" smtClean="0">
              <a:latin typeface="Agency FB" panose="020B0503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b="1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b="1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0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gency FB" panose="020B0503020202020204" pitchFamily="34" charset="0"/>
              </a:rPr>
              <a:t>SCENARIO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b="1" dirty="0" smtClean="0">
              <a:latin typeface="Agency FB" panose="020B0503020202020204" pitchFamily="34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gency FB" panose="020B0503020202020204" pitchFamily="34" charset="0"/>
              </a:rPr>
              <a:t>Cancer is the cause of 12% of all deaths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gency FB" panose="020B0503020202020204" pitchFamily="34" charset="0"/>
              </a:rPr>
              <a:t>In </a:t>
            </a:r>
            <a:r>
              <a:rPr lang="en-US" altLang="en-US" b="1" dirty="0">
                <a:latin typeface="Agency FB" panose="020B0503020202020204" pitchFamily="34" charset="0"/>
              </a:rPr>
              <a:t>I</a:t>
            </a:r>
            <a:r>
              <a:rPr lang="en-US" altLang="en-US" b="1" dirty="0" smtClean="0">
                <a:latin typeface="Agency FB" panose="020B0503020202020204" pitchFamily="34" charset="0"/>
              </a:rPr>
              <a:t>ndia 1.5 – 2 million estimated cancer cases at any point of time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gency FB" panose="020B0503020202020204" pitchFamily="34" charset="0"/>
              </a:rPr>
              <a:t>Every year 8 lakhs new cases are detected in </a:t>
            </a:r>
            <a:r>
              <a:rPr lang="en-US" altLang="en-US" b="1" dirty="0">
                <a:latin typeface="Agency FB" panose="020B0503020202020204" pitchFamily="34" charset="0"/>
              </a:rPr>
              <a:t>I</a:t>
            </a:r>
            <a:r>
              <a:rPr lang="en-US" altLang="en-US" b="1" dirty="0" smtClean="0">
                <a:latin typeface="Agency FB" panose="020B0503020202020204" pitchFamily="34" charset="0"/>
              </a:rPr>
              <a:t>ndia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gency FB" panose="020B0503020202020204" pitchFamily="34" charset="0"/>
              </a:rPr>
              <a:t>Every year 5.5 lakhs cancer patients die in our country</a:t>
            </a:r>
            <a:endParaRPr lang="en-US" alt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32" y="730119"/>
            <a:ext cx="5379813" cy="52505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2205" y="1009767"/>
            <a:ext cx="3629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Clonal expansion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620" y="2002704"/>
            <a:ext cx="49310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gency FB" panose="020B0503020202020204" pitchFamily="34" charset="0"/>
              </a:rPr>
              <a:t>The genetic material (DNA) of a cell </a:t>
            </a:r>
            <a:r>
              <a:rPr lang="en-US" dirty="0" smtClean="0">
                <a:latin typeface="Agency FB" panose="020B0503020202020204" pitchFamily="34" charset="0"/>
              </a:rPr>
              <a:t>sometimes will become broken </a:t>
            </a:r>
            <a:r>
              <a:rPr lang="en-US" dirty="0">
                <a:latin typeface="Agency FB" panose="020B0503020202020204" pitchFamily="34" charset="0"/>
              </a:rPr>
              <a:t>or modified, manufacturing mutations that have an</a:t>
            </a:r>
          </a:p>
          <a:p>
            <a:pPr algn="just"/>
            <a:r>
              <a:rPr lang="en-US" dirty="0">
                <a:latin typeface="Agency FB" panose="020B0503020202020204" pitchFamily="34" charset="0"/>
              </a:rPr>
              <a:t>effect on traditional cell growth and division. </a:t>
            </a:r>
            <a:endParaRPr lang="en-US" dirty="0" smtClean="0">
              <a:latin typeface="Agency FB" panose="020B0503020202020204" pitchFamily="34" charset="0"/>
            </a:endParaRPr>
          </a:p>
          <a:p>
            <a:pPr algn="just"/>
            <a:endParaRPr lang="en-US" dirty="0" smtClean="0">
              <a:latin typeface="Agency FB" panose="020B0503020202020204" pitchFamily="34" charset="0"/>
            </a:endParaRPr>
          </a:p>
          <a:p>
            <a:pPr algn="just"/>
            <a:r>
              <a:rPr lang="en-US" dirty="0" smtClean="0">
                <a:latin typeface="Agency FB" panose="020B0503020202020204" pitchFamily="34" charset="0"/>
              </a:rPr>
              <a:t>Once this happens</a:t>
            </a:r>
            <a:r>
              <a:rPr lang="en-US" dirty="0">
                <a:latin typeface="Agency FB" panose="020B0503020202020204" pitchFamily="34" charset="0"/>
              </a:rPr>
              <a:t>, cells don't die once they ought to and new </a:t>
            </a:r>
            <a:r>
              <a:rPr lang="en-US" dirty="0" smtClean="0">
                <a:latin typeface="Agency FB" panose="020B0503020202020204" pitchFamily="34" charset="0"/>
              </a:rPr>
              <a:t>cells also start accumulating (Tumor)</a:t>
            </a:r>
          </a:p>
          <a:p>
            <a:pPr algn="just"/>
            <a:endParaRPr lang="en-US" dirty="0" smtClean="0">
              <a:latin typeface="Agency FB" panose="020B0503020202020204" pitchFamily="34" charset="0"/>
            </a:endParaRPr>
          </a:p>
          <a:p>
            <a:pPr algn="just"/>
            <a:r>
              <a:rPr lang="en-US" dirty="0" smtClean="0">
                <a:latin typeface="Agency FB" panose="020B0503020202020204" pitchFamily="34" charset="0"/>
              </a:rPr>
              <a:t>Tumors are classified as: </a:t>
            </a:r>
          </a:p>
          <a:p>
            <a:pPr marL="342900" indent="-342900" algn="just">
              <a:buAutoNum type="arabicParenR"/>
            </a:pPr>
            <a:r>
              <a:rPr lang="en-US" b="1" dirty="0" smtClean="0">
                <a:latin typeface="Agency FB" panose="020B0503020202020204" pitchFamily="34" charset="0"/>
              </a:rPr>
              <a:t>Benign </a:t>
            </a:r>
            <a:r>
              <a:rPr lang="en-US" b="1" dirty="0">
                <a:latin typeface="Agency FB" panose="020B0503020202020204" pitchFamily="34" charset="0"/>
              </a:rPr>
              <a:t>tumors </a:t>
            </a:r>
            <a:r>
              <a:rPr lang="en-US" dirty="0">
                <a:latin typeface="Agency FB" panose="020B0503020202020204" pitchFamily="34" charset="0"/>
              </a:rPr>
              <a:t>are not cancerous. Cells in benign tumors don't unfold to alternative components of the body. 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342900" indent="-342900" algn="just">
              <a:buAutoNum type="arabicParenR"/>
            </a:pPr>
            <a:r>
              <a:rPr lang="en-US" b="1" dirty="0">
                <a:latin typeface="Agency FB" panose="020B0503020202020204" pitchFamily="34" charset="0"/>
              </a:rPr>
              <a:t>Malignant tumors </a:t>
            </a:r>
            <a:r>
              <a:rPr lang="en-US" dirty="0">
                <a:latin typeface="Agency FB" panose="020B0503020202020204" pitchFamily="34" charset="0"/>
              </a:rPr>
              <a:t>are cancerous. Cells in these tumors will invade close tissues and unfold to alternative components of the body.</a:t>
            </a:r>
            <a:endParaRPr lang="en-US" dirty="0" smtClean="0">
              <a:latin typeface="Agency FB" panose="020B0503020202020204" pitchFamily="34" charset="0"/>
            </a:endParaRPr>
          </a:p>
          <a:p>
            <a:pPr algn="just"/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7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Agency FB" panose="020B0503020202020204" pitchFamily="34" charset="0"/>
              </a:rPr>
              <a:t>The greatest need we have today in the human cancer problem, except for a universal cure, is a method of detecting the presence of cancer before there are any clinical signs of symptoms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4812" y="3214425"/>
            <a:ext cx="8839202" cy="722575"/>
          </a:xfrm>
        </p:spPr>
        <p:txBody>
          <a:bodyPr/>
          <a:lstStyle/>
          <a:p>
            <a:r>
              <a:rPr lang="en-GB" altLang="en-US" b="1" i="1" dirty="0">
                <a:solidFill>
                  <a:srgbClr val="4D4D4D"/>
                </a:solidFill>
              </a:rPr>
              <a:t>Sidney </a:t>
            </a:r>
            <a:r>
              <a:rPr lang="en-GB" altLang="en-US" b="1" i="1" dirty="0" smtClean="0">
                <a:solidFill>
                  <a:srgbClr val="4D4D4D"/>
                </a:solidFill>
              </a:rPr>
              <a:t>Farber </a:t>
            </a:r>
            <a:r>
              <a:rPr lang="en-GB" altLang="en-US" i="1" dirty="0" smtClean="0">
                <a:solidFill>
                  <a:srgbClr val="4D4D4D"/>
                </a:solidFill>
              </a:rPr>
              <a:t>(The </a:t>
            </a:r>
            <a:r>
              <a:rPr lang="en-GB" altLang="en-US" i="1" dirty="0">
                <a:solidFill>
                  <a:srgbClr val="4D4D4D"/>
                </a:solidFill>
              </a:rPr>
              <a:t>Emperor of All Maladies, Siddhartha Mukherjee)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Agency FB" panose="020B0503020202020204" pitchFamily="34" charset="0"/>
              </a:rPr>
              <a:t>Early detection of cancer greatly increases the chances for successful treatment. </a:t>
            </a:r>
            <a:r>
              <a:rPr lang="en-US" sz="2200" dirty="0" smtClean="0">
                <a:latin typeface="Agency FB" panose="020B0503020202020204" pitchFamily="34" charset="0"/>
              </a:rPr>
              <a:t>There </a:t>
            </a:r>
            <a:r>
              <a:rPr lang="en-US" sz="2200" dirty="0">
                <a:latin typeface="Agency FB" panose="020B0503020202020204" pitchFamily="34" charset="0"/>
              </a:rPr>
              <a:t>are two major components of early detection of cancer: </a:t>
            </a:r>
            <a:endParaRPr lang="en-US" sz="2200" dirty="0" smtClean="0">
              <a:latin typeface="Agency FB" panose="020B0503020202020204" pitchFamily="34" charset="0"/>
            </a:endParaRPr>
          </a:p>
          <a:p>
            <a:pPr algn="just"/>
            <a:r>
              <a:rPr lang="en-US" sz="2200" b="1" dirty="0">
                <a:latin typeface="Agency FB" panose="020B0503020202020204" pitchFamily="34" charset="0"/>
              </a:rPr>
              <a:t>E</a:t>
            </a:r>
            <a:r>
              <a:rPr lang="en-US" sz="2200" b="1" dirty="0" smtClean="0">
                <a:latin typeface="Agency FB" panose="020B0503020202020204" pitchFamily="34" charset="0"/>
              </a:rPr>
              <a:t>ducation </a:t>
            </a:r>
            <a:r>
              <a:rPr lang="en-US" sz="2200" b="1" dirty="0">
                <a:latin typeface="Agency FB" panose="020B0503020202020204" pitchFamily="34" charset="0"/>
              </a:rPr>
              <a:t>to promote early diagnosis </a:t>
            </a:r>
            <a:r>
              <a:rPr lang="en-US" sz="2200" dirty="0">
                <a:latin typeface="Agency FB" panose="020B0503020202020204" pitchFamily="34" charset="0"/>
              </a:rPr>
              <a:t>and </a:t>
            </a:r>
            <a:r>
              <a:rPr lang="en-US" sz="2200" b="1" dirty="0">
                <a:latin typeface="Agency FB" panose="020B0503020202020204" pitchFamily="34" charset="0"/>
              </a:rPr>
              <a:t>screening</a:t>
            </a:r>
            <a:r>
              <a:rPr lang="en-US" sz="2200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29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IMAGE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Database collected contains a set of 5 breast cancer </a:t>
            </a:r>
            <a:r>
              <a:rPr lang="en-US" dirty="0" smtClean="0">
                <a:latin typeface="Agency FB" panose="020B0503020202020204" pitchFamily="34" charset="0"/>
              </a:rPr>
              <a:t>biopsy slides</a:t>
            </a:r>
            <a:r>
              <a:rPr lang="en-US" dirty="0">
                <a:latin typeface="Agency FB" panose="020B0503020202020204" pitchFamily="34" charset="0"/>
              </a:rPr>
              <a:t>. </a:t>
            </a:r>
            <a:endParaRPr lang="en-US" dirty="0" smtClean="0">
              <a:latin typeface="Agency FB" panose="020B0503020202020204" pitchFamily="34" charset="0"/>
            </a:endParaRPr>
          </a:p>
          <a:p>
            <a:r>
              <a:rPr lang="en-US" dirty="0" smtClean="0">
                <a:latin typeface="Agency FB" panose="020B0503020202020204" pitchFamily="34" charset="0"/>
              </a:rPr>
              <a:t>The </a:t>
            </a:r>
            <a:r>
              <a:rPr lang="en-US" dirty="0">
                <a:latin typeface="Agency FB" panose="020B0503020202020204" pitchFamily="34" charset="0"/>
              </a:rPr>
              <a:t>slides of MITOS dataset have been scanned </a:t>
            </a:r>
            <a:r>
              <a:rPr lang="en-US" dirty="0" smtClean="0">
                <a:latin typeface="Agency FB" panose="020B0503020202020204" pitchFamily="34" charset="0"/>
              </a:rPr>
              <a:t>by two </a:t>
            </a:r>
            <a:r>
              <a:rPr lang="en-US" dirty="0">
                <a:latin typeface="Agency FB" panose="020B0503020202020204" pitchFamily="34" charset="0"/>
              </a:rPr>
              <a:t>different </a:t>
            </a:r>
            <a:r>
              <a:rPr lang="en-US" dirty="0" smtClean="0">
                <a:latin typeface="Agency FB" panose="020B0503020202020204" pitchFamily="34" charset="0"/>
              </a:rPr>
              <a:t>equipment: </a:t>
            </a:r>
            <a:r>
              <a:rPr lang="en-US" dirty="0">
                <a:latin typeface="Agency FB" panose="020B0503020202020204" pitchFamily="34" charset="0"/>
              </a:rPr>
              <a:t>a scanner A, a scanner H </a:t>
            </a:r>
            <a:endParaRPr lang="en-US" dirty="0" smtClean="0">
              <a:latin typeface="Agency FB" panose="020B0503020202020204" pitchFamily="34" charset="0"/>
            </a:endParaRPr>
          </a:p>
          <a:p>
            <a:r>
              <a:rPr lang="en-US" dirty="0" smtClean="0">
                <a:latin typeface="Agency FB" panose="020B0503020202020204" pitchFamily="34" charset="0"/>
              </a:rPr>
              <a:t>Scanner </a:t>
            </a:r>
            <a:r>
              <a:rPr lang="en-US" dirty="0">
                <a:latin typeface="Agency FB" panose="020B0503020202020204" pitchFamily="34" charset="0"/>
              </a:rPr>
              <a:t>A has 0.2456 </a:t>
            </a:r>
            <a:r>
              <a:rPr lang="el-GR" dirty="0" smtClean="0"/>
              <a:t>μ</a:t>
            </a:r>
            <a:r>
              <a:rPr lang="en-US" dirty="0" smtClean="0">
                <a:latin typeface="Agency FB" panose="020B0503020202020204" pitchFamily="34" charset="0"/>
              </a:rPr>
              <a:t>m per </a:t>
            </a:r>
            <a:r>
              <a:rPr lang="en-US" dirty="0">
                <a:latin typeface="Agency FB" panose="020B0503020202020204" pitchFamily="34" charset="0"/>
              </a:rPr>
              <a:t>pixel resolution</a:t>
            </a:r>
            <a:r>
              <a:rPr lang="en-US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>
                <a:latin typeface="Agency FB" panose="020B0503020202020204" pitchFamily="34" charset="0"/>
              </a:rPr>
              <a:t>Scanner H has a slightly better </a:t>
            </a:r>
            <a:r>
              <a:rPr lang="en-US" dirty="0" smtClean="0">
                <a:latin typeface="Agency FB" panose="020B0503020202020204" pitchFamily="34" charset="0"/>
              </a:rPr>
              <a:t>resolution of 0.2273 </a:t>
            </a:r>
            <a:r>
              <a:rPr lang="el-GR" dirty="0"/>
              <a:t>μ</a:t>
            </a:r>
            <a:r>
              <a:rPr lang="en-US" dirty="0">
                <a:latin typeface="Agency FB" panose="020B0503020202020204" pitchFamily="34" charset="0"/>
              </a:rPr>
              <a:t>m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>
                <a:latin typeface="Agency FB" panose="020B0503020202020204" pitchFamily="34" charset="0"/>
              </a:rPr>
              <a:t>(horizontal) and 0.22753 </a:t>
            </a:r>
            <a:r>
              <a:rPr lang="el-GR" dirty="0"/>
              <a:t>μ</a:t>
            </a:r>
            <a:r>
              <a:rPr lang="en-US" dirty="0">
                <a:latin typeface="Agency FB" panose="020B0503020202020204" pitchFamily="34" charset="0"/>
              </a:rPr>
              <a:t>m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>
                <a:latin typeface="Agency FB" panose="020B0503020202020204" pitchFamily="34" charset="0"/>
              </a:rPr>
              <a:t>(vertical) per </a:t>
            </a:r>
            <a:r>
              <a:rPr lang="en-US" dirty="0" smtClean="0">
                <a:latin typeface="Agency FB" panose="020B0503020202020204" pitchFamily="34" charset="0"/>
              </a:rPr>
              <a:t>pixel, so </a:t>
            </a:r>
            <a:r>
              <a:rPr lang="en-US" dirty="0">
                <a:latin typeface="Agency FB" panose="020B0503020202020204" pitchFamily="34" charset="0"/>
              </a:rPr>
              <a:t>a scanner H pixel is not precisely a square.</a:t>
            </a:r>
          </a:p>
        </p:txBody>
      </p:sp>
    </p:spTree>
    <p:extLst>
      <p:ext uri="{BB962C8B-B14F-4D97-AF65-F5344CB8AC3E}">
        <p14:creationId xmlns:p14="http://schemas.microsoft.com/office/powerpoint/2010/main" val="140371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Histopathological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Histopathology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refers 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to the microscopic examination of tissue in order to study the manifestations of disease</a:t>
            </a:r>
            <a:r>
              <a:rPr lang="en-U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It is </a:t>
            </a:r>
            <a:r>
              <a:rPr lang="en-US" dirty="0">
                <a:latin typeface="Agency FB" panose="020B0503020202020204" pitchFamily="34" charset="0"/>
              </a:rPr>
              <a:t>terribly helpful in creating a diagnosing and in deciding the severity and progression of a </a:t>
            </a:r>
            <a:r>
              <a:rPr lang="en-US" dirty="0" smtClean="0">
                <a:latin typeface="Agency FB" panose="020B0503020202020204" pitchFamily="34" charset="0"/>
              </a:rPr>
              <a:t>sickness.</a:t>
            </a:r>
          </a:p>
          <a:p>
            <a:r>
              <a:rPr lang="en-US" dirty="0">
                <a:latin typeface="Agency FB" panose="020B0503020202020204" pitchFamily="34" charset="0"/>
              </a:rPr>
              <a:t>It also used to understand the normal structure and function of different tissues is essential for interpreting the changes that occur during disease.</a:t>
            </a:r>
            <a:endParaRPr 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049" r="15049"/>
          <a:stretch>
            <a:fillRect/>
          </a:stretch>
        </p:blipFill>
        <p:spPr>
          <a:xfrm>
            <a:off x="8156284" y="833837"/>
            <a:ext cx="3063347" cy="47198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9544" y="1396843"/>
            <a:ext cx="6241816" cy="492541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For the diagnosis of cancer, there are various types of screening tests such as digital rectal exam, MRI, endoscopy, and colonoscopy. 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Histopathological examination is the most reliable procedure and considered as the gold standard for cancer diagnosis and grading</a:t>
            </a:r>
            <a:r>
              <a:rPr lang="en-US" sz="2000" dirty="0" smtClean="0">
                <a:latin typeface="Agency FB" panose="020B0503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In this examination, pathologists should be able to identify the changes in cellular structures and the deformations in tissue </a:t>
            </a:r>
            <a:r>
              <a:rPr lang="en-US" sz="2000" dirty="0" smtClean="0">
                <a:latin typeface="Agency FB" panose="020B0503020202020204" pitchFamily="34" charset="0"/>
              </a:rPr>
              <a:t>distribution, but tissue </a:t>
            </a:r>
            <a:r>
              <a:rPr lang="en-US" sz="2000" dirty="0">
                <a:latin typeface="Agency FB" panose="020B0503020202020204" pitchFamily="34" charset="0"/>
              </a:rPr>
              <a:t>preparation procedures such as staining and sectioning operations may introduce noise and artifacts to the </a:t>
            </a:r>
            <a:r>
              <a:rPr lang="en-US" sz="2000" dirty="0" smtClean="0">
                <a:latin typeface="Agency FB" panose="020B0503020202020204" pitchFamily="34" charset="0"/>
              </a:rPr>
              <a:t>image.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gency FB" panose="020B0503020202020204" pitchFamily="34" charset="0"/>
              </a:rPr>
              <a:t>To </a:t>
            </a:r>
            <a:r>
              <a:rPr lang="en-US" sz="2000" dirty="0">
                <a:latin typeface="Agency FB" panose="020B0503020202020204" pitchFamily="34" charset="0"/>
              </a:rPr>
              <a:t>improve the reliability of cancer diagnosis, it is important to develop computational tools for automated cancer diagnosis that operate on quantitative measures.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8367" y="5717337"/>
            <a:ext cx="65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Histopathological image (a) a healthy tissue, (b) a cancerous tissue. </a:t>
            </a:r>
          </a:p>
        </p:txBody>
      </p:sp>
    </p:spTree>
    <p:extLst>
      <p:ext uri="{BB962C8B-B14F-4D97-AF65-F5344CB8AC3E}">
        <p14:creationId xmlns:p14="http://schemas.microsoft.com/office/powerpoint/2010/main" val="393307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903179"/>
            <a:ext cx="8610600" cy="4813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4678" y="5463960"/>
            <a:ext cx="650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Diagnosis using </a:t>
            </a:r>
            <a:r>
              <a:rPr lang="en-US" dirty="0">
                <a:latin typeface="Agency FB" panose="020B0503020202020204" pitchFamily="34" charset="0"/>
              </a:rPr>
              <a:t>Histopathological </a:t>
            </a:r>
            <a:r>
              <a:rPr lang="en-US" dirty="0" smtClean="0">
                <a:latin typeface="Agency FB" panose="020B0503020202020204" pitchFamily="34" charset="0"/>
              </a:rPr>
              <a:t>Image 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1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602</TotalTime>
  <Words>1181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Agency FB</vt:lpstr>
      <vt:lpstr>Arial</vt:lpstr>
      <vt:lpstr>Garamond</vt:lpstr>
      <vt:lpstr>Wingdings</vt:lpstr>
      <vt:lpstr>Organic</vt:lpstr>
      <vt:lpstr>Cancer Diagnosis using Automatic Mitotic Cell Detection and Segmentation in Histopathological Images</vt:lpstr>
      <vt:lpstr>INTRODUCTION</vt:lpstr>
      <vt:lpstr>SCENARIO</vt:lpstr>
      <vt:lpstr>PowerPoint Presentation</vt:lpstr>
      <vt:lpstr>The greatest need we have today in the human cancer problem, except for a universal cure, is a method of detecting the presence of cancer before there are any clinical signs of symptoms</vt:lpstr>
      <vt:lpstr>IMAGE DATA</vt:lpstr>
      <vt:lpstr>Histopathological image</vt:lpstr>
      <vt:lpstr>PowerPoint Presentation</vt:lpstr>
      <vt:lpstr>PowerPoint Presentation</vt:lpstr>
      <vt:lpstr>PROPOSED METHODOLOGY</vt:lpstr>
      <vt:lpstr>PowerPoint Presentation</vt:lpstr>
      <vt:lpstr>Preprocessing</vt:lpstr>
      <vt:lpstr>PowerPoint Presentation</vt:lpstr>
      <vt:lpstr>Detection and Segmentation</vt:lpstr>
      <vt:lpstr>PowerPoint Presentation</vt:lpstr>
      <vt:lpstr>Features extraction</vt:lpstr>
      <vt:lpstr>Classification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Diagnosis using Automatic Mitotic Cell Detection and Segmentation in Histopathological Images</dc:title>
  <dc:creator>Vineeth Reddy</dc:creator>
  <cp:lastModifiedBy>Vineeth Reddy</cp:lastModifiedBy>
  <cp:revision>27</cp:revision>
  <dcterms:created xsi:type="dcterms:W3CDTF">2017-02-25T12:10:03Z</dcterms:created>
  <dcterms:modified xsi:type="dcterms:W3CDTF">2017-02-26T20:03:45Z</dcterms:modified>
</cp:coreProperties>
</file>