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Lor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Lora-boldItalic.fntdata"/><Relationship Id="rId9"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ora-regular.fntdata"/><Relationship Id="rId8" Type="http://schemas.openxmlformats.org/officeDocument/2006/relationships/font" Target="fonts/Lo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https://www.areavibes.com/newburgh-ny/demographics/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BEDFF"/>
        </a:solidFill>
      </p:bgPr>
    </p:bg>
    <p:spTree>
      <p:nvGrpSpPr>
        <p:cNvPr id="53" name="Shape 53"/>
        <p:cNvGrpSpPr/>
        <p:nvPr/>
      </p:nvGrpSpPr>
      <p:grpSpPr>
        <a:xfrm>
          <a:off x="0" y="0"/>
          <a:ext cx="0" cy="0"/>
          <a:chOff x="0" y="0"/>
          <a:chExt cx="0" cy="0"/>
        </a:xfrm>
      </p:grpSpPr>
      <p:sp>
        <p:nvSpPr>
          <p:cNvPr id="54" name="Google Shape;54;p13"/>
          <p:cNvSpPr txBox="1"/>
          <p:nvPr/>
        </p:nvSpPr>
        <p:spPr>
          <a:xfrm>
            <a:off x="461925" y="56550"/>
            <a:ext cx="8248500" cy="708600"/>
          </a:xfrm>
          <a:prstGeom prst="rect">
            <a:avLst/>
          </a:prstGeom>
          <a:solidFill>
            <a:srgbClr val="FFFBD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Age of Buildings and the Frequency of Incident Reports of Health Hazards and Condemnations in Newburgh, NY</a:t>
            </a:r>
            <a:endParaRPr>
              <a:latin typeface="Lora"/>
              <a:ea typeface="Lora"/>
              <a:cs typeface="Lora"/>
              <a:sym typeface="Lora"/>
            </a:endParaRPr>
          </a:p>
          <a:p>
            <a:pPr indent="0" lvl="0" marL="0" rtl="0" algn="ctr">
              <a:spcBef>
                <a:spcPts val="0"/>
              </a:spcBef>
              <a:spcAft>
                <a:spcPts val="0"/>
              </a:spcAft>
              <a:buNone/>
            </a:pPr>
            <a:r>
              <a:rPr lang="en" sz="1200">
                <a:latin typeface="Lora"/>
                <a:ea typeface="Lora"/>
                <a:cs typeface="Lora"/>
                <a:sym typeface="Lora"/>
              </a:rPr>
              <a:t>Harrison Weiss</a:t>
            </a:r>
            <a:endParaRPr sz="1200">
              <a:latin typeface="Lora"/>
              <a:ea typeface="Lora"/>
              <a:cs typeface="Lora"/>
              <a:sym typeface="Lora"/>
            </a:endParaRPr>
          </a:p>
        </p:txBody>
      </p:sp>
      <p:sp>
        <p:nvSpPr>
          <p:cNvPr id="55" name="Google Shape;55;p13"/>
          <p:cNvSpPr txBox="1"/>
          <p:nvPr/>
        </p:nvSpPr>
        <p:spPr>
          <a:xfrm>
            <a:off x="75525" y="808350"/>
            <a:ext cx="1159500" cy="2205600"/>
          </a:xfrm>
          <a:prstGeom prst="rect">
            <a:avLst/>
          </a:prstGeom>
          <a:solidFill>
            <a:srgbClr val="FFFB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ora"/>
                <a:ea typeface="Lora"/>
                <a:cs typeface="Lora"/>
                <a:sym typeface="Lora"/>
              </a:rPr>
              <a:t>Introduction:</a:t>
            </a:r>
            <a:endParaRPr b="1" sz="800">
              <a:latin typeface="Lora"/>
              <a:ea typeface="Lora"/>
              <a:cs typeface="Lora"/>
              <a:sym typeface="Lora"/>
            </a:endParaRPr>
          </a:p>
          <a:p>
            <a:pPr indent="0" lvl="0" marL="0" rtl="0" algn="l">
              <a:spcBef>
                <a:spcPts val="0"/>
              </a:spcBef>
              <a:spcAft>
                <a:spcPts val="0"/>
              </a:spcAft>
              <a:buNone/>
            </a:pPr>
            <a:r>
              <a:t/>
            </a:r>
            <a:endParaRPr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Newburgh, NY has a </a:t>
            </a:r>
            <a:r>
              <a:rPr i="1" lang="en" sz="800">
                <a:latin typeface="Lora"/>
                <a:ea typeface="Lora"/>
                <a:cs typeface="Lora"/>
                <a:sym typeface="Lora"/>
              </a:rPr>
              <a:t>population</a:t>
            </a:r>
            <a:r>
              <a:rPr i="1" lang="en" sz="800">
                <a:latin typeface="Lora"/>
                <a:ea typeface="Lora"/>
                <a:cs typeface="Lora"/>
                <a:sym typeface="Lora"/>
              </a:rPr>
              <a:t> density of 7,463 per square mile, </a:t>
            </a:r>
            <a:r>
              <a:rPr i="1" lang="en" sz="800">
                <a:latin typeface="Lora"/>
                <a:ea typeface="Lora"/>
                <a:cs typeface="Lora"/>
                <a:sym typeface="Lora"/>
              </a:rPr>
              <a:t>significantly</a:t>
            </a:r>
            <a:r>
              <a:rPr i="1" lang="en" sz="800">
                <a:latin typeface="Lora"/>
                <a:ea typeface="Lora"/>
                <a:cs typeface="Lora"/>
                <a:sym typeface="Lora"/>
              </a:rPr>
              <a:t> higher than the national average (Areavibes).</a:t>
            </a:r>
            <a:endParaRPr i="1" sz="800">
              <a:latin typeface="Lora"/>
              <a:ea typeface="Lora"/>
              <a:cs typeface="Lora"/>
              <a:sym typeface="Lora"/>
            </a:endParaRPr>
          </a:p>
          <a:p>
            <a:pPr indent="0" lvl="0" marL="0" rtl="0" algn="l">
              <a:spcBef>
                <a:spcPts val="0"/>
              </a:spcBef>
              <a:spcAft>
                <a:spcPts val="0"/>
              </a:spcAft>
              <a:buNone/>
            </a:pPr>
            <a:r>
              <a:t/>
            </a:r>
            <a:endParaRPr i="1"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Complaints</a:t>
            </a:r>
            <a:r>
              <a:rPr i="1" lang="en" sz="800">
                <a:latin typeface="Lora"/>
                <a:ea typeface="Lora"/>
                <a:cs typeface="Lora"/>
                <a:sym typeface="Lora"/>
              </a:rPr>
              <a:t> are reported to the city and recorded in a manner that allows us to map them according to location in the city.</a:t>
            </a:r>
            <a:endParaRPr i="1" sz="800">
              <a:latin typeface="Lora"/>
              <a:ea typeface="Lora"/>
              <a:cs typeface="Lora"/>
              <a:sym typeface="Lora"/>
            </a:endParaRPr>
          </a:p>
        </p:txBody>
      </p:sp>
      <p:sp>
        <p:nvSpPr>
          <p:cNvPr id="56" name="Google Shape;56;p13"/>
          <p:cNvSpPr txBox="1"/>
          <p:nvPr/>
        </p:nvSpPr>
        <p:spPr>
          <a:xfrm>
            <a:off x="75525" y="3073150"/>
            <a:ext cx="1159500" cy="1976100"/>
          </a:xfrm>
          <a:prstGeom prst="rect">
            <a:avLst/>
          </a:prstGeom>
          <a:solidFill>
            <a:srgbClr val="FFFB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ora"/>
                <a:ea typeface="Lora"/>
                <a:cs typeface="Lora"/>
                <a:sym typeface="Lora"/>
              </a:rPr>
              <a:t>Objective:</a:t>
            </a:r>
            <a:endParaRPr b="1" sz="800">
              <a:latin typeface="Lora"/>
              <a:ea typeface="Lora"/>
              <a:cs typeface="Lora"/>
              <a:sym typeface="Lora"/>
            </a:endParaRPr>
          </a:p>
          <a:p>
            <a:pPr indent="0" lvl="0" marL="0" rtl="0" algn="l">
              <a:spcBef>
                <a:spcPts val="0"/>
              </a:spcBef>
              <a:spcAft>
                <a:spcPts val="0"/>
              </a:spcAft>
              <a:buNone/>
            </a:pPr>
            <a:r>
              <a:t/>
            </a:r>
            <a:endParaRPr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To determine which buildings in the city are most likely to be condemned and report health/lead hazards.</a:t>
            </a:r>
            <a:endParaRPr i="1" sz="800">
              <a:latin typeface="Lora"/>
              <a:ea typeface="Lora"/>
              <a:cs typeface="Lora"/>
              <a:sym typeface="Lora"/>
            </a:endParaRPr>
          </a:p>
          <a:p>
            <a:pPr indent="0" lvl="0" marL="0" rtl="0" algn="l">
              <a:spcBef>
                <a:spcPts val="0"/>
              </a:spcBef>
              <a:spcAft>
                <a:spcPts val="0"/>
              </a:spcAft>
              <a:buNone/>
            </a:pPr>
            <a:r>
              <a:t/>
            </a:r>
            <a:endParaRPr i="1"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To determine what kind of buildings are most likely to be condemned base on zoning type.</a:t>
            </a:r>
            <a:endParaRPr i="1" sz="800">
              <a:latin typeface="Lora"/>
              <a:ea typeface="Lora"/>
              <a:cs typeface="Lora"/>
              <a:sym typeface="Lora"/>
            </a:endParaRPr>
          </a:p>
        </p:txBody>
      </p:sp>
      <p:sp>
        <p:nvSpPr>
          <p:cNvPr id="57" name="Google Shape;57;p13"/>
          <p:cNvSpPr txBox="1"/>
          <p:nvPr/>
        </p:nvSpPr>
        <p:spPr>
          <a:xfrm>
            <a:off x="7573225" y="810700"/>
            <a:ext cx="1523700" cy="4241100"/>
          </a:xfrm>
          <a:prstGeom prst="rect">
            <a:avLst/>
          </a:prstGeom>
          <a:solidFill>
            <a:srgbClr val="FFFB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ora"/>
                <a:ea typeface="Lora"/>
                <a:cs typeface="Lora"/>
                <a:sym typeface="Lora"/>
              </a:rPr>
              <a:t>Results and Discussion:</a:t>
            </a:r>
            <a:endParaRPr b="1" sz="800">
              <a:latin typeface="Lora"/>
              <a:ea typeface="Lora"/>
              <a:cs typeface="Lora"/>
              <a:sym typeface="Lora"/>
            </a:endParaRPr>
          </a:p>
          <a:p>
            <a:pPr indent="0" lvl="0" marL="0" rtl="0" algn="l">
              <a:spcBef>
                <a:spcPts val="0"/>
              </a:spcBef>
              <a:spcAft>
                <a:spcPts val="0"/>
              </a:spcAft>
              <a:buNone/>
            </a:pPr>
            <a:r>
              <a:t/>
            </a:r>
            <a:endParaRPr b="1"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According to zoning information, the reported condemnations and health/lead reports come from Residential areas. The oldest buildings in the city are located with the lower-right corner of the city (Church). </a:t>
            </a:r>
            <a:endParaRPr i="1" sz="800">
              <a:latin typeface="Lora"/>
              <a:ea typeface="Lora"/>
              <a:cs typeface="Lora"/>
              <a:sym typeface="Lora"/>
            </a:endParaRPr>
          </a:p>
          <a:p>
            <a:pPr indent="0" lvl="0" marL="0" rtl="0" algn="l">
              <a:spcBef>
                <a:spcPts val="0"/>
              </a:spcBef>
              <a:spcAft>
                <a:spcPts val="0"/>
              </a:spcAft>
              <a:buNone/>
            </a:pPr>
            <a:r>
              <a:t/>
            </a:r>
            <a:endParaRPr i="1"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Initially, it was </a:t>
            </a:r>
            <a:r>
              <a:rPr i="1" lang="en" sz="800">
                <a:latin typeface="Lora"/>
                <a:ea typeface="Lora"/>
                <a:cs typeface="Lora"/>
                <a:sym typeface="Lora"/>
              </a:rPr>
              <a:t>believed</a:t>
            </a:r>
            <a:r>
              <a:rPr i="1" lang="en" sz="800">
                <a:latin typeface="Lora"/>
                <a:ea typeface="Lora"/>
                <a:cs typeface="Lora"/>
                <a:sym typeface="Lora"/>
              </a:rPr>
              <a:t> that health/lead and condemnation reports would </a:t>
            </a:r>
            <a:r>
              <a:rPr i="1" lang="en" sz="800">
                <a:latin typeface="Lora"/>
                <a:ea typeface="Lora"/>
                <a:cs typeface="Lora"/>
                <a:sym typeface="Lora"/>
              </a:rPr>
              <a:t>correlate</a:t>
            </a:r>
            <a:r>
              <a:rPr i="1" lang="en" sz="800">
                <a:latin typeface="Lora"/>
                <a:ea typeface="Lora"/>
                <a:cs typeface="Lora"/>
                <a:sym typeface="Lora"/>
              </a:rPr>
              <a:t> with proximity to water and flood areas, however, after mapping, it becomes clear that is not the case. Buildings within the red rectangle are some of the oldest buildings in the city. </a:t>
            </a:r>
            <a:endParaRPr i="1" sz="800">
              <a:latin typeface="Lora"/>
              <a:ea typeface="Lora"/>
              <a:cs typeface="Lora"/>
              <a:sym typeface="Lora"/>
            </a:endParaRPr>
          </a:p>
          <a:p>
            <a:pPr indent="0" lvl="0" marL="0" rtl="0" algn="l">
              <a:spcBef>
                <a:spcPts val="0"/>
              </a:spcBef>
              <a:spcAft>
                <a:spcPts val="0"/>
              </a:spcAft>
              <a:buNone/>
            </a:pPr>
            <a:r>
              <a:t/>
            </a:r>
            <a:endParaRPr i="1" sz="800">
              <a:latin typeface="Lora"/>
              <a:ea typeface="Lora"/>
              <a:cs typeface="Lora"/>
              <a:sym typeface="Lora"/>
            </a:endParaRPr>
          </a:p>
          <a:p>
            <a:pPr indent="0" lvl="0" marL="0" rtl="0" algn="l">
              <a:spcBef>
                <a:spcPts val="0"/>
              </a:spcBef>
              <a:spcAft>
                <a:spcPts val="0"/>
              </a:spcAft>
              <a:buNone/>
            </a:pPr>
            <a:r>
              <a:rPr i="1" lang="en" sz="800">
                <a:latin typeface="Lora"/>
                <a:ea typeface="Lora"/>
                <a:cs typeface="Lora"/>
                <a:sym typeface="Lora"/>
              </a:rPr>
              <a:t>From this study, it appears to be that age of buildings and zoning use are most </a:t>
            </a:r>
            <a:r>
              <a:rPr i="1" lang="en" sz="800">
                <a:latin typeface="Lora"/>
                <a:ea typeface="Lora"/>
                <a:cs typeface="Lora"/>
                <a:sym typeface="Lora"/>
              </a:rPr>
              <a:t>indicative</a:t>
            </a:r>
            <a:r>
              <a:rPr i="1" lang="en" sz="800">
                <a:latin typeface="Lora"/>
                <a:ea typeface="Lora"/>
                <a:cs typeface="Lora"/>
                <a:sym typeface="Lora"/>
              </a:rPr>
              <a:t> of where health/lead and </a:t>
            </a:r>
            <a:r>
              <a:rPr i="1" lang="en" sz="800">
                <a:latin typeface="Lora"/>
                <a:ea typeface="Lora"/>
                <a:cs typeface="Lora"/>
                <a:sym typeface="Lora"/>
              </a:rPr>
              <a:t>condemnation</a:t>
            </a:r>
            <a:r>
              <a:rPr i="1" lang="en" sz="800">
                <a:latin typeface="Lora"/>
                <a:ea typeface="Lora"/>
                <a:cs typeface="Lora"/>
                <a:sym typeface="Lora"/>
              </a:rPr>
              <a:t> reports will come from. Further analyses are required to determine if this is accurate.</a:t>
            </a:r>
            <a:endParaRPr i="1" sz="800">
              <a:latin typeface="Lora"/>
              <a:ea typeface="Lora"/>
              <a:cs typeface="Lora"/>
              <a:sym typeface="Lora"/>
            </a:endParaRPr>
          </a:p>
        </p:txBody>
      </p:sp>
      <p:sp>
        <p:nvSpPr>
          <p:cNvPr id="58" name="Google Shape;58;p13"/>
          <p:cNvSpPr txBox="1"/>
          <p:nvPr/>
        </p:nvSpPr>
        <p:spPr>
          <a:xfrm>
            <a:off x="6307738" y="808350"/>
            <a:ext cx="1204200" cy="4241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Lora"/>
                <a:ea typeface="Lora"/>
                <a:cs typeface="Lora"/>
                <a:sym typeface="Lora"/>
              </a:rPr>
              <a:t>Total Number of Buildings Condemned and Health/Lead Reports:</a:t>
            </a:r>
            <a:endParaRPr sz="1300">
              <a:latin typeface="Lora"/>
              <a:ea typeface="Lora"/>
              <a:cs typeface="Lora"/>
              <a:sym typeface="Lora"/>
            </a:endParaRPr>
          </a:p>
          <a:p>
            <a:pPr indent="0" lvl="0" marL="0" rtl="0" algn="ctr">
              <a:spcBef>
                <a:spcPts val="0"/>
              </a:spcBef>
              <a:spcAft>
                <a:spcPts val="0"/>
              </a:spcAft>
              <a:buNone/>
            </a:pPr>
            <a:r>
              <a:t/>
            </a:r>
            <a:endParaRPr sz="1300">
              <a:latin typeface="Lora"/>
              <a:ea typeface="Lora"/>
              <a:cs typeface="Lora"/>
              <a:sym typeface="Lora"/>
            </a:endParaRPr>
          </a:p>
          <a:p>
            <a:pPr indent="0" lvl="0" marL="0" rtl="0" algn="ctr">
              <a:spcBef>
                <a:spcPts val="0"/>
              </a:spcBef>
              <a:spcAft>
                <a:spcPts val="0"/>
              </a:spcAft>
              <a:buNone/>
            </a:pPr>
            <a:r>
              <a:rPr b="1" lang="en" sz="1300">
                <a:latin typeface="Lora"/>
                <a:ea typeface="Lora"/>
                <a:cs typeface="Lora"/>
                <a:sym typeface="Lora"/>
              </a:rPr>
              <a:t>33</a:t>
            </a:r>
            <a:endParaRPr b="1" sz="1300">
              <a:latin typeface="Lora"/>
              <a:ea typeface="Lora"/>
              <a:cs typeface="Lora"/>
              <a:sym typeface="Lora"/>
            </a:endParaRPr>
          </a:p>
          <a:p>
            <a:pPr indent="0" lvl="0" marL="0" rtl="0" algn="ctr">
              <a:spcBef>
                <a:spcPts val="0"/>
              </a:spcBef>
              <a:spcAft>
                <a:spcPts val="0"/>
              </a:spcAft>
              <a:buNone/>
            </a:pPr>
            <a:r>
              <a:t/>
            </a:r>
            <a:endParaRPr b="1" sz="1300">
              <a:latin typeface="Lora"/>
              <a:ea typeface="Lora"/>
              <a:cs typeface="Lora"/>
              <a:sym typeface="Lora"/>
            </a:endParaRPr>
          </a:p>
          <a:p>
            <a:pPr indent="0" lvl="0" marL="0" rtl="0" algn="ctr">
              <a:spcBef>
                <a:spcPts val="0"/>
              </a:spcBef>
              <a:spcAft>
                <a:spcPts val="0"/>
              </a:spcAft>
              <a:buNone/>
            </a:pPr>
            <a:r>
              <a:rPr lang="en" sz="1300">
                <a:latin typeface="Lora"/>
                <a:ea typeface="Lora"/>
                <a:cs typeface="Lora"/>
                <a:sym typeface="Lora"/>
              </a:rPr>
              <a:t>Total Number of OLD Buildings Condemned and Health/Lead Reports:</a:t>
            </a:r>
            <a:endParaRPr sz="1300">
              <a:latin typeface="Lora"/>
              <a:ea typeface="Lora"/>
              <a:cs typeface="Lora"/>
              <a:sym typeface="Lora"/>
            </a:endParaRPr>
          </a:p>
          <a:p>
            <a:pPr indent="0" lvl="0" marL="0" rtl="0" algn="ctr">
              <a:spcBef>
                <a:spcPts val="0"/>
              </a:spcBef>
              <a:spcAft>
                <a:spcPts val="0"/>
              </a:spcAft>
              <a:buNone/>
            </a:pPr>
            <a:r>
              <a:t/>
            </a:r>
            <a:endParaRPr sz="1300">
              <a:latin typeface="Lora"/>
              <a:ea typeface="Lora"/>
              <a:cs typeface="Lora"/>
              <a:sym typeface="Lora"/>
            </a:endParaRPr>
          </a:p>
          <a:p>
            <a:pPr indent="0" lvl="0" marL="0" rtl="0" algn="ctr">
              <a:spcBef>
                <a:spcPts val="0"/>
              </a:spcBef>
              <a:spcAft>
                <a:spcPts val="0"/>
              </a:spcAft>
              <a:buNone/>
            </a:pPr>
            <a:r>
              <a:rPr b="1" lang="en" sz="1300">
                <a:latin typeface="Lora"/>
                <a:ea typeface="Lora"/>
                <a:cs typeface="Lora"/>
                <a:sym typeface="Lora"/>
              </a:rPr>
              <a:t>22</a:t>
            </a:r>
            <a:endParaRPr b="1" sz="1300">
              <a:latin typeface="Lora"/>
              <a:ea typeface="Lora"/>
              <a:cs typeface="Lora"/>
              <a:sym typeface="Lora"/>
            </a:endParaRPr>
          </a:p>
        </p:txBody>
      </p:sp>
      <p:pic>
        <p:nvPicPr>
          <p:cNvPr id="59" name="Google Shape;59;p13"/>
          <p:cNvPicPr preferRelativeResize="0"/>
          <p:nvPr/>
        </p:nvPicPr>
        <p:blipFill>
          <a:blip r:embed="rId3">
            <a:alphaModFix/>
          </a:blip>
          <a:stretch>
            <a:fillRect/>
          </a:stretch>
        </p:blipFill>
        <p:spPr>
          <a:xfrm>
            <a:off x="1339800" y="810700"/>
            <a:ext cx="4907749" cy="4241101"/>
          </a:xfrm>
          <a:prstGeom prst="rect">
            <a:avLst/>
          </a:prstGeom>
          <a:noFill/>
          <a:ln>
            <a:noFill/>
          </a:ln>
        </p:spPr>
      </p:pic>
      <p:sp>
        <p:nvSpPr>
          <p:cNvPr id="60" name="Google Shape;60;p13"/>
          <p:cNvSpPr txBox="1"/>
          <p:nvPr/>
        </p:nvSpPr>
        <p:spPr>
          <a:xfrm>
            <a:off x="1477250" y="4713401"/>
            <a:ext cx="558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Figure 1</a:t>
            </a:r>
            <a:endParaRPr sz="800"/>
          </a:p>
        </p:txBody>
      </p:sp>
      <p:sp>
        <p:nvSpPr>
          <p:cNvPr id="61" name="Google Shape;61;p13"/>
          <p:cNvSpPr/>
          <p:nvPr/>
        </p:nvSpPr>
        <p:spPr>
          <a:xfrm>
            <a:off x="2639700" y="1725100"/>
            <a:ext cx="1263000" cy="314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