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4" r:id="rId5"/>
    <p:sldId id="258" r:id="rId6"/>
    <p:sldId id="265" r:id="rId7"/>
    <p:sldId id="267" r:id="rId8"/>
    <p:sldId id="269" r:id="rId9"/>
    <p:sldId id="268" r:id="rId10"/>
    <p:sldId id="270" r:id="rId11"/>
    <p:sldId id="261" r:id="rId12"/>
    <p:sldId id="262" r:id="rId13"/>
    <p:sldId id="263" r:id="rId14"/>
    <p:sldId id="271" r:id="rId15"/>
    <p:sldId id="273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0" r:id="rId25"/>
    <p:sldId id="282" r:id="rId26"/>
    <p:sldId id="286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73"/>
    <p:restoredTop sz="96327"/>
  </p:normalViewPr>
  <p:slideViewPr>
    <p:cSldViewPr snapToGrid="0">
      <p:cViewPr varScale="1">
        <p:scale>
          <a:sx n="69" d="100"/>
          <a:sy n="69" d="100"/>
        </p:scale>
        <p:origin x="216" y="2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9D659-CF36-0D03-0E99-8617191D3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62BC7-9C56-13EC-39E3-8E454B593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87EF0-25AA-484D-23C3-9EBDD634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9771-D0F2-A049-849F-1C80B51E5028}" type="datetimeFigureOut">
              <a:rPr lang="en-US" smtClean="0"/>
              <a:t>9/10/22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2842E-552D-E74B-BADF-001654477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98A97-2CE7-8CEE-E425-EFAF011C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5CEB-A9C9-0D43-BE1F-1ACEDBD92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6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DF36-A8AE-FDA6-8F1E-DAC70104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DD472-FD62-C864-00B1-422E8F4EB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41F38-E460-046C-E5D7-7A2431182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9771-D0F2-A049-849F-1C80B51E5028}" type="datetimeFigureOut">
              <a:rPr lang="en-US" smtClean="0"/>
              <a:t>9/10/22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BED9-263C-E82B-619B-25094D6E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9C30F-763A-FAC3-F3C5-22D79B98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5CEB-A9C9-0D43-BE1F-1ACEDBD92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134FB-5310-6ED7-6DD5-6A9961253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82CB5-1F55-DCE9-AFED-CF85275A0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2CA3F-D500-AD91-BBE7-161E52944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9771-D0F2-A049-849F-1C80B51E5028}" type="datetimeFigureOut">
              <a:rPr lang="en-US" smtClean="0"/>
              <a:t>9/10/22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BAD60-0E20-8A76-5C85-6A6D51B9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41112-DA5C-DB9D-EF0F-261B114C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5CEB-A9C9-0D43-BE1F-1ACEDBD92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7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85C1-2113-7694-1CE5-8FEB1D598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383B6-D952-ACC8-029E-8AF8233D3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B17B-9B9F-64A3-0C12-C3270560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9771-D0F2-A049-849F-1C80B51E5028}" type="datetimeFigureOut">
              <a:rPr lang="en-US" smtClean="0"/>
              <a:t>9/10/22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C4443-8C10-32AE-C7AF-89372144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74515-B47E-D8E6-B35C-C54FF0E4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5CEB-A9C9-0D43-BE1F-1ACEDBD92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0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6F426-5ACB-7E61-9A3C-056A9FFF4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830EF-902E-6231-CB8A-B4E4C5D1D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E9FDD-B892-37DF-0B89-445F503D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9771-D0F2-A049-849F-1C80B51E5028}" type="datetimeFigureOut">
              <a:rPr lang="en-US" smtClean="0"/>
              <a:t>9/10/22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0C602-85A5-B3A4-66EB-86522CEB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92CEE-0B5C-EF98-9F89-9FAA8927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5CEB-A9C9-0D43-BE1F-1ACEDBD92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5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8F65-1AB5-9577-C927-918E4D8A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6DE6F-91CC-2695-AC23-5E497D272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4DC8E-BEB8-C060-C409-76BF557C7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AB04B-CD85-E09F-9C03-AF622A45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9771-D0F2-A049-849F-1C80B51E5028}" type="datetimeFigureOut">
              <a:rPr lang="en-US" smtClean="0"/>
              <a:t>9/10/22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7BB9D-4F9A-FD38-9D82-48EA2C5D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68E69-BF36-7211-B78F-6518D719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5CEB-A9C9-0D43-BE1F-1ACEDBD92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2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D8F6-311B-CA38-0B48-B760FE27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7BBB6-E969-57A2-B539-04E20105B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886F9-4F8D-68F2-F9DB-DD6AE21EB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852C2-960A-1750-07EA-571BFFC49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EB7A1-2E50-DC95-3A69-BF5DA0271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7D9E4-443D-B0FC-F096-EB72F09E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9771-D0F2-A049-849F-1C80B51E5028}" type="datetimeFigureOut">
              <a:rPr lang="en-US" smtClean="0"/>
              <a:t>9/10/22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1406D3-E636-C3BD-5E70-5753BB6D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21EC6-4C4E-689F-E134-B84AF40C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5CEB-A9C9-0D43-BE1F-1ACEDBD92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4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829E-EEE2-51A2-0FF0-F3F57CB1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3D669-3130-88A4-B6B3-DA3658F5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9771-D0F2-A049-849F-1C80B51E5028}" type="datetimeFigureOut">
              <a:rPr lang="en-US" smtClean="0"/>
              <a:t>9/10/22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898E8-C3C4-D65A-8753-5C36B2E0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3F66C-61CA-CAFB-1991-03167058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5CEB-A9C9-0D43-BE1F-1ACEDBD92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6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4D9C0-CB8B-80B0-EC87-58F43571C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9771-D0F2-A049-849F-1C80B51E5028}" type="datetimeFigureOut">
              <a:rPr lang="en-US" smtClean="0"/>
              <a:t>9/10/22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13E67-F275-E305-2202-A1054DFA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A4146-AB9C-1A27-D974-832A6323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5CEB-A9C9-0D43-BE1F-1ACEDBD92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7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1AA9-49E5-3BA6-5E01-47D3B11F6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155E9-23A9-978A-49C4-543FED102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5C501-316E-3DF4-0BD3-861F1C3EE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09293-2E20-CBE3-6C45-22912A58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9771-D0F2-A049-849F-1C80B51E5028}" type="datetimeFigureOut">
              <a:rPr lang="en-US" smtClean="0"/>
              <a:t>9/10/22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E9DD1-EEF1-25E0-9BD3-E362DBEB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8D64D-3E24-6B28-8C7F-75983D490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5CEB-A9C9-0D43-BE1F-1ACEDBD92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1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896BB-1716-0F8B-4F86-9F9FAF34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660D8-5152-7A02-A8ED-A22D55ED6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5204A-96AE-9655-3C55-5EC554BA4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8BE4B-027C-5000-205E-03C0E0F3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9771-D0F2-A049-849F-1C80B51E5028}" type="datetimeFigureOut">
              <a:rPr lang="en-US" smtClean="0"/>
              <a:t>9/10/22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A1876-15BA-7986-4271-E307E411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28C93-98CE-D014-BCBF-D841C996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5CEB-A9C9-0D43-BE1F-1ACEDBD92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5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656A1F-D3F3-F520-6735-CA2EF928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2AC73-0A67-4727-5680-1A6CC0258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99CBB-BCEC-7BA4-AF44-E99D8754C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19771-D0F2-A049-849F-1C80B51E5028}" type="datetimeFigureOut">
              <a:rPr lang="en-US" smtClean="0"/>
              <a:t>9/10/22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83A9B-9E1A-F517-4B00-48E4C9561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AF391-86DE-74FC-B10A-48F2C35A5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15CEB-A9C9-0D43-BE1F-1ACEDBD92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1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3210-5ED0-798B-73B6-B18BC17D0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Sampling and Measurement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B1702-9161-C695-CD84-4B416C1C9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STP702 Digital Data for Policy Analysis</a:t>
            </a:r>
          </a:p>
        </p:txBody>
      </p:sp>
    </p:spTree>
    <p:extLst>
      <p:ext uri="{BB962C8B-B14F-4D97-AF65-F5344CB8AC3E}">
        <p14:creationId xmlns:p14="http://schemas.microsoft.com/office/powerpoint/2010/main" val="31551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47E9-69A4-E8B2-B003-9B72577D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E919C5-9376-EA4B-C9FC-CFFF4E905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identify your sampling limitations</a:t>
            </a:r>
          </a:p>
          <a:p>
            <a:pPr lvl="1"/>
            <a:r>
              <a:rPr lang="en-US" dirty="0"/>
              <a:t>E.g., this study cannot be generalized to other countries because I am focusing on Korea</a:t>
            </a:r>
          </a:p>
          <a:p>
            <a:pPr lvl="1"/>
            <a:r>
              <a:rPr lang="en-US" dirty="0"/>
              <a:t>E.g., this study cannot be generalized to people aged 64 or younger because they are not considered as the elderly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8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47E9-69A4-E8B2-B003-9B72577D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6F1B-50B2-4F8C-3B09-B406DAFA8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generalization?</a:t>
            </a:r>
          </a:p>
        </p:txBody>
      </p:sp>
    </p:spTree>
    <p:extLst>
      <p:ext uri="{BB962C8B-B14F-4D97-AF65-F5344CB8AC3E}">
        <p14:creationId xmlns:p14="http://schemas.microsoft.com/office/powerpoint/2010/main" val="387516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47E9-69A4-E8B2-B003-9B72577D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6F1B-50B2-4F8C-3B09-B406DAFA8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generalization?</a:t>
            </a:r>
          </a:p>
          <a:p>
            <a:pPr lvl="1"/>
            <a:r>
              <a:rPr lang="en-US" dirty="0"/>
              <a:t>Making statements about all people or most people </a:t>
            </a:r>
          </a:p>
          <a:p>
            <a:pPr lvl="1"/>
            <a:r>
              <a:rPr lang="en-US" dirty="0"/>
              <a:t>E.g., All birds can fly (chickens can’t </a:t>
            </a:r>
            <a:r>
              <a:rPr lang="en-US" dirty="0">
                <a:sym typeface="Wingdings" pitchFamily="2" charset="2"/>
              </a:rPr>
              <a:t> - or can they?!?)</a:t>
            </a:r>
          </a:p>
          <a:p>
            <a:pPr lvl="1"/>
            <a:r>
              <a:rPr lang="en-US" dirty="0"/>
              <a:t>E.g., All tree leaves are green </a:t>
            </a:r>
          </a:p>
        </p:txBody>
      </p:sp>
    </p:spTree>
    <p:extLst>
      <p:ext uri="{BB962C8B-B14F-4D97-AF65-F5344CB8AC3E}">
        <p14:creationId xmlns:p14="http://schemas.microsoft.com/office/powerpoint/2010/main" val="3495784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47E9-69A4-E8B2-B003-9B72577D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6F1B-50B2-4F8C-3B09-B406DAFA8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qualitative studies esp. interviews/ethnography</a:t>
            </a:r>
          </a:p>
          <a:p>
            <a:pPr lvl="1"/>
            <a:r>
              <a:rPr lang="en-US" dirty="0"/>
              <a:t>Generalization is not the goal </a:t>
            </a:r>
          </a:p>
          <a:p>
            <a:pPr lvl="1"/>
            <a:r>
              <a:rPr lang="en-US" dirty="0"/>
              <a:t>The goal is to understand and gain insights that would not be possible with other types of research</a:t>
            </a:r>
          </a:p>
          <a:p>
            <a:r>
              <a:rPr lang="en-US" dirty="0"/>
              <a:t>For some qualitative studies and many quantitative studies</a:t>
            </a:r>
          </a:p>
          <a:p>
            <a:pPr lvl="1"/>
            <a:r>
              <a:rPr lang="en-US" dirty="0"/>
              <a:t>Generalization is totally the goal</a:t>
            </a:r>
          </a:p>
          <a:p>
            <a:pPr lvl="1"/>
            <a:r>
              <a:rPr lang="en-US" dirty="0"/>
              <a:t>Esp. for policy studies, generalizability (whether your findings can be generalized) is important </a:t>
            </a:r>
          </a:p>
        </p:txBody>
      </p:sp>
    </p:spTree>
    <p:extLst>
      <p:ext uri="{BB962C8B-B14F-4D97-AF65-F5344CB8AC3E}">
        <p14:creationId xmlns:p14="http://schemas.microsoft.com/office/powerpoint/2010/main" val="1656093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47E9-69A4-E8B2-B003-9B72577D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6F1B-50B2-4F8C-3B09-B406DAFA8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quantitative study can make a universal generalization</a:t>
            </a:r>
          </a:p>
          <a:p>
            <a:pPr lvl="1"/>
            <a:r>
              <a:rPr lang="en-US" dirty="0"/>
              <a:t>And if they try to do so, they are doing bad research</a:t>
            </a:r>
          </a:p>
          <a:p>
            <a:r>
              <a:rPr lang="en-US" dirty="0"/>
              <a:t>Qualitative methods that are covered in this class tend to be more generalizable than interviews/ethnography</a:t>
            </a:r>
          </a:p>
        </p:txBody>
      </p:sp>
    </p:spTree>
    <p:extLst>
      <p:ext uri="{BB962C8B-B14F-4D97-AF65-F5344CB8AC3E}">
        <p14:creationId xmlns:p14="http://schemas.microsoft.com/office/powerpoint/2010/main" val="3086347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47E9-69A4-E8B2-B003-9B72577D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variability and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6F1B-50B2-4F8C-3B09-B406DAFA8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 error</a:t>
            </a:r>
          </a:p>
          <a:p>
            <a:r>
              <a:rPr lang="en-US" dirty="0"/>
              <a:t>Sampling bias</a:t>
            </a:r>
          </a:p>
          <a:p>
            <a:r>
              <a:rPr lang="en-US" dirty="0"/>
              <a:t>Response Bias</a:t>
            </a:r>
          </a:p>
          <a:p>
            <a:r>
              <a:rPr lang="en-US" dirty="0"/>
              <a:t>Missing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15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47E9-69A4-E8B2-B003-9B72577D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6F1B-50B2-4F8C-3B09-B406DAFA8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sampling error of a statistic occurs when analysis based on a sample is used to predict the value of a population</a:t>
            </a:r>
          </a:p>
          <a:p>
            <a:pPr lvl="1"/>
            <a:r>
              <a:rPr lang="en-US" dirty="0"/>
              <a:t>We can infer, but we cannot predict the population behavior using sample data</a:t>
            </a:r>
          </a:p>
        </p:txBody>
      </p:sp>
    </p:spTree>
    <p:extLst>
      <p:ext uri="{BB962C8B-B14F-4D97-AF65-F5344CB8AC3E}">
        <p14:creationId xmlns:p14="http://schemas.microsoft.com/office/powerpoint/2010/main" val="628950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47E9-69A4-E8B2-B003-9B72577D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6F1B-50B2-4F8C-3B09-B406DAFA8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 error can cause results to vary from sample to sample</a:t>
            </a:r>
          </a:p>
          <a:p>
            <a:r>
              <a:rPr lang="en-US" dirty="0"/>
              <a:t>The most common type: volunteer sampling bias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65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47E9-69A4-E8B2-B003-9B72577D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6F1B-50B2-4F8C-3B09-B406DAFA8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Poorly worded or confusing questions lead to response bias</a:t>
            </a:r>
          </a:p>
          <a:p>
            <a:r>
              <a:rPr lang="en-US" dirty="0"/>
              <a:t>People may understand the question differently</a:t>
            </a:r>
          </a:p>
          <a:p>
            <a:r>
              <a:rPr lang="en-US" dirty="0"/>
              <a:t>Questions may contain the researcher’s political views</a:t>
            </a:r>
          </a:p>
          <a:p>
            <a:pPr lvl="1"/>
            <a:r>
              <a:rPr lang="en-US" dirty="0"/>
              <a:t>E.g., In favor of new gasoline tax? Vs. Want to reduce dependence on other countries? </a:t>
            </a:r>
            <a:r>
              <a:rPr lang="en-US" dirty="0">
                <a:sym typeface="Wingdings" pitchFamily="2" charset="2"/>
              </a:rPr>
              <a:t> they essentially ask the same thing but the response rate may be different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156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47E9-69A4-E8B2-B003-9B72577D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6F1B-50B2-4F8C-3B09-B406DAFA8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don’t respond </a:t>
            </a:r>
          </a:p>
          <a:p>
            <a:r>
              <a:rPr lang="en-US" dirty="0"/>
              <a:t>Missing data rate is a deep concern for many researchers</a:t>
            </a:r>
          </a:p>
          <a:p>
            <a:r>
              <a:rPr lang="en-US" dirty="0"/>
              <a:t>If non response rate is too high, the data may not be usable </a:t>
            </a:r>
          </a:p>
          <a:p>
            <a:pPr lvl="1"/>
            <a:r>
              <a:rPr lang="en-US" dirty="0"/>
              <a:t>Some people say 20% non response rate is too high, some people say 30%</a:t>
            </a:r>
          </a:p>
          <a:p>
            <a:pPr lvl="1"/>
            <a:r>
              <a:rPr lang="en-US" dirty="0"/>
              <a:t>With telephone surveys, people tend to be more generous with the non response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8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47E9-69A4-E8B2-B003-9B72577D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6F1B-50B2-4F8C-3B09-B406DAFA8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entire group of people you are going to study</a:t>
            </a:r>
          </a:p>
          <a:p>
            <a:pPr lvl="1"/>
            <a:r>
              <a:rPr lang="en-US" dirty="0"/>
              <a:t>e.g., you want to study whether cats like Toy A. Then the population is all cats in the world. </a:t>
            </a:r>
          </a:p>
          <a:p>
            <a:pPr lvl="1"/>
            <a:r>
              <a:rPr lang="en-US" dirty="0"/>
              <a:t>E.g., you want to study whether the elderly in Korea is open to riding automated vehicles. Then the population is all the elderly people living in Korea</a:t>
            </a:r>
          </a:p>
          <a:p>
            <a:r>
              <a:rPr lang="en-US" dirty="0"/>
              <a:t>Sometimes getting the population data is possible</a:t>
            </a:r>
          </a:p>
          <a:p>
            <a:pPr lvl="1"/>
            <a:r>
              <a:rPr lang="en-US" dirty="0"/>
              <a:t>E.g., How does the fortune 500 companies perceive to carbon tax? – you need to get data on 500 companies (which isn’t a lot) </a:t>
            </a:r>
          </a:p>
        </p:txBody>
      </p:sp>
    </p:spTree>
    <p:extLst>
      <p:ext uri="{BB962C8B-B14F-4D97-AF65-F5344CB8AC3E}">
        <p14:creationId xmlns:p14="http://schemas.microsoft.com/office/powerpoint/2010/main" val="2189535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47E9-69A4-E8B2-B003-9B72577D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6F1B-50B2-4F8C-3B09-B406DAFA8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completely at random (MCAR)</a:t>
            </a:r>
          </a:p>
          <a:p>
            <a:r>
              <a:rPr lang="en-US" dirty="0"/>
              <a:t>Missing at random (MAR)</a:t>
            </a:r>
          </a:p>
          <a:p>
            <a:r>
              <a:rPr lang="en-US" dirty="0"/>
              <a:t>Missing not at random (MNAR)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4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47E9-69A4-E8B2-B003-9B72577D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6F1B-50B2-4F8C-3B09-B406DAFA8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completely at random (MCAR)</a:t>
            </a:r>
          </a:p>
          <a:p>
            <a:pPr lvl="1"/>
            <a:r>
              <a:rPr lang="en-US" dirty="0"/>
              <a:t>The data missing is independent of the observed and unobserved data</a:t>
            </a:r>
          </a:p>
          <a:p>
            <a:pPr lvl="1"/>
            <a:r>
              <a:rPr lang="en-US" dirty="0"/>
              <a:t>In reality, this does not happen – there is always some reason why data is missing</a:t>
            </a:r>
          </a:p>
        </p:txBody>
      </p:sp>
    </p:spTree>
    <p:extLst>
      <p:ext uri="{BB962C8B-B14F-4D97-AF65-F5344CB8AC3E}">
        <p14:creationId xmlns:p14="http://schemas.microsoft.com/office/powerpoint/2010/main" val="2457407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47E9-69A4-E8B2-B003-9B72577D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6F1B-50B2-4F8C-3B09-B406DAFA8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at random (MAR)</a:t>
            </a:r>
          </a:p>
          <a:p>
            <a:pPr lvl="1"/>
            <a:r>
              <a:rPr lang="en-US" dirty="0"/>
              <a:t>Data missing is systematically related to the observed data but not the unobserved data</a:t>
            </a:r>
          </a:p>
          <a:p>
            <a:pPr lvl="1"/>
            <a:r>
              <a:rPr lang="en-US" dirty="0"/>
              <a:t>Depression survey – female respondents are more likely to respond (in any survey, this has always been the case). Then the missing rate is related to people’s gender, not depression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60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47E9-69A4-E8B2-B003-9B72577D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6F1B-50B2-4F8C-3B09-B406DAFA8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at random (MAR): various ways to deal with missingness</a:t>
            </a:r>
          </a:p>
          <a:p>
            <a:pPr lvl="1"/>
            <a:r>
              <a:rPr lang="en-US" dirty="0"/>
              <a:t>Listwise deletion (deleting missing observations)</a:t>
            </a:r>
          </a:p>
          <a:p>
            <a:pPr lvl="1"/>
            <a:r>
              <a:rPr lang="en-US" dirty="0"/>
              <a:t>Use mean/median/mode to fill in missing data</a:t>
            </a:r>
          </a:p>
          <a:p>
            <a:pPr lvl="1"/>
            <a:r>
              <a:rPr lang="en-US" dirty="0"/>
              <a:t>Imputation (generating a reliable prediction)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31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47E9-69A4-E8B2-B003-9B72577D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6F1B-50B2-4F8C-3B09-B406DAFA8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not at random (MNAR)</a:t>
            </a:r>
          </a:p>
          <a:p>
            <a:pPr lvl="1"/>
            <a:r>
              <a:rPr lang="en-US" dirty="0"/>
              <a:t>Data is missing due to the events or factors that the researcher did not or could not measure </a:t>
            </a:r>
          </a:p>
          <a:p>
            <a:pPr lvl="1"/>
            <a:r>
              <a:rPr lang="en-US" dirty="0"/>
              <a:t>E.g., People with severe depression are less likely to respond to surveys </a:t>
            </a:r>
          </a:p>
          <a:p>
            <a:pPr lvl="1"/>
            <a:r>
              <a:rPr lang="en-US" dirty="0"/>
              <a:t>If your data has MNAR, it may not be salvageable </a:t>
            </a:r>
          </a:p>
        </p:txBody>
      </p:sp>
    </p:spTree>
    <p:extLst>
      <p:ext uri="{BB962C8B-B14F-4D97-AF65-F5344CB8AC3E}">
        <p14:creationId xmlns:p14="http://schemas.microsoft.com/office/powerpoint/2010/main" val="1964351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47E9-69A4-E8B2-B003-9B72577D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6F1B-50B2-4F8C-3B09-B406DAFA8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55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47E9-69A4-E8B2-B003-9B72577D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6F1B-50B2-4F8C-3B09-B406DAFA8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that you are rolling a dice 10 times</a:t>
            </a:r>
          </a:p>
          <a:p>
            <a:r>
              <a:rPr lang="en-US" dirty="0"/>
              <a:t>Generate a random sample</a:t>
            </a:r>
          </a:p>
        </p:txBody>
      </p:sp>
    </p:spTree>
    <p:extLst>
      <p:ext uri="{BB962C8B-B14F-4D97-AF65-F5344CB8AC3E}">
        <p14:creationId xmlns:p14="http://schemas.microsoft.com/office/powerpoint/2010/main" val="1315253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47E9-69A4-E8B2-B003-9B72577D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6F1B-50B2-4F8C-3B09-B406DAFA8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diceRoll</a:t>
            </a:r>
            <a:r>
              <a:rPr lang="en-US" dirty="0"/>
              <a:t>&lt;-sample(1:6, size=10, replace=T)</a:t>
            </a:r>
          </a:p>
          <a:p>
            <a:r>
              <a:rPr lang="en-US" dirty="0" err="1"/>
              <a:t>diceRoll</a:t>
            </a:r>
            <a:endParaRPr lang="en-US" dirty="0"/>
          </a:p>
          <a:p>
            <a:endParaRPr lang="en-US" dirty="0"/>
          </a:p>
          <a:p>
            <a:r>
              <a:rPr lang="en-US" dirty="0"/>
              <a:t>Rolling a pair of dice</a:t>
            </a:r>
          </a:p>
          <a:p>
            <a:r>
              <a:rPr lang="en-US" dirty="0" err="1"/>
              <a:t>diceRoll</a:t>
            </a:r>
            <a:r>
              <a:rPr lang="en-US" dirty="0"/>
              <a:t>&lt;-sample(1:6, size=10, replace=T) + sample(1:6, size=10, replace=T)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2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47E9-69A4-E8B2-B003-9B72577D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6F1B-50B2-4F8C-3B09-B406DAFA8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Dealing with missing data in r</a:t>
            </a:r>
          </a:p>
        </p:txBody>
      </p:sp>
    </p:spTree>
    <p:extLst>
      <p:ext uri="{BB962C8B-B14F-4D97-AF65-F5344CB8AC3E}">
        <p14:creationId xmlns:p14="http://schemas.microsoft.com/office/powerpoint/2010/main" val="1259668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47E9-69A4-E8B2-B003-9B72577D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6F1B-50B2-4F8C-3B09-B406DAFA8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Knightley_missingdata.csv</a:t>
            </a:r>
            <a:endParaRPr lang="en-US" dirty="0"/>
          </a:p>
          <a:p>
            <a:r>
              <a:rPr lang="en-US" dirty="0"/>
              <a:t>I purposely created some missing observations</a:t>
            </a:r>
          </a:p>
          <a:p>
            <a:r>
              <a:rPr lang="en-US" dirty="0"/>
              <a:t>How many missing observations are there?</a:t>
            </a:r>
          </a:p>
          <a:p>
            <a:r>
              <a:rPr lang="en-US" dirty="0"/>
              <a:t>When you do a listwise deletion, how many observations are left?</a:t>
            </a:r>
          </a:p>
          <a:p>
            <a:r>
              <a:rPr lang="en-US" dirty="0"/>
              <a:t>Replace the NAs in the weight variable with the median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33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47E9-69A4-E8B2-B003-9B72577D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6F1B-50B2-4F8C-3B09-B406DAFA8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more often than not, getting the population data is expensive, takes way too much time, and just not realistic</a:t>
            </a:r>
          </a:p>
          <a:p>
            <a:r>
              <a:rPr lang="en-US" dirty="0"/>
              <a:t>So, we “sample” instead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82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47E9-69A4-E8B2-B003-9B72577D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6F1B-50B2-4F8C-3B09-B406DAFA8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 = selecting a number of individuals or corporations, organizations etc. from population to study </a:t>
            </a:r>
          </a:p>
          <a:p>
            <a:r>
              <a:rPr lang="en-US" dirty="0"/>
              <a:t>How you choose your sample can really change the quality of your study</a:t>
            </a:r>
          </a:p>
        </p:txBody>
      </p:sp>
    </p:spTree>
    <p:extLst>
      <p:ext uri="{BB962C8B-B14F-4D97-AF65-F5344CB8AC3E}">
        <p14:creationId xmlns:p14="http://schemas.microsoft.com/office/powerpoint/2010/main" val="263916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47E9-69A4-E8B2-B003-9B72577D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E919C5-9376-EA4B-C9FC-CFFF4E905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9E84C6-5C64-EB6C-C01B-91DF84284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908" y="1502845"/>
            <a:ext cx="9535982" cy="499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47E9-69A4-E8B2-B003-9B72577D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sampling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E919C5-9376-EA4B-C9FC-CFFF4E905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random sampling</a:t>
            </a:r>
          </a:p>
          <a:p>
            <a:pPr lvl="1"/>
            <a:r>
              <a:rPr lang="en-US" dirty="0"/>
              <a:t>People to study are chosen truly randomly</a:t>
            </a:r>
          </a:p>
          <a:p>
            <a:pPr lvl="1"/>
            <a:r>
              <a:rPr lang="en-US" dirty="0"/>
              <a:t>Lottery method</a:t>
            </a:r>
          </a:p>
          <a:p>
            <a:pPr lvl="1"/>
            <a:r>
              <a:rPr lang="en-US" dirty="0"/>
              <a:t>Random number tables</a:t>
            </a:r>
          </a:p>
          <a:p>
            <a:r>
              <a:rPr lang="en-US" dirty="0"/>
              <a:t>Systematic sampling</a:t>
            </a:r>
          </a:p>
          <a:p>
            <a:pPr lvl="1"/>
            <a:r>
              <a:rPr lang="en-US" dirty="0"/>
              <a:t>People to study are chosen based on intervals or systematic method</a:t>
            </a:r>
          </a:p>
          <a:p>
            <a:pPr lvl="1"/>
            <a:r>
              <a:rPr lang="en-US" dirty="0"/>
              <a:t>E.g., every 3</a:t>
            </a:r>
            <a:r>
              <a:rPr lang="en-US" baseline="30000" dirty="0"/>
              <a:t>rd</a:t>
            </a:r>
            <a:r>
              <a:rPr lang="en-US" dirty="0"/>
              <a:t> person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9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47E9-69A4-E8B2-B003-9B72577D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sampling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E919C5-9376-EA4B-C9FC-CFFF4E905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Stratified random sampling</a:t>
            </a:r>
          </a:p>
          <a:p>
            <a:pPr lvl="1"/>
            <a:r>
              <a:rPr lang="en-US" dirty="0"/>
              <a:t>Dividing the population into subsets based on shared characteristics</a:t>
            </a:r>
          </a:p>
          <a:p>
            <a:pPr lvl="1"/>
            <a:r>
              <a:rPr lang="en-US" dirty="0"/>
              <a:t>Characteristics can be gender, age, residence etc. </a:t>
            </a:r>
          </a:p>
          <a:p>
            <a:pPr lvl="1"/>
            <a:r>
              <a:rPr lang="en-US" dirty="0"/>
              <a:t>E.g., How the ELDERLY people in KOREA perceive automated driving</a:t>
            </a:r>
          </a:p>
          <a:p>
            <a:r>
              <a:rPr lang="en-US" dirty="0"/>
              <a:t>Cluster sampling</a:t>
            </a:r>
          </a:p>
          <a:p>
            <a:pPr lvl="1"/>
            <a:r>
              <a:rPr lang="en-US" dirty="0"/>
              <a:t>Clustering groups of your sample into groups (e.g., residence, gender, age) and then eliminating some groups to reduce the size</a:t>
            </a:r>
          </a:p>
          <a:p>
            <a:pPr lvl="1"/>
            <a:r>
              <a:rPr lang="en-US" dirty="0"/>
              <a:t>E.g., I want to study how people like the Incheon airport in Korea. But people living in Incheon might be biased, so I am not going to include them in the study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54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47E9-69A4-E8B2-B003-9B72577D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Probability sampling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E919C5-9376-EA4B-C9FC-CFFF4E905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Quota sampling</a:t>
            </a:r>
          </a:p>
          <a:p>
            <a:pPr lvl="1"/>
            <a:r>
              <a:rPr lang="en-US" dirty="0"/>
              <a:t>Using control characteristics to categorize a target population</a:t>
            </a:r>
          </a:p>
          <a:p>
            <a:pPr lvl="1"/>
            <a:r>
              <a:rPr lang="en-US" dirty="0"/>
              <a:t>We want at least one person from every city in Korea</a:t>
            </a:r>
          </a:p>
          <a:p>
            <a:r>
              <a:rPr lang="en-US" dirty="0"/>
              <a:t>Snowball sampling</a:t>
            </a:r>
          </a:p>
          <a:p>
            <a:pPr lvl="1"/>
            <a:r>
              <a:rPr lang="en-US" dirty="0"/>
              <a:t>Researcher uses their first or initial group to get in touch (or find out) about their second group – and then third group and so on</a:t>
            </a:r>
          </a:p>
          <a:p>
            <a:pPr lvl="1"/>
            <a:r>
              <a:rPr lang="en-US" dirty="0"/>
              <a:t>Useful for groups that are not open or welcoming towards strangers</a:t>
            </a:r>
          </a:p>
          <a:p>
            <a:pPr lvl="1"/>
            <a:r>
              <a:rPr lang="en-US" dirty="0"/>
              <a:t>Studying homeless people</a:t>
            </a:r>
          </a:p>
        </p:txBody>
      </p:sp>
    </p:spTree>
    <p:extLst>
      <p:ext uri="{BB962C8B-B14F-4D97-AF65-F5344CB8AC3E}">
        <p14:creationId xmlns:p14="http://schemas.microsoft.com/office/powerpoint/2010/main" val="3948254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47E9-69A4-E8B2-B003-9B72577D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E919C5-9376-EA4B-C9FC-CFFF4E905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choose your sampling method</a:t>
            </a:r>
          </a:p>
          <a:p>
            <a:pPr lvl="1"/>
            <a:r>
              <a:rPr lang="en-US" dirty="0"/>
              <a:t>You MUST justify your sampling method (in fact you must justify all decisions you make)</a:t>
            </a:r>
          </a:p>
          <a:p>
            <a:pPr lvl="1"/>
            <a:r>
              <a:rPr lang="en-US" dirty="0"/>
              <a:t>Didn’t have enough time is not a good justification</a:t>
            </a:r>
          </a:p>
          <a:p>
            <a:pPr lvl="1"/>
            <a:r>
              <a:rPr lang="en-US" dirty="0"/>
              <a:t>Didn’t have enough money is not a good justification</a:t>
            </a:r>
          </a:p>
          <a:p>
            <a:pPr lvl="1"/>
            <a:r>
              <a:rPr lang="en-US" dirty="0"/>
              <a:t>Come up with a scholarly justification preferably with a reference</a:t>
            </a:r>
          </a:p>
          <a:p>
            <a:pPr lvl="2"/>
            <a:r>
              <a:rPr lang="en-US" dirty="0"/>
              <a:t>E.g., The elderly group are particularly vulnerable to transportation policy changes because the rate of access of private vehicles is lower among the elderly</a:t>
            </a:r>
          </a:p>
          <a:p>
            <a:pPr lvl="2"/>
            <a:r>
              <a:rPr lang="en-US" dirty="0"/>
              <a:t>E.g., I am studying Korea because they have adopted new and digitalized energy technologies in the past 3 years much more so compared to other countries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87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1224</Words>
  <Application>Microsoft Macintosh PowerPoint</Application>
  <PresentationFormat>Widescreen</PresentationFormat>
  <Paragraphs>131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Sampling and Measurement</vt:lpstr>
      <vt:lpstr>What is population</vt:lpstr>
      <vt:lpstr>What is population</vt:lpstr>
      <vt:lpstr>What is a sample</vt:lpstr>
      <vt:lpstr>What is a sample</vt:lpstr>
      <vt:lpstr>Probability sampling</vt:lpstr>
      <vt:lpstr>Probability sampling</vt:lpstr>
      <vt:lpstr>Non Probability sampling</vt:lpstr>
      <vt:lpstr>What is a sample</vt:lpstr>
      <vt:lpstr>What is a sample</vt:lpstr>
      <vt:lpstr>Generalization</vt:lpstr>
      <vt:lpstr>Generalization</vt:lpstr>
      <vt:lpstr>Generalization</vt:lpstr>
      <vt:lpstr>Generalization</vt:lpstr>
      <vt:lpstr>Sampling variability and bias</vt:lpstr>
      <vt:lpstr>Sampling error</vt:lpstr>
      <vt:lpstr>Sampling bias</vt:lpstr>
      <vt:lpstr>Response bias</vt:lpstr>
      <vt:lpstr>Missing data</vt:lpstr>
      <vt:lpstr>Types of Missing data</vt:lpstr>
      <vt:lpstr>Types of Missing data</vt:lpstr>
      <vt:lpstr>Types of Missing data</vt:lpstr>
      <vt:lpstr>Types of Missing data</vt:lpstr>
      <vt:lpstr>Types of Missing data</vt:lpstr>
      <vt:lpstr>Open R</vt:lpstr>
      <vt:lpstr>Practice</vt:lpstr>
      <vt:lpstr>Practice</vt:lpstr>
      <vt:lpstr>Open R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and Measurement</dc:title>
  <dc:creator>Lee, Dasom (UT)</dc:creator>
  <cp:lastModifiedBy>Lee, Dasom (UT)</cp:lastModifiedBy>
  <cp:revision>21</cp:revision>
  <dcterms:created xsi:type="dcterms:W3CDTF">2022-09-09T23:19:08Z</dcterms:created>
  <dcterms:modified xsi:type="dcterms:W3CDTF">2022-09-10T01:41:54Z</dcterms:modified>
</cp:coreProperties>
</file>