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/>
    <p:restoredTop sz="96281"/>
  </p:normalViewPr>
  <p:slideViewPr>
    <p:cSldViewPr snapToGrid="0">
      <p:cViewPr varScale="1">
        <p:scale>
          <a:sx n="63" d="100"/>
          <a:sy n="63" d="100"/>
        </p:scale>
        <p:origin x="208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1C8-8A54-CFA8-8E05-58703681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4D80A-8C19-28BB-3FE6-57F6EB4A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C763-3E26-8566-3C7B-7885422D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9074-46FC-FA3B-3CB3-A9AF1F02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166B-7C05-37B4-6974-F4A1356D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6350-AC65-2576-8632-E94A11A7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55DE-6918-03CB-F323-143FCA26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BBB-CF02-D2C7-F381-93D62C92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FA6D-42DE-F34E-1D98-9C121ADB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5DDF-D367-4AFB-3766-48F341C3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609D-3F5F-65B0-822D-61114DED3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05253-DF81-1176-DD8C-FCE980472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EF36-D40F-6AE2-8386-69788633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7B11-5E6D-D8C4-2BF7-CB305463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5462-70A2-AEA7-FE0A-6FE0EB2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B22E-8C61-262E-BABA-CA9993BB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C4E-0CA9-EFF4-9DA3-2E5CCF66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A77F-2964-4AD7-CBB3-8072AC1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15D3-71A3-85D2-6FC5-329BE59F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611E-643C-D7DA-B12A-606AE605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F706-2469-650E-CE53-62D036D0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8A592-7859-4DDA-C908-CB71595E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0D2D-75C3-8B49-38B3-D510E57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CE62-F1CA-7331-BC4C-53A3EB2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9EE5-9C7D-3C1C-2958-5788A99E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DCD3-CB5B-1CF1-753D-E77E5A5D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5EA2-DF5D-D90E-7DE5-3F0E54D3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D2EC-7FD1-7923-4A82-24EBF8A9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6A80-CC4F-1464-1E93-740B8A80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E274-4EC5-7EC0-D074-88B0DDE8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D360-2C9C-B451-3759-8C0717D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5B4-F464-1B6D-4C7C-43F41FD4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97C1-CA83-019E-912C-9F69D867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413C-F59B-83E2-F14D-1EE197AA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3BAEA-84FC-E1BD-17A9-3723BF27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F2AA4-A1A9-62E2-38D2-62DEC6B8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01B97-902D-95FC-F82E-DBB29480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8260B-7BC7-AA07-68BA-B35B923C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0A021-342E-7724-25B7-7261B1C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7EE0-DCC0-5A6E-C2C1-0D20601F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FA1C7-AFD4-B61B-06BF-B3E92792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CDCBD-3AD0-12B0-F03D-E8161A38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2354C-5789-AF34-3949-C8D4FE52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F39A-32E8-5DBF-A3D2-5E77BE63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27138-04AB-FB0F-2C39-584AEDE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7528-8845-ACD9-1427-31C8DBFB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9AF5-4A85-01F3-0305-97167376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B692-62D7-BD74-4DA6-B244C30B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F112-27A3-DE71-D510-B6A639C8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D3BE-E61B-A23A-DB40-25F4C351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3B79-E4AA-B299-5A33-3AF0636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4990-9826-9939-7EE9-6FFB76E3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8930-1BC1-4099-F21C-158FF4D9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1801B-E87F-1844-F2B4-045C55C30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91F98-081C-6511-DB94-793699EE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EB79-D213-D4F3-6BBE-A0E561D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E547-4BB4-E3C4-3049-D703292C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816B1-A6D2-5184-8593-CEAFD858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729A8-F308-AA1C-DB85-5D1B4DDF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A56E-F159-7C20-9151-A8D2E9F2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45C0-01E8-5B7B-69CD-C5F909DD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930B-8E76-2141-BA41-FD519473B7BA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F56B-E84F-DAF5-2A09-C14332FE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98EA-3A1B-6018-8464-ED064AD76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C1A1-F1DC-3342-AD76-E6694204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A98C-83A3-0EDA-A757-04C59FFA2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936B6-1E87-6C73-8A5F-CED8764F0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STP702 Digital Data for Policy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053-514F-F8A3-BBDB-4EE1E52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2FCA-8A62-33E9-12D9-0FF03FD5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extremely time consuming</a:t>
            </a:r>
          </a:p>
          <a:p>
            <a:r>
              <a:rPr lang="en-US" dirty="0"/>
              <a:t>Subject to increased error </a:t>
            </a:r>
          </a:p>
          <a:p>
            <a:r>
              <a:rPr lang="en-US" dirty="0"/>
              <a:t>The frequency of words or the use of words may not catch the underlying meanings </a:t>
            </a:r>
          </a:p>
          <a:p>
            <a:r>
              <a:rPr lang="en-US" dirty="0"/>
              <a:t>Can be difficult to automate or computerize</a:t>
            </a:r>
          </a:p>
        </p:txBody>
      </p:sp>
    </p:spTree>
    <p:extLst>
      <p:ext uri="{BB962C8B-B14F-4D97-AF65-F5344CB8AC3E}">
        <p14:creationId xmlns:p14="http://schemas.microsoft.com/office/powerpoint/2010/main" val="9782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053-514F-F8A3-BBDB-4EE1E52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analysis 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2FCA-8A62-33E9-12D9-0FF03FD5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manage data</a:t>
            </a:r>
          </a:p>
          <a:p>
            <a:r>
              <a:rPr lang="en-US" dirty="0"/>
              <a:t>Despite its name, you are not done with your analysis by just doing content analysis</a:t>
            </a:r>
          </a:p>
          <a:p>
            <a:r>
              <a:rPr lang="en-US" dirty="0"/>
              <a:t>You need to show your findings using other descriptive/visual/statistical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328668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053-514F-F8A3-BBDB-4EE1E52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1026" name="Picture 2" descr="Word Cloud API">
            <a:extLst>
              <a:ext uri="{FF2B5EF4-FFF2-40B4-BE49-F238E27FC236}">
                <a16:creationId xmlns:a16="http://schemas.microsoft.com/office/drawing/2014/main" id="{AC34EF0D-DE1B-0671-5D66-F4031B5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0" y="-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4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053-514F-F8A3-BBDB-4EE1E52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data analysis</a:t>
            </a:r>
          </a:p>
        </p:txBody>
      </p:sp>
      <p:pic>
        <p:nvPicPr>
          <p:cNvPr id="2050" name="Picture 2" descr="Content Analysis: A Practical Approach :: UXmatters">
            <a:extLst>
              <a:ext uri="{FF2B5EF4-FFF2-40B4-BE49-F238E27FC236}">
                <a16:creationId xmlns:a16="http://schemas.microsoft.com/office/drawing/2014/main" id="{1328E5BF-D3E0-BE67-3641-FAC5113C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92" y="2687962"/>
            <a:ext cx="4227008" cy="28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mi-automated Content Analysis of Media Frames">
            <a:extLst>
              <a:ext uri="{FF2B5EF4-FFF2-40B4-BE49-F238E27FC236}">
                <a16:creationId xmlns:a16="http://schemas.microsoft.com/office/drawing/2014/main" id="{A9391BF4-9682-C434-D884-796B2C09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2" y="1958009"/>
            <a:ext cx="555171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1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920-653F-9BCC-CF94-D7DE8D5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D0A27-5AC6-53C1-F2EB-F8EC6E8C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07" y="467139"/>
            <a:ext cx="6209695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 objects</a:t>
            </a:r>
          </a:p>
          <a:p>
            <a:r>
              <a:rPr lang="en-US" dirty="0"/>
              <a:t>Corpus objects</a:t>
            </a:r>
          </a:p>
          <a:p>
            <a:r>
              <a:rPr lang="en-US" dirty="0"/>
              <a:t>Token objects</a:t>
            </a:r>
          </a:p>
          <a:p>
            <a:r>
              <a:rPr lang="en-US" dirty="0"/>
              <a:t>Document-feature matrices (DFMs)</a:t>
            </a:r>
          </a:p>
        </p:txBody>
      </p:sp>
    </p:spTree>
    <p:extLst>
      <p:ext uri="{BB962C8B-B14F-4D97-AF65-F5344CB8AC3E}">
        <p14:creationId xmlns:p14="http://schemas.microsoft.com/office/powerpoint/2010/main" val="413379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 objects</a:t>
            </a:r>
          </a:p>
        </p:txBody>
      </p:sp>
    </p:spTree>
    <p:extLst>
      <p:ext uri="{BB962C8B-B14F-4D97-AF65-F5344CB8AC3E}">
        <p14:creationId xmlns:p14="http://schemas.microsoft.com/office/powerpoint/2010/main" val="99002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AEA2-0815-84C9-B2BB-B5E3664D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review data in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18E18-453A-3D4B-1019-FD180F2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74" y="1967063"/>
            <a:ext cx="7772400" cy="45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review data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look at the data</a:t>
            </a:r>
          </a:p>
          <a:p>
            <a:r>
              <a:rPr lang="en-US" dirty="0"/>
              <a:t>Should be fairly easy to understand</a:t>
            </a:r>
          </a:p>
          <a:p>
            <a:r>
              <a:rPr lang="en-US" dirty="0"/>
              <a:t>Then import data</a:t>
            </a:r>
          </a:p>
        </p:txBody>
      </p:sp>
    </p:spTree>
    <p:extLst>
      <p:ext uri="{BB962C8B-B14F-4D97-AF65-F5344CB8AC3E}">
        <p14:creationId xmlns:p14="http://schemas.microsoft.com/office/powerpoint/2010/main" val="7113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used to determine the PRESENCE of certain words, themes, or concepts within some given qualitative data (usually text)</a:t>
            </a:r>
          </a:p>
          <a:p>
            <a:r>
              <a:rPr lang="en-US" dirty="0"/>
              <a:t>Can quantify and analyze the presence, meanings, and relationships of certain words, themes, or concepts</a:t>
            </a:r>
          </a:p>
          <a:p>
            <a:pPr lvl="1"/>
            <a:r>
              <a:rPr lang="en-US" dirty="0"/>
              <a:t>E.g., newspaper political biases</a:t>
            </a:r>
          </a:p>
        </p:txBody>
      </p:sp>
    </p:spTree>
    <p:extLst>
      <p:ext uri="{BB962C8B-B14F-4D97-AF65-F5344CB8AC3E}">
        <p14:creationId xmlns:p14="http://schemas.microsoft.com/office/powerpoint/2010/main" val="129344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 objects</a:t>
            </a:r>
          </a:p>
          <a:p>
            <a:r>
              <a:rPr lang="en-US" dirty="0"/>
              <a:t>Similar to data frame </a:t>
            </a:r>
          </a:p>
          <a:p>
            <a:pPr lvl="1"/>
            <a:r>
              <a:rPr lang="en-US" dirty="0"/>
              <a:t>Each row contains a unique text</a:t>
            </a:r>
          </a:p>
          <a:p>
            <a:pPr lvl="1"/>
            <a:r>
              <a:rPr lang="en-US" dirty="0"/>
              <a:t>Each column contains variables for each text (e.g., name)</a:t>
            </a:r>
          </a:p>
          <a:p>
            <a:r>
              <a:rPr lang="en-US" dirty="0"/>
              <a:t>We need to use the corpus objects to be able to use the </a:t>
            </a:r>
            <a:r>
              <a:rPr lang="en-US" dirty="0" err="1"/>
              <a:t>quanteda</a:t>
            </a:r>
            <a:r>
              <a:rPr lang="en-US" dirty="0"/>
              <a:t> package (here, data frame objects do not work) </a:t>
            </a:r>
          </a:p>
        </p:txBody>
      </p:sp>
    </p:spTree>
    <p:extLst>
      <p:ext uri="{BB962C8B-B14F-4D97-AF65-F5344CB8AC3E}">
        <p14:creationId xmlns:p14="http://schemas.microsoft.com/office/powerpoint/2010/main" val="11963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objects</a:t>
            </a:r>
          </a:p>
          <a:p>
            <a:endParaRPr lang="en-US" dirty="0"/>
          </a:p>
          <a:p>
            <a:r>
              <a:rPr lang="en-US" dirty="0"/>
              <a:t>Converting entire texts into individual features is called “tokenization” and allows us to process data automatically</a:t>
            </a:r>
          </a:p>
          <a:p>
            <a:r>
              <a:rPr lang="en-US" dirty="0"/>
              <a:t>Individual features can include: words, word chains, entire sentences, numbers, punctuation markets etc. </a:t>
            </a:r>
          </a:p>
          <a:p>
            <a:r>
              <a:rPr lang="en-US" dirty="0"/>
              <a:t>In R, tokenization is done with tokens()</a:t>
            </a:r>
          </a:p>
        </p:txBody>
      </p:sp>
    </p:spTree>
    <p:extLst>
      <p:ext uri="{BB962C8B-B14F-4D97-AF65-F5344CB8AC3E}">
        <p14:creationId xmlns:p14="http://schemas.microsoft.com/office/powerpoint/2010/main" val="154354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Document-feature matrices (DFMs)</a:t>
            </a:r>
          </a:p>
          <a:p>
            <a:r>
              <a:rPr lang="en-US" dirty="0"/>
              <a:t>A form of matrix that</a:t>
            </a:r>
          </a:p>
          <a:p>
            <a:pPr lvl="1"/>
            <a:r>
              <a:rPr lang="en-US" dirty="0"/>
              <a:t>Has rows to denote the documents that our corpus contains</a:t>
            </a:r>
          </a:p>
          <a:p>
            <a:pPr lvl="1"/>
            <a:r>
              <a:rPr lang="en-US" dirty="0"/>
              <a:t>Columns to denote the features that occur across all documents</a:t>
            </a:r>
          </a:p>
          <a:p>
            <a:pPr lvl="1"/>
            <a:r>
              <a:rPr lang="en-US" dirty="0"/>
              <a:t>Cells indicate the frequency of a single feature in a single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corpus data of just View1 variable. What are the top 20 features? </a:t>
            </a:r>
          </a:p>
        </p:txBody>
      </p:sp>
    </p:spTree>
    <p:extLst>
      <p:ext uri="{BB962C8B-B14F-4D97-AF65-F5344CB8AC3E}">
        <p14:creationId xmlns:p14="http://schemas.microsoft.com/office/powerpoint/2010/main" val="359795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for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clean the data before/after we go and do corpus(), token() etc. </a:t>
            </a:r>
          </a:p>
          <a:p>
            <a:r>
              <a:rPr lang="en-US" dirty="0"/>
              <a:t>Encoding</a:t>
            </a:r>
          </a:p>
          <a:p>
            <a:r>
              <a:rPr lang="en-US" dirty="0"/>
              <a:t>Removing numbers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Lower cases</a:t>
            </a:r>
          </a:p>
          <a:p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 reads line break as \n. So, you need to make sure that your data has been read properly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0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from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Open ended survey questions</a:t>
            </a:r>
          </a:p>
          <a:p>
            <a:pPr lvl="1"/>
            <a:r>
              <a:rPr lang="en-US" dirty="0"/>
              <a:t>Field research notes</a:t>
            </a:r>
          </a:p>
          <a:p>
            <a:pPr lvl="1"/>
            <a:r>
              <a:rPr lang="en-US" dirty="0"/>
              <a:t>Conversations</a:t>
            </a:r>
          </a:p>
          <a:p>
            <a:pPr lvl="1"/>
            <a:r>
              <a:rPr lang="en-US" dirty="0"/>
              <a:t>Newspaper headlines/newspaper articles</a:t>
            </a:r>
          </a:p>
          <a:p>
            <a:pPr lvl="1"/>
            <a:r>
              <a:rPr lang="en-US" dirty="0"/>
              <a:t>Speeches</a:t>
            </a:r>
          </a:p>
          <a:p>
            <a:pPr lvl="1"/>
            <a:r>
              <a:rPr lang="en-US" dirty="0"/>
              <a:t>Media sources</a:t>
            </a:r>
          </a:p>
          <a:p>
            <a:pPr lvl="1"/>
            <a:r>
              <a:rPr lang="en-US" dirty="0"/>
              <a:t>Historical documents</a:t>
            </a:r>
          </a:p>
          <a:p>
            <a:pPr lvl="1"/>
            <a:r>
              <a:rPr lang="en-US" dirty="0"/>
              <a:t>Books/essays/discussion etc. </a:t>
            </a:r>
          </a:p>
        </p:txBody>
      </p:sp>
    </p:spTree>
    <p:extLst>
      <p:ext uri="{BB962C8B-B14F-4D97-AF65-F5344CB8AC3E}">
        <p14:creationId xmlns:p14="http://schemas.microsoft.com/office/powerpoint/2010/main" val="62538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numbers, punctuations etc.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remove punctuations because they often serve little purpose for content analysis (may be they are important for your work, then keep them!)</a:t>
            </a:r>
          </a:p>
          <a:p>
            <a:r>
              <a:rPr lang="en-US" dirty="0"/>
              <a:t>We may want to remove numbers</a:t>
            </a:r>
          </a:p>
          <a:p>
            <a:r>
              <a:rPr lang="en-US" dirty="0"/>
              <a:t>We may want to remove URLs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1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case, capital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all texts are lower case – this reduces confusion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0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4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= words that are not very informative in detecting similarities and differences </a:t>
            </a:r>
          </a:p>
          <a:p>
            <a:r>
              <a:rPr lang="en-US" dirty="0" err="1"/>
              <a:t>Quanteda</a:t>
            </a:r>
            <a:r>
              <a:rPr lang="en-US" dirty="0"/>
              <a:t> already has a list for English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8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7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Lemmatizing/Stemming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words to their base form (lemmatizing) or to their root (stemming)</a:t>
            </a:r>
          </a:p>
          <a:p>
            <a:r>
              <a:rPr lang="en-US" dirty="0"/>
              <a:t>E.g., decide = decide, deciding, decided etc.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decid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2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2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rare or too frequent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want to remove words that are too rare or too frequent</a:t>
            </a:r>
          </a:p>
        </p:txBody>
      </p:sp>
    </p:spTree>
    <p:extLst>
      <p:ext uri="{BB962C8B-B14F-4D97-AF65-F5344CB8AC3E}">
        <p14:creationId xmlns:p14="http://schemas.microsoft.com/office/powerpoint/2010/main" val="4046382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0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analysis can be used to</a:t>
            </a:r>
          </a:p>
          <a:p>
            <a:pPr lvl="1"/>
            <a:r>
              <a:rPr lang="en-US" dirty="0"/>
              <a:t>Identify intentions </a:t>
            </a:r>
          </a:p>
          <a:p>
            <a:pPr lvl="1"/>
            <a:r>
              <a:rPr lang="en-US" dirty="0"/>
              <a:t>Describe attitudinal and/or behavioral characteristics/response</a:t>
            </a:r>
          </a:p>
          <a:p>
            <a:pPr lvl="1"/>
            <a:r>
              <a:rPr lang="en-US" dirty="0"/>
              <a:t>Identify patterns in responses/texts</a:t>
            </a:r>
          </a:p>
          <a:p>
            <a:pPr lvl="1"/>
            <a:r>
              <a:rPr lang="en-US" dirty="0"/>
              <a:t>Analyze focus group interviews/survey responses</a:t>
            </a:r>
          </a:p>
        </p:txBody>
      </p:sp>
    </p:spTree>
    <p:extLst>
      <p:ext uri="{BB962C8B-B14F-4D97-AF65-F5344CB8AC3E}">
        <p14:creationId xmlns:p14="http://schemas.microsoft.com/office/powerpoint/2010/main" val="231082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only View1 variable in mixer data</a:t>
            </a:r>
          </a:p>
          <a:p>
            <a:pPr lvl="1"/>
            <a:r>
              <a:rPr lang="en-US" dirty="0"/>
              <a:t>Remove punctuations</a:t>
            </a:r>
          </a:p>
          <a:p>
            <a:pPr lvl="1"/>
            <a:r>
              <a:rPr lang="en-US" dirty="0"/>
              <a:t>Remove numbers</a:t>
            </a:r>
          </a:p>
          <a:p>
            <a:pPr lvl="1"/>
            <a:r>
              <a:rPr lang="en-US" dirty="0"/>
              <a:t>Remove separators</a:t>
            </a:r>
          </a:p>
          <a:p>
            <a:pPr lvl="1"/>
            <a:r>
              <a:rPr lang="en-US" dirty="0"/>
              <a:t>Remove symbols</a:t>
            </a:r>
          </a:p>
          <a:p>
            <a:pPr lvl="1"/>
            <a:r>
              <a:rPr lang="en-US" dirty="0"/>
              <a:t>Make sure that everything is in lower case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Only have stem words</a:t>
            </a:r>
          </a:p>
          <a:p>
            <a:pPr lvl="1"/>
            <a:r>
              <a:rPr lang="en-US" dirty="0"/>
              <a:t>Remove the words with minimum frequency of .1</a:t>
            </a:r>
          </a:p>
          <a:p>
            <a:pPr lvl="1"/>
            <a:r>
              <a:rPr lang="en-US" dirty="0"/>
              <a:t>Remove words with the maximum frequency of .95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7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20 most frequent features of the View 1 variable?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6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2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</a:t>
            </a:r>
            <a:r>
              <a:rPr lang="en-US" dirty="0" err="1"/>
              <a:t>wordcloud</a:t>
            </a:r>
            <a:r>
              <a:rPr lang="en-US" dirty="0"/>
              <a:t> of View1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8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pattern? </a:t>
            </a:r>
          </a:p>
          <a:p>
            <a:r>
              <a:rPr lang="en-US" dirty="0"/>
              <a:t>The columns of a co-occurrence matrix denotes features</a:t>
            </a:r>
          </a:p>
          <a:p>
            <a:r>
              <a:rPr lang="en-US" dirty="0"/>
              <a:t>The rows of a co-occurrence matrix denotes features</a:t>
            </a:r>
          </a:p>
          <a:p>
            <a:r>
              <a:rPr lang="en-US" dirty="0"/>
              <a:t>Cells indicate how often a feature occurs together</a:t>
            </a:r>
          </a:p>
          <a:p>
            <a:r>
              <a:rPr lang="en-US" dirty="0"/>
              <a:t>Open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2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analysis, you can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data using ggplot2</a:t>
            </a:r>
          </a:p>
          <a:p>
            <a:r>
              <a:rPr lang="en-US" dirty="0"/>
              <a:t>Provide descriptive statistics</a:t>
            </a:r>
          </a:p>
          <a:p>
            <a:r>
              <a:rPr lang="en-US" dirty="0"/>
              <a:t>Conduct inferential/Bayesian statistics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91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methods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methods section is to provide enough information so that people can exactly replicate your process (if they want to)</a:t>
            </a:r>
          </a:p>
          <a:p>
            <a:r>
              <a:rPr lang="en-US" dirty="0"/>
              <a:t>The structure of a methods section tends to vary widely depending on what kind of method you used</a:t>
            </a:r>
          </a:p>
          <a:p>
            <a:r>
              <a:rPr lang="en-US" dirty="0"/>
              <a:t>But you are expected to justify everything you did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44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methods section needs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collect your data</a:t>
            </a:r>
          </a:p>
          <a:p>
            <a:pPr lvl="1"/>
            <a:r>
              <a:rPr lang="en-US" dirty="0"/>
              <a:t>Why did you do it this way? Time/money shouldn’t be used as justifications</a:t>
            </a:r>
          </a:p>
          <a:p>
            <a:r>
              <a:rPr lang="en-US" dirty="0"/>
              <a:t>How did you clean your data? Any references that do it in a similar way? (references are great sources for providing justifications)</a:t>
            </a:r>
          </a:p>
          <a:p>
            <a:r>
              <a:rPr lang="en-US" dirty="0"/>
              <a:t>How did you analyze your data</a:t>
            </a:r>
          </a:p>
          <a:p>
            <a:pPr lvl="1"/>
            <a:r>
              <a:rPr lang="en-US" dirty="0"/>
              <a:t>Why did you do it this way? Time/money shouldn’t be used as justifications</a:t>
            </a:r>
          </a:p>
          <a:p>
            <a:r>
              <a:rPr lang="en-US" dirty="0"/>
              <a:t>How did you deal with missing data problems (mostly for quant data)</a:t>
            </a:r>
          </a:p>
          <a:p>
            <a:r>
              <a:rPr lang="en-US" dirty="0"/>
              <a:t>Any methodological limitations? (optional) </a:t>
            </a:r>
          </a:p>
          <a:p>
            <a:r>
              <a:rPr lang="en-US" dirty="0"/>
              <a:t>Any validity checks for your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3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homework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some basic descriptive stats of the mixer data (</a:t>
            </a:r>
            <a:r>
              <a:rPr lang="en-US" dirty="0" err="1"/>
              <a:t>hw</a:t>
            </a:r>
            <a:r>
              <a:rPr lang="en-US" dirty="0"/>
              <a:t> mixer data, not the mixer data used in class)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Do an analysis of your choice (word cloud, co-occurrence analysis, graphical data analysis) </a:t>
            </a:r>
          </a:p>
          <a:p>
            <a:r>
              <a:rPr lang="en-US" dirty="0"/>
              <a:t>Write about what you did – think of this as a methods section of a paper (you can’t write about data collection but write about </a:t>
            </a:r>
            <a:r>
              <a:rPr lang="en-US"/>
              <a:t>the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Red states (conservative) vs. Blue states (liberal), US</a:t>
            </a:r>
          </a:p>
          <a:p>
            <a:r>
              <a:rPr lang="en-US" dirty="0"/>
              <a:t>Renewable energy companies are more likely to discuss the economic advantages of solar panels in the red states</a:t>
            </a:r>
          </a:p>
          <a:p>
            <a:r>
              <a:rPr lang="en-US" dirty="0"/>
              <a:t>Renewable energy companies are more likely to discuss the environmental advantages of solar panels in the blue states </a:t>
            </a:r>
          </a:p>
          <a:p>
            <a:r>
              <a:rPr lang="en-US" dirty="0"/>
              <a:t>This analysis can be done using newspaper articles, seeing where they were published, and calculating the frequency of specific words in each newspaper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07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251-C395-CB69-C397-DE03522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homework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D9E5-7CF9-8E29-4A35-81A864C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clean your data? Any references that do it in a similar way? (references are great sources for providing justifications)</a:t>
            </a:r>
          </a:p>
          <a:p>
            <a:r>
              <a:rPr lang="en-US" dirty="0"/>
              <a:t>How did you analyze your data</a:t>
            </a:r>
          </a:p>
          <a:p>
            <a:pPr lvl="1"/>
            <a:r>
              <a:rPr lang="en-US" dirty="0"/>
              <a:t>Why did you do it this way? Time/money shouldn’t be used as justifications</a:t>
            </a:r>
          </a:p>
          <a:p>
            <a:r>
              <a:rPr lang="en-US" dirty="0"/>
              <a:t>How did you deal with missing data problems (mostly for quant data)</a:t>
            </a:r>
          </a:p>
          <a:p>
            <a:r>
              <a:rPr lang="en-US" dirty="0"/>
              <a:t>Any methodological limitations? (optional) </a:t>
            </a:r>
          </a:p>
          <a:p>
            <a:r>
              <a:rPr lang="en-US" dirty="0"/>
              <a:t>Any validity checks for your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9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analysis</a:t>
            </a:r>
          </a:p>
          <a:p>
            <a:pPr lvl="1"/>
            <a:r>
              <a:rPr lang="en-US" dirty="0"/>
              <a:t>The existence and frequency of concepts in a text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Examines the relationships among concepts in a text </a:t>
            </a:r>
          </a:p>
          <a:p>
            <a:pPr lvl="1"/>
            <a:r>
              <a:rPr lang="en-US" dirty="0"/>
              <a:t>Can use visualization technique or concept matrix or a group of interrelated co-occurring words/concepts to suggest an overall meaning</a:t>
            </a:r>
          </a:p>
        </p:txBody>
      </p:sp>
    </p:spTree>
    <p:extLst>
      <p:ext uri="{BB962C8B-B14F-4D97-AF65-F5344CB8AC3E}">
        <p14:creationId xmlns:p14="http://schemas.microsoft.com/office/powerpoint/2010/main" val="310902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errors are inevitable, which should be tried to minimized </a:t>
            </a:r>
          </a:p>
          <a:p>
            <a:r>
              <a:rPr lang="en-US" dirty="0"/>
              <a:t>Stability: the tendency for coders to consistently re-code the same data int eh same way over a period of time</a:t>
            </a:r>
          </a:p>
          <a:p>
            <a:r>
              <a:rPr lang="en-US" dirty="0"/>
              <a:t>Reproducibility: tendency for a group of coders to classify categories in the same way</a:t>
            </a:r>
          </a:p>
          <a:p>
            <a:r>
              <a:rPr lang="en-US" dirty="0"/>
              <a:t>Accuracy: extent to which the classification of text corresponds to a standard or norm </a:t>
            </a:r>
          </a:p>
        </p:txBody>
      </p:sp>
    </p:spTree>
    <p:extLst>
      <p:ext uri="{BB962C8B-B14F-4D97-AF65-F5344CB8AC3E}">
        <p14:creationId xmlns:p14="http://schemas.microsoft.com/office/powerpoint/2010/main" val="181541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A8F-182F-F4C3-A8A7-4926240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3F7-3418-F6C6-90E6-E022045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Closeness of categories: utilizing multiple classifiers to arrive at an agreed upon definition of each specific concept </a:t>
            </a:r>
          </a:p>
          <a:p>
            <a:r>
              <a:rPr lang="en-US" dirty="0"/>
              <a:t>Conclusions: understanding what level of implications can be (and may be) allowed from content analysis </a:t>
            </a:r>
          </a:p>
          <a:p>
            <a:r>
              <a:rPr lang="en-US" dirty="0"/>
              <a:t>Generalizability of the results to a theory: dependent on the clear definitions of concept categories (also relates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240653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053-514F-F8A3-BBDB-4EE1E52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2FCA-8A62-33E9-12D9-0FF03FD5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both qualitative and quantitative analysis</a:t>
            </a:r>
          </a:p>
          <a:p>
            <a:r>
              <a:rPr lang="en-US" dirty="0"/>
              <a:t>Provides data when data isn’t necessarily available</a:t>
            </a:r>
          </a:p>
          <a:p>
            <a:r>
              <a:rPr lang="en-US" dirty="0"/>
              <a:t>Unobtrusive means of understanding interactions</a:t>
            </a:r>
          </a:p>
          <a:p>
            <a:r>
              <a:rPr lang="en-US" dirty="0"/>
              <a:t>Provides insight into complex models</a:t>
            </a:r>
          </a:p>
          <a:p>
            <a:r>
              <a:rPr lang="en-US" dirty="0"/>
              <a:t>A more powerful tool when complemented by other research methods (e.g., interviews, focus groups, inferential statistics)</a:t>
            </a:r>
          </a:p>
        </p:txBody>
      </p:sp>
    </p:spTree>
    <p:extLst>
      <p:ext uri="{BB962C8B-B14F-4D97-AF65-F5344CB8AC3E}">
        <p14:creationId xmlns:p14="http://schemas.microsoft.com/office/powerpoint/2010/main" val="95564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1383</Words>
  <Application>Microsoft Macintosh PowerPoint</Application>
  <PresentationFormat>Widescreen</PresentationFormat>
  <Paragraphs>181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Content analysis</vt:lpstr>
      <vt:lpstr>What is content analysis</vt:lpstr>
      <vt:lpstr>What is content analysis</vt:lpstr>
      <vt:lpstr>What is content analysis</vt:lpstr>
      <vt:lpstr>What is content analysis</vt:lpstr>
      <vt:lpstr>Two types</vt:lpstr>
      <vt:lpstr>Reliability</vt:lpstr>
      <vt:lpstr>Validity</vt:lpstr>
      <vt:lpstr>Advantages of content analysis</vt:lpstr>
      <vt:lpstr>Disadvantages of content analysis</vt:lpstr>
      <vt:lpstr>Content analysis is </vt:lpstr>
      <vt:lpstr>Word cloud</vt:lpstr>
      <vt:lpstr>Graphical data analysis</vt:lpstr>
      <vt:lpstr>Inferential statistics</vt:lpstr>
      <vt:lpstr>Data types</vt:lpstr>
      <vt:lpstr>Data types</vt:lpstr>
      <vt:lpstr>Mixer review data in India</vt:lpstr>
      <vt:lpstr>Mixer review data in India</vt:lpstr>
      <vt:lpstr>Open R</vt:lpstr>
      <vt:lpstr>Data types</vt:lpstr>
      <vt:lpstr>Open R</vt:lpstr>
      <vt:lpstr>Data types</vt:lpstr>
      <vt:lpstr>Open R</vt:lpstr>
      <vt:lpstr>Data types</vt:lpstr>
      <vt:lpstr>Open R</vt:lpstr>
      <vt:lpstr>Practice</vt:lpstr>
      <vt:lpstr>Data cleaning for content analysis</vt:lpstr>
      <vt:lpstr>Encoding issues</vt:lpstr>
      <vt:lpstr>Open R</vt:lpstr>
      <vt:lpstr>Removing numbers, punctuations etc. </vt:lpstr>
      <vt:lpstr>Open R</vt:lpstr>
      <vt:lpstr>Lower case, capital letters</vt:lpstr>
      <vt:lpstr>Open R</vt:lpstr>
      <vt:lpstr>Removing stopwords</vt:lpstr>
      <vt:lpstr>Open R</vt:lpstr>
      <vt:lpstr>Lemmatizing/Stemming</vt:lpstr>
      <vt:lpstr>Open R</vt:lpstr>
      <vt:lpstr>Removing rare or too frequent words</vt:lpstr>
      <vt:lpstr>Open R</vt:lpstr>
      <vt:lpstr>Practice</vt:lpstr>
      <vt:lpstr>Descriptive statistics for content analysis</vt:lpstr>
      <vt:lpstr>Descriptive statistics for content analysis</vt:lpstr>
      <vt:lpstr>Wordcloud</vt:lpstr>
      <vt:lpstr>Wordcloud</vt:lpstr>
      <vt:lpstr>Co-occurrence analysis</vt:lpstr>
      <vt:lpstr>Using content analysis, you can - </vt:lpstr>
      <vt:lpstr>Writing the methods section</vt:lpstr>
      <vt:lpstr>A good methods section needs to have</vt:lpstr>
      <vt:lpstr>Your homework should have</vt:lpstr>
      <vt:lpstr>Your homework should have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</dc:title>
  <dc:creator>Microsoft Office User</dc:creator>
  <cp:lastModifiedBy>Dasom Lee</cp:lastModifiedBy>
  <cp:revision>16</cp:revision>
  <dcterms:created xsi:type="dcterms:W3CDTF">2022-10-03T02:56:32Z</dcterms:created>
  <dcterms:modified xsi:type="dcterms:W3CDTF">2022-10-09T00:31:37Z</dcterms:modified>
</cp:coreProperties>
</file>