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54"/>
  </p:normalViewPr>
  <p:slideViewPr>
    <p:cSldViewPr snapToGrid="0" snapToObjects="1">
      <p:cViewPr varScale="1">
        <p:scale>
          <a:sx n="61" d="100"/>
          <a:sy n="61" d="100"/>
        </p:scale>
        <p:origin x="224" y="1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Thursday, September 10,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1952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Thursday, September 10,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53964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Thursday, September 10,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15053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Thursday, September 10,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8090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Thursday, September 10,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2314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Thursday, September 10,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37169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Thursday, September 10,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1283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Thursday, September 10,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75462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Thursday, September 10,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4647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Thursday, September 10,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52081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Thursday, September 10,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75751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900" cap="all" spc="300" baseline="0">
                <a:solidFill>
                  <a:schemeClr val="bg1"/>
                </a:solidFill>
              </a:defRPr>
            </a:lvl1pPr>
          </a:lstStyle>
          <a:p>
            <a:fld id="{10076A27-8146-4F75-9851-A83577C6FD8A}" type="datetime2">
              <a:rPr lang="en-US" smtClean="0"/>
              <a:t>Thursday, September 10,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9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84950949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D6EAD727-AED2-4772-B8EF-BB25FDA4094F}"/>
              </a:ext>
            </a:extLst>
          </p:cNvPr>
          <p:cNvPicPr>
            <a:picLocks noChangeAspect="1"/>
          </p:cNvPicPr>
          <p:nvPr/>
        </p:nvPicPr>
        <p:blipFill rotWithShape="1">
          <a:blip r:embed="rId2"/>
          <a:srcRect t="15638"/>
          <a:stretch/>
        </p:blipFill>
        <p:spPr>
          <a:xfrm>
            <a:off x="20" y="-1824"/>
            <a:ext cx="12191980" cy="6865514"/>
          </a:xfrm>
          <a:prstGeom prst="rect">
            <a:avLst/>
          </a:prstGeom>
        </p:spPr>
      </p:pic>
      <p:sp>
        <p:nvSpPr>
          <p:cNvPr id="17" name="Rectangle 10">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2495CD-EB4B-5A41-9B2B-7CC3F64DC3A9}"/>
              </a:ext>
            </a:extLst>
          </p:cNvPr>
          <p:cNvSpPr>
            <a:spLocks noGrp="1"/>
          </p:cNvSpPr>
          <p:nvPr>
            <p:ph type="ctrTitle"/>
          </p:nvPr>
        </p:nvSpPr>
        <p:spPr>
          <a:xfrm>
            <a:off x="751114" y="709684"/>
            <a:ext cx="5124247" cy="1927695"/>
          </a:xfrm>
        </p:spPr>
        <p:txBody>
          <a:bodyPr anchor="b">
            <a:normAutofit/>
          </a:bodyPr>
          <a:lstStyle/>
          <a:p>
            <a:pPr algn="l"/>
            <a:r>
              <a:rPr lang="en-US" dirty="0">
                <a:solidFill>
                  <a:schemeClr val="bg1"/>
                </a:solidFill>
              </a:rPr>
              <a:t>PREDICTION OF CAR ACCIDENTS SEVERITY</a:t>
            </a:r>
          </a:p>
        </p:txBody>
      </p:sp>
      <p:sp>
        <p:nvSpPr>
          <p:cNvPr id="3" name="Subtitle 2">
            <a:extLst>
              <a:ext uri="{FF2B5EF4-FFF2-40B4-BE49-F238E27FC236}">
                <a16:creationId xmlns:a16="http://schemas.microsoft.com/office/drawing/2014/main" id="{71F5A5F6-A8F5-754A-83F1-8D2B39CDEBC9}"/>
              </a:ext>
            </a:extLst>
          </p:cNvPr>
          <p:cNvSpPr>
            <a:spLocks noGrp="1"/>
          </p:cNvSpPr>
          <p:nvPr>
            <p:ph type="subTitle" idx="1"/>
          </p:nvPr>
        </p:nvSpPr>
        <p:spPr>
          <a:xfrm>
            <a:off x="751113" y="2988860"/>
            <a:ext cx="4878587" cy="2031275"/>
          </a:xfrm>
        </p:spPr>
        <p:txBody>
          <a:bodyPr>
            <a:normAutofit/>
          </a:bodyPr>
          <a:lstStyle/>
          <a:p>
            <a:pPr algn="l"/>
            <a:r>
              <a:rPr lang="en-US" dirty="0">
                <a:solidFill>
                  <a:schemeClr val="bg1"/>
                </a:solidFill>
              </a:rPr>
              <a:t>capstone Project</a:t>
            </a:r>
          </a:p>
          <a:p>
            <a:pPr algn="l"/>
            <a:r>
              <a:rPr lang="en-US" dirty="0">
                <a:solidFill>
                  <a:schemeClr val="bg1"/>
                </a:solidFill>
              </a:rPr>
              <a:t>BY CHENG YAT YEUNG</a:t>
            </a:r>
          </a:p>
        </p:txBody>
      </p:sp>
      <p:sp>
        <p:nvSpPr>
          <p:cNvPr id="13" name="Rectangle 12">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652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32E8-1996-4C41-B8D4-3F6E5C6816EB}"/>
              </a:ext>
            </a:extLst>
          </p:cNvPr>
          <p:cNvSpPr>
            <a:spLocks noGrp="1"/>
          </p:cNvSpPr>
          <p:nvPr>
            <p:ph type="title"/>
          </p:nvPr>
        </p:nvSpPr>
        <p:spPr/>
        <p:txBody>
          <a:bodyPr>
            <a:normAutofit/>
          </a:bodyPr>
          <a:lstStyle/>
          <a:p>
            <a:r>
              <a:rPr lang="en-US" dirty="0"/>
              <a:t>Content</a:t>
            </a:r>
            <a:br>
              <a:rPr lang="en-US" dirty="0"/>
            </a:br>
            <a:endParaRPr lang="en-US" dirty="0"/>
          </a:p>
        </p:txBody>
      </p:sp>
      <p:sp>
        <p:nvSpPr>
          <p:cNvPr id="3" name="Content Placeholder 2">
            <a:extLst>
              <a:ext uri="{FF2B5EF4-FFF2-40B4-BE49-F238E27FC236}">
                <a16:creationId xmlns:a16="http://schemas.microsoft.com/office/drawing/2014/main" id="{726E2C8B-0792-B845-9C95-524B727597FB}"/>
              </a:ext>
            </a:extLst>
          </p:cNvPr>
          <p:cNvSpPr>
            <a:spLocks noGrp="1"/>
          </p:cNvSpPr>
          <p:nvPr>
            <p:ph idx="1"/>
          </p:nvPr>
        </p:nvSpPr>
        <p:spPr/>
        <p:txBody>
          <a:bodyPr/>
          <a:lstStyle/>
          <a:p>
            <a:r>
              <a:rPr lang="en-US" dirty="0"/>
              <a:t>Introduction</a:t>
            </a:r>
          </a:p>
          <a:p>
            <a:r>
              <a:rPr lang="en-US" dirty="0"/>
              <a:t>Data Understanding and Preparation</a:t>
            </a:r>
          </a:p>
          <a:p>
            <a:r>
              <a:rPr lang="en-US" dirty="0"/>
              <a:t>Data Analysis and Visualization</a:t>
            </a:r>
          </a:p>
          <a:p>
            <a:r>
              <a:rPr lang="en-US" dirty="0"/>
              <a:t>Deployment Model and Evaluation</a:t>
            </a:r>
          </a:p>
          <a:p>
            <a:r>
              <a:rPr lang="en-US" dirty="0"/>
              <a:t>Conclusion</a:t>
            </a:r>
          </a:p>
          <a:p>
            <a:endParaRPr lang="en-US" dirty="0"/>
          </a:p>
        </p:txBody>
      </p:sp>
    </p:spTree>
    <p:extLst>
      <p:ext uri="{BB962C8B-B14F-4D97-AF65-F5344CB8AC3E}">
        <p14:creationId xmlns:p14="http://schemas.microsoft.com/office/powerpoint/2010/main" val="240917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71B8-35F1-5749-AF2D-4C2FBB0EA5D3}"/>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0921C63A-CDEF-524A-ABF7-53FB6AED54EA}"/>
              </a:ext>
            </a:extLst>
          </p:cNvPr>
          <p:cNvSpPr>
            <a:spLocks noGrp="1"/>
          </p:cNvSpPr>
          <p:nvPr>
            <p:ph idx="1"/>
          </p:nvPr>
        </p:nvSpPr>
        <p:spPr/>
        <p:txBody>
          <a:bodyPr/>
          <a:lstStyle/>
          <a:p>
            <a:r>
              <a:rPr lang="en-HK" dirty="0"/>
              <a:t>Traffic collision is one of the most common accidents in modern society. </a:t>
            </a:r>
          </a:p>
          <a:p>
            <a:r>
              <a:rPr lang="en-HK" dirty="0"/>
              <a:t>It often results in injury, disability, death, and property damage. </a:t>
            </a:r>
          </a:p>
          <a:p>
            <a:r>
              <a:rPr lang="en-HK" dirty="0"/>
              <a:t>In 2013, 54 million people worldwide sustained injuries from traffic collisions;</a:t>
            </a:r>
          </a:p>
          <a:p>
            <a:r>
              <a:rPr lang="en-HK" dirty="0"/>
              <a:t>And caused 1.4 million deaths. </a:t>
            </a:r>
          </a:p>
          <a:p>
            <a:r>
              <a:rPr lang="en-HK" dirty="0"/>
              <a:t>It raises a serious concern for many citizens around the world.</a:t>
            </a:r>
          </a:p>
          <a:p>
            <a:endParaRPr lang="en-US" dirty="0"/>
          </a:p>
        </p:txBody>
      </p:sp>
    </p:spTree>
    <p:extLst>
      <p:ext uri="{BB962C8B-B14F-4D97-AF65-F5344CB8AC3E}">
        <p14:creationId xmlns:p14="http://schemas.microsoft.com/office/powerpoint/2010/main" val="381066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98D2-5B9F-1D4A-979A-3B9FDF0C2FA2}"/>
              </a:ext>
            </a:extLst>
          </p:cNvPr>
          <p:cNvSpPr>
            <a:spLocks noGrp="1"/>
          </p:cNvSpPr>
          <p:nvPr>
            <p:ph type="title"/>
          </p:nvPr>
        </p:nvSpPr>
        <p:spPr>
          <a:xfrm>
            <a:off x="1371600" y="793080"/>
            <a:ext cx="10240903" cy="1233488"/>
          </a:xfrm>
        </p:spPr>
        <p:txBody>
          <a:bodyPr/>
          <a:lstStyle/>
          <a:p>
            <a:r>
              <a:rPr lang="en-US" dirty="0"/>
              <a:t>INTRODUCTION CON’T</a:t>
            </a:r>
            <a:br>
              <a:rPr lang="en-US" dirty="0"/>
            </a:br>
            <a:endParaRPr lang="en-US" dirty="0"/>
          </a:p>
        </p:txBody>
      </p:sp>
      <p:sp>
        <p:nvSpPr>
          <p:cNvPr id="3" name="Content Placeholder 2">
            <a:extLst>
              <a:ext uri="{FF2B5EF4-FFF2-40B4-BE49-F238E27FC236}">
                <a16:creationId xmlns:a16="http://schemas.microsoft.com/office/drawing/2014/main" id="{6BEA2465-884D-EC4D-9B36-6EF5E3CF84D3}"/>
              </a:ext>
            </a:extLst>
          </p:cNvPr>
          <p:cNvSpPr>
            <a:spLocks noGrp="1"/>
          </p:cNvSpPr>
          <p:nvPr>
            <p:ph idx="1"/>
          </p:nvPr>
        </p:nvSpPr>
        <p:spPr/>
        <p:txBody>
          <a:bodyPr/>
          <a:lstStyle/>
          <a:p>
            <a:r>
              <a:rPr lang="en-HK" dirty="0"/>
              <a:t>Car accidents can take place due to serval reasons, e.g. vehicle design, driver negligence, road environment, traffic condition etc. </a:t>
            </a:r>
          </a:p>
          <a:p>
            <a:r>
              <a:rPr lang="en-HK" dirty="0"/>
              <a:t>It is important to predict the severity of the car accidents under different conditions. </a:t>
            </a:r>
          </a:p>
          <a:p>
            <a:r>
              <a:rPr lang="en-HK" dirty="0"/>
              <a:t>The purpose of this project is to predict the severity of an accident, the cause for these accidents and suggest how to reduce the number of accidents by training an efficient machine learning model with the help of existing accidents data.</a:t>
            </a:r>
          </a:p>
          <a:p>
            <a:endParaRPr lang="en-US" dirty="0"/>
          </a:p>
        </p:txBody>
      </p:sp>
    </p:spTree>
    <p:extLst>
      <p:ext uri="{BB962C8B-B14F-4D97-AF65-F5344CB8AC3E}">
        <p14:creationId xmlns:p14="http://schemas.microsoft.com/office/powerpoint/2010/main" val="49876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66D3-7E19-5D4A-833C-4D95B8FC2519}"/>
              </a:ext>
            </a:extLst>
          </p:cNvPr>
          <p:cNvSpPr>
            <a:spLocks noGrp="1"/>
          </p:cNvSpPr>
          <p:nvPr>
            <p:ph type="title"/>
          </p:nvPr>
        </p:nvSpPr>
        <p:spPr/>
        <p:txBody>
          <a:bodyPr>
            <a:normAutofit/>
          </a:bodyPr>
          <a:lstStyle/>
          <a:p>
            <a:r>
              <a:rPr lang="en-US" dirty="0"/>
              <a:t>Data Preparation</a:t>
            </a:r>
            <a:br>
              <a:rPr lang="en-US" dirty="0"/>
            </a:br>
            <a:endParaRPr lang="en-US" dirty="0"/>
          </a:p>
        </p:txBody>
      </p:sp>
      <p:sp>
        <p:nvSpPr>
          <p:cNvPr id="3" name="Content Placeholder 2">
            <a:extLst>
              <a:ext uri="{FF2B5EF4-FFF2-40B4-BE49-F238E27FC236}">
                <a16:creationId xmlns:a16="http://schemas.microsoft.com/office/drawing/2014/main" id="{162C430B-C764-F242-986C-8E56A530EBE3}"/>
              </a:ext>
            </a:extLst>
          </p:cNvPr>
          <p:cNvSpPr>
            <a:spLocks noGrp="1"/>
          </p:cNvSpPr>
          <p:nvPr>
            <p:ph idx="1"/>
          </p:nvPr>
        </p:nvSpPr>
        <p:spPr/>
        <p:txBody>
          <a:bodyPr>
            <a:normAutofit/>
          </a:bodyPr>
          <a:lstStyle/>
          <a:p>
            <a:r>
              <a:rPr lang="en-HK" dirty="0"/>
              <a:t>The dataset used in this project contains data about car accidents provided by SPD and recorded by Traffic Records. </a:t>
            </a:r>
          </a:p>
          <a:p>
            <a:r>
              <a:rPr lang="en-HK" dirty="0"/>
              <a:t>The dataset provides several attributes such as the weather during the time of accident (WEATHER), road condition (ROADCOND), visibility of the area (LIGHTCOND) and type of road junction (JUNCTIONTYPE). </a:t>
            </a:r>
          </a:p>
          <a:p>
            <a:r>
              <a:rPr lang="en-US" dirty="0"/>
              <a:t>Main objective of this step is to get the pre-selected variable for machine learning. It includes the steps Exploratory Data Analysis, dealing with missing values, dropping features and converting the data types.</a:t>
            </a:r>
            <a:endParaRPr lang="en-HK" dirty="0"/>
          </a:p>
          <a:p>
            <a:endParaRPr lang="en-US" dirty="0"/>
          </a:p>
        </p:txBody>
      </p:sp>
    </p:spTree>
    <p:extLst>
      <p:ext uri="{BB962C8B-B14F-4D97-AF65-F5344CB8AC3E}">
        <p14:creationId xmlns:p14="http://schemas.microsoft.com/office/powerpoint/2010/main" val="3050271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85DA9-ED36-D546-A4CD-24219154F3C3}"/>
              </a:ext>
            </a:extLst>
          </p:cNvPr>
          <p:cNvSpPr>
            <a:spLocks noGrp="1"/>
          </p:cNvSpPr>
          <p:nvPr>
            <p:ph type="title"/>
          </p:nvPr>
        </p:nvSpPr>
        <p:spPr>
          <a:xfrm>
            <a:off x="1371600" y="457200"/>
            <a:ext cx="4911393" cy="1556724"/>
          </a:xfrm>
        </p:spPr>
        <p:txBody>
          <a:bodyPr anchor="b">
            <a:normAutofit/>
          </a:bodyPr>
          <a:lstStyle/>
          <a:p>
            <a:pPr>
              <a:lnSpc>
                <a:spcPct val="90000"/>
              </a:lnSpc>
            </a:pPr>
            <a:r>
              <a:rPr lang="en-US" sz="2800" dirty="0"/>
              <a:t>Data Analysis and Visualization</a:t>
            </a:r>
            <a:br>
              <a:rPr lang="en-US" sz="2800" dirty="0"/>
            </a:br>
            <a:r>
              <a:rPr lang="en-HK" sz="2800" dirty="0"/>
              <a:t> </a:t>
            </a:r>
            <a:endParaRPr lang="en-US" sz="2800" dirty="0"/>
          </a:p>
        </p:txBody>
      </p:sp>
      <p:sp>
        <p:nvSpPr>
          <p:cNvPr id="3" name="Content Placeholder 2">
            <a:extLst>
              <a:ext uri="{FF2B5EF4-FFF2-40B4-BE49-F238E27FC236}">
                <a16:creationId xmlns:a16="http://schemas.microsoft.com/office/drawing/2014/main" id="{158436A1-DD02-AE4A-BE29-C30C26AA002F}"/>
              </a:ext>
            </a:extLst>
          </p:cNvPr>
          <p:cNvSpPr>
            <a:spLocks noGrp="1"/>
          </p:cNvSpPr>
          <p:nvPr>
            <p:ph idx="1"/>
          </p:nvPr>
        </p:nvSpPr>
        <p:spPr>
          <a:xfrm>
            <a:off x="1371601" y="2345635"/>
            <a:ext cx="4911392" cy="3583940"/>
          </a:xfrm>
        </p:spPr>
        <p:txBody>
          <a:bodyPr anchor="t">
            <a:normAutofit/>
          </a:bodyPr>
          <a:lstStyle/>
          <a:p>
            <a:r>
              <a:rPr lang="en-US" sz="1600" dirty="0"/>
              <a:t>We are performing the analysis of the available dataset using different features. </a:t>
            </a:r>
          </a:p>
          <a:p>
            <a:r>
              <a:rPr lang="en-US" sz="1600" dirty="0"/>
              <a:t>Most accidents happened during the daytime, especially AM peak and PM peak. When it comes to night, accidents were far less but more likely to be serious.</a:t>
            </a:r>
          </a:p>
          <a:p>
            <a:endParaRPr lang="en-US" sz="1600" dirty="0"/>
          </a:p>
          <a:p>
            <a:endParaRPr lang="en-US" sz="1600" dirty="0"/>
          </a:p>
        </p:txBody>
      </p:sp>
      <p:pic>
        <p:nvPicPr>
          <p:cNvPr id="4" name="image4.png" descr="A screenshot of a cell phone&#10;&#10;Description automatically generated">
            <a:extLst>
              <a:ext uri="{FF2B5EF4-FFF2-40B4-BE49-F238E27FC236}">
                <a16:creationId xmlns:a16="http://schemas.microsoft.com/office/drawing/2014/main" id="{7FEA7528-CC49-424B-8499-12BC11E41094}"/>
              </a:ext>
            </a:extLst>
          </p:cNvPr>
          <p:cNvPicPr/>
          <p:nvPr/>
        </p:nvPicPr>
        <p:blipFill>
          <a:blip r:embed="rId2" cstate="print"/>
          <a:stretch>
            <a:fillRect/>
          </a:stretch>
        </p:blipFill>
        <p:spPr>
          <a:xfrm>
            <a:off x="6692416" y="1536504"/>
            <a:ext cx="5090161" cy="3784991"/>
          </a:xfrm>
          <a:prstGeom prst="rect">
            <a:avLst/>
          </a:prstGeom>
        </p:spPr>
      </p:pic>
      <p:sp>
        <p:nvSpPr>
          <p:cNvPr id="16" name="Rectangle 10">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74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1AF5F-5B7B-B646-816F-057272E9A447}"/>
              </a:ext>
            </a:extLst>
          </p:cNvPr>
          <p:cNvSpPr>
            <a:spLocks noGrp="1"/>
          </p:cNvSpPr>
          <p:nvPr>
            <p:ph type="title"/>
          </p:nvPr>
        </p:nvSpPr>
        <p:spPr>
          <a:xfrm>
            <a:off x="1371600" y="457200"/>
            <a:ext cx="4911393" cy="1556724"/>
          </a:xfrm>
        </p:spPr>
        <p:txBody>
          <a:bodyPr anchor="b">
            <a:normAutofit/>
          </a:bodyPr>
          <a:lstStyle/>
          <a:p>
            <a:r>
              <a:rPr lang="en-US" sz="2800" dirty="0"/>
              <a:t>Data Analysis and Visualization</a:t>
            </a:r>
            <a:br>
              <a:rPr lang="en-US" sz="2800" dirty="0"/>
            </a:br>
            <a:r>
              <a:rPr lang="en-HK" sz="2800" dirty="0"/>
              <a:t> </a:t>
            </a:r>
            <a:endParaRPr lang="en-US" sz="2800" dirty="0"/>
          </a:p>
        </p:txBody>
      </p:sp>
      <p:sp>
        <p:nvSpPr>
          <p:cNvPr id="8" name="Content Placeholder 7">
            <a:extLst>
              <a:ext uri="{FF2B5EF4-FFF2-40B4-BE49-F238E27FC236}">
                <a16:creationId xmlns:a16="http://schemas.microsoft.com/office/drawing/2014/main" id="{821ADC74-73B8-4ED3-851F-B8000F4F5B28}"/>
              </a:ext>
            </a:extLst>
          </p:cNvPr>
          <p:cNvSpPr>
            <a:spLocks noGrp="1"/>
          </p:cNvSpPr>
          <p:nvPr>
            <p:ph idx="1"/>
          </p:nvPr>
        </p:nvSpPr>
        <p:spPr>
          <a:xfrm>
            <a:off x="1371601" y="2345635"/>
            <a:ext cx="4911392" cy="3583940"/>
          </a:xfrm>
        </p:spPr>
        <p:txBody>
          <a:bodyPr anchor="t">
            <a:normAutofit/>
          </a:bodyPr>
          <a:lstStyle/>
          <a:p>
            <a:r>
              <a:rPr lang="en-US" dirty="0"/>
              <a:t>Most of the accidents occur Clear and Fair conditions.</a:t>
            </a:r>
            <a:endParaRPr lang="en-HK" dirty="0"/>
          </a:p>
        </p:txBody>
      </p:sp>
      <p:pic>
        <p:nvPicPr>
          <p:cNvPr id="4" name="image6.jpeg" descr="A close up of a device&#10;&#10;Description automatically generated">
            <a:extLst>
              <a:ext uri="{FF2B5EF4-FFF2-40B4-BE49-F238E27FC236}">
                <a16:creationId xmlns:a16="http://schemas.microsoft.com/office/drawing/2014/main" id="{2300C567-9403-CE42-9784-92F93C287E35}"/>
              </a:ext>
            </a:extLst>
          </p:cNvPr>
          <p:cNvPicPr>
            <a:picLocks/>
          </p:cNvPicPr>
          <p:nvPr/>
        </p:nvPicPr>
        <p:blipFill>
          <a:blip r:embed="rId2" cstate="print"/>
          <a:stretch>
            <a:fillRect/>
          </a:stretch>
        </p:blipFill>
        <p:spPr>
          <a:xfrm>
            <a:off x="6644639" y="877364"/>
            <a:ext cx="5090161" cy="4632046"/>
          </a:xfrm>
          <a:prstGeom prst="rect">
            <a:avLst/>
          </a:prstGeom>
        </p:spPr>
      </p:pic>
      <p:sp>
        <p:nvSpPr>
          <p:cNvPr id="13" name="Rectangle 12">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345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ADEC8-4DEF-544E-A39C-C2D490C4F220}"/>
              </a:ext>
            </a:extLst>
          </p:cNvPr>
          <p:cNvSpPr>
            <a:spLocks noGrp="1"/>
          </p:cNvSpPr>
          <p:nvPr>
            <p:ph type="title"/>
          </p:nvPr>
        </p:nvSpPr>
        <p:spPr/>
        <p:txBody>
          <a:bodyPr/>
          <a:lstStyle/>
          <a:p>
            <a:r>
              <a:rPr lang="en-US" dirty="0"/>
              <a:t>Data Analysis and Visualization</a:t>
            </a:r>
            <a:br>
              <a:rPr lang="en-US" dirty="0"/>
            </a:br>
            <a:r>
              <a:rPr lang="en-HK" dirty="0"/>
              <a:t> </a:t>
            </a:r>
            <a:endParaRPr lang="en-US" dirty="0"/>
          </a:p>
        </p:txBody>
      </p:sp>
      <p:sp>
        <p:nvSpPr>
          <p:cNvPr id="3" name="Content Placeholder 2">
            <a:extLst>
              <a:ext uri="{FF2B5EF4-FFF2-40B4-BE49-F238E27FC236}">
                <a16:creationId xmlns:a16="http://schemas.microsoft.com/office/drawing/2014/main" id="{F5256200-1FCE-934F-AE1D-F3D3D01253E4}"/>
              </a:ext>
            </a:extLst>
          </p:cNvPr>
          <p:cNvSpPr>
            <a:spLocks noGrp="1"/>
          </p:cNvSpPr>
          <p:nvPr>
            <p:ph idx="1"/>
          </p:nvPr>
        </p:nvSpPr>
        <p:spPr/>
        <p:txBody>
          <a:bodyPr>
            <a:normAutofit fontScale="92500" lnSpcReduction="20000"/>
          </a:bodyPr>
          <a:lstStyle/>
          <a:p>
            <a:r>
              <a:rPr lang="en-US" dirty="0"/>
              <a:t>Based on the above visualizations of US Accidents dataset after Exploratory Data Analysis highly impacted Features with values are:</a:t>
            </a:r>
            <a:endParaRPr lang="en-HK" dirty="0"/>
          </a:p>
          <a:p>
            <a:pPr lvl="0"/>
            <a:r>
              <a:rPr lang="en-US" dirty="0"/>
              <a:t>Weekdays other than weekends</a:t>
            </a:r>
            <a:endParaRPr lang="en-HK" dirty="0"/>
          </a:p>
          <a:p>
            <a:pPr lvl="0"/>
            <a:r>
              <a:rPr lang="en-US" dirty="0"/>
              <a:t>US Eastern Areas</a:t>
            </a:r>
            <a:endParaRPr lang="en-HK" dirty="0"/>
          </a:p>
          <a:p>
            <a:pPr lvl="0"/>
            <a:r>
              <a:rPr lang="en-US" dirty="0"/>
              <a:t>Right side of the Roads</a:t>
            </a:r>
            <a:endParaRPr lang="en-HK" dirty="0"/>
          </a:p>
          <a:p>
            <a:pPr lvl="0"/>
            <a:r>
              <a:rPr lang="en-US" dirty="0"/>
              <a:t>Daytime</a:t>
            </a:r>
            <a:endParaRPr lang="en-HK" dirty="0"/>
          </a:p>
          <a:p>
            <a:pPr lvl="0"/>
            <a:r>
              <a:rPr lang="en-US" dirty="0"/>
              <a:t>Clear and Fair cloud condition</a:t>
            </a:r>
            <a:endParaRPr lang="en-HK" dirty="0"/>
          </a:p>
          <a:p>
            <a:pPr lvl="0"/>
            <a:r>
              <a:rPr lang="en-US" dirty="0"/>
              <a:t>Wind is Calm and Western Side </a:t>
            </a:r>
            <a:endParaRPr lang="en-HK" dirty="0"/>
          </a:p>
          <a:p>
            <a:r>
              <a:rPr lang="en-US" dirty="0"/>
              <a:t> </a:t>
            </a:r>
            <a:endParaRPr lang="en-HK" dirty="0"/>
          </a:p>
          <a:p>
            <a:endParaRPr lang="en-US" dirty="0"/>
          </a:p>
        </p:txBody>
      </p:sp>
    </p:spTree>
    <p:extLst>
      <p:ext uri="{BB962C8B-B14F-4D97-AF65-F5344CB8AC3E}">
        <p14:creationId xmlns:p14="http://schemas.microsoft.com/office/powerpoint/2010/main" val="346798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3E8-F2A6-9A4B-A1D6-D7314614C268}"/>
              </a:ext>
            </a:extLst>
          </p:cNvPr>
          <p:cNvSpPr>
            <a:spLocks noGrp="1"/>
          </p:cNvSpPr>
          <p:nvPr>
            <p:ph type="title"/>
          </p:nvPr>
        </p:nvSpPr>
        <p:spPr/>
        <p:txBody>
          <a:bodyPr/>
          <a:lstStyle/>
          <a:p>
            <a:r>
              <a:rPr lang="en-US" dirty="0"/>
              <a:t>Conclusion</a:t>
            </a:r>
            <a:r>
              <a:rPr lang="en-HK" dirty="0"/>
              <a:t> </a:t>
            </a:r>
            <a:endParaRPr lang="en-US" dirty="0"/>
          </a:p>
        </p:txBody>
      </p:sp>
      <p:sp>
        <p:nvSpPr>
          <p:cNvPr id="3" name="Content Placeholder 2">
            <a:extLst>
              <a:ext uri="{FF2B5EF4-FFF2-40B4-BE49-F238E27FC236}">
                <a16:creationId xmlns:a16="http://schemas.microsoft.com/office/drawing/2014/main" id="{2F741D0B-27EB-0C47-9E72-3468B249F2AB}"/>
              </a:ext>
            </a:extLst>
          </p:cNvPr>
          <p:cNvSpPr>
            <a:spLocks noGrp="1"/>
          </p:cNvSpPr>
          <p:nvPr>
            <p:ph idx="1"/>
          </p:nvPr>
        </p:nvSpPr>
        <p:spPr/>
        <p:txBody>
          <a:bodyPr/>
          <a:lstStyle/>
          <a:p>
            <a:r>
              <a:rPr lang="en-US" dirty="0"/>
              <a:t>This section summarizes the findings on Accident Severity Prediction obtained from both EDA and the Data Analysis section of this report. </a:t>
            </a:r>
          </a:p>
          <a:p>
            <a:r>
              <a:rPr lang="en-US" dirty="0"/>
              <a:t>Above analysis are clearly providing the counterintuitive answers to the questions.</a:t>
            </a:r>
          </a:p>
          <a:p>
            <a:r>
              <a:rPr lang="en-US" dirty="0"/>
              <a:t> Our Analysis mainly demonstrate the top categories of the Weather conditions, Time Features, POI features shows that Clear, Calm, Traffic signal, Eastern areas and Sunlight are the ones with high accident occurring features even though the weather conditions were bad, Heavy Storm and visibility also poor.</a:t>
            </a:r>
            <a:endParaRPr lang="en-HK" dirty="0"/>
          </a:p>
          <a:p>
            <a:endParaRPr lang="en-US" dirty="0"/>
          </a:p>
        </p:txBody>
      </p:sp>
    </p:spTree>
    <p:extLst>
      <p:ext uri="{BB962C8B-B14F-4D97-AF65-F5344CB8AC3E}">
        <p14:creationId xmlns:p14="http://schemas.microsoft.com/office/powerpoint/2010/main" val="3904363866"/>
      </p:ext>
    </p:extLst>
  </p:cSld>
  <p:clrMapOvr>
    <a:masterClrMapping/>
  </p:clrMapOvr>
</p:sld>
</file>

<file path=ppt/theme/theme1.xml><?xml version="1.0" encoding="utf-8"?>
<a:theme xmlns:a="http://schemas.openxmlformats.org/drawingml/2006/main" name="GradientRiseVTI">
  <a:themeElements>
    <a:clrScheme name="AnalogousFromRegularSeed_2SEEDS">
      <a:dk1>
        <a:srgbClr val="000000"/>
      </a:dk1>
      <a:lt1>
        <a:srgbClr val="FFFFFF"/>
      </a:lt1>
      <a:dk2>
        <a:srgbClr val="41242B"/>
      </a:dk2>
      <a:lt2>
        <a:srgbClr val="E2E5E8"/>
      </a:lt2>
      <a:accent1>
        <a:srgbClr val="D56A17"/>
      </a:accent1>
      <a:accent2>
        <a:srgbClr val="E72D29"/>
      </a:accent2>
      <a:accent3>
        <a:srgbClr val="B8A221"/>
      </a:accent3>
      <a:accent4>
        <a:srgbClr val="14B4A3"/>
      </a:accent4>
      <a:accent5>
        <a:srgbClr val="29ADE7"/>
      </a:accent5>
      <a:accent6>
        <a:srgbClr val="194DD5"/>
      </a:accent6>
      <a:hlink>
        <a:srgbClr val="3F87BF"/>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2</TotalTime>
  <Words>477</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GradientRiseVTI</vt:lpstr>
      <vt:lpstr>PREDICTION OF CAR ACCIDENTS SEVERITY</vt:lpstr>
      <vt:lpstr>Content </vt:lpstr>
      <vt:lpstr>Introduction </vt:lpstr>
      <vt:lpstr>INTRODUCTION CON’T </vt:lpstr>
      <vt:lpstr>Data Preparation </vt:lpstr>
      <vt:lpstr>Data Analysis and Visualization  </vt:lpstr>
      <vt:lpstr>Data Analysis and Visualization  </vt:lpstr>
      <vt:lpstr>Data Analysis and Visualization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CAR ACCIDENTS SEVERITY</dc:title>
  <dc:creator>Microsoft Office User</dc:creator>
  <cp:lastModifiedBy>Microsoft Office User</cp:lastModifiedBy>
  <cp:revision>1</cp:revision>
  <dcterms:created xsi:type="dcterms:W3CDTF">2020-09-09T17:00:23Z</dcterms:created>
  <dcterms:modified xsi:type="dcterms:W3CDTF">2020-09-09T17:03:14Z</dcterms:modified>
</cp:coreProperties>
</file>