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57" r:id="rId4"/>
    <p:sldId id="290" r:id="rId5"/>
    <p:sldId id="291" r:id="rId6"/>
    <p:sldId id="299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304" r:id="rId16"/>
    <p:sldId id="300" r:id="rId17"/>
    <p:sldId id="302" r:id="rId18"/>
    <p:sldId id="305" r:id="rId19"/>
    <p:sldId id="306" r:id="rId20"/>
    <p:sldId id="307" r:id="rId21"/>
    <p:sldId id="308" r:id="rId22"/>
    <p:sldId id="310" r:id="rId23"/>
    <p:sldId id="311" r:id="rId24"/>
    <p:sldId id="309" r:id="rId25"/>
    <p:sldId id="312" r:id="rId26"/>
    <p:sldId id="313" r:id="rId27"/>
    <p:sldId id="315" r:id="rId28"/>
    <p:sldId id="314" r:id="rId29"/>
    <p:sldId id="316" r:id="rId30"/>
    <p:sldId id="319" r:id="rId31"/>
    <p:sldId id="318" r:id="rId32"/>
    <p:sldId id="317" r:id="rId33"/>
    <p:sldId id="320" r:id="rId34"/>
    <p:sldId id="321" r:id="rId35"/>
    <p:sldId id="322" r:id="rId36"/>
    <p:sldId id="324" r:id="rId37"/>
    <p:sldId id="32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26"/>
  </p:normalViewPr>
  <p:slideViewPr>
    <p:cSldViewPr snapToGrid="0">
      <p:cViewPr varScale="1">
        <p:scale>
          <a:sx n="64" d="100"/>
          <a:sy n="64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4076-A37E-8F0C-CF0C-85F907DF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8B49F-87EE-F674-91B0-B9F0C340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6416-115F-DA69-F162-4E58A8F0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E68-3316-97A0-EFEB-54DC7A6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4FFA-B261-9961-8821-4B6E6974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96AA-364A-50CE-EB2F-64E8EC94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68DD-4E81-07A1-75EF-3CAB5A98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B0E3-F6D6-3775-75D6-D8D24E6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0D44-5ED7-A4F7-C65A-0D9CE1A1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9601-D3C1-5B61-DA8C-8CC4CCA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9B344-DF08-7CEF-F32F-D7989BE0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7D55-FAB5-17A0-CF29-70DF5D315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8411-EA39-1C05-AC31-CA9A333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E3B4-D722-A34A-0273-2F2CAE5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E339-6A42-4E56-C231-DE80F5D0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C66-1829-64E3-9C4C-1C7004B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D529-66F4-1EA0-52C3-525815E7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D31A-E392-FD68-BC76-F71F2EF1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D90D-2B02-7122-EAA0-12C0C378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6DB9-7301-9636-79C7-24FC262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B6F-E229-D1DA-C7DB-F78F94C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D6DB-89D5-38BC-28CD-7FC2A9D9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3F8A-7B59-67D8-880B-69685C0F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9C79-ADCA-9E97-3168-D3B4E6AB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F7E-0903-BC84-8250-F6E58A2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C18F-69DF-27B2-A540-7B6779AE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D6DD-F407-6F50-E57E-17ADF85EC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52D3-76FF-303C-9805-CC75CD71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C3A5-5692-71E0-DAA9-95031F4F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3B21-8706-659D-DAD6-FF1C688C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EF080-C785-7C2C-B8CE-A9E4A83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CDD8-054F-A640-55B0-357D3B9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8783-0056-E9DC-BCE8-0E0235FE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42565-05DC-261F-28F4-EA28350E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2BF94-F786-059B-26ED-E2F04374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21159-6042-20FD-470A-4C503202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368FE-F6BD-1F12-BC0E-FCB41384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BA7CA-C185-CE34-E7ED-D620A1D1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B2F2F-45CA-8BFC-B089-690DEE3E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15BE-FF9A-011E-FFD7-4968663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D169B-D7A1-3001-6033-15FDCEF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5E38-9A45-83E5-96CF-E4B1737D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39A17-9FCE-4B07-40AA-4BCC25AD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AF267-5007-A48C-9C0A-628C4AA9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698AF-F0DB-6663-A231-F8A5E5FF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D709-18BC-F1D3-1142-4E04F151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E54-8575-1B2C-5D78-458B8C67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18D5-9B37-B90F-2E3C-67DB0DD4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72531-4E9B-882B-4571-7955ABBA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11CCD-A205-2F31-6968-0468339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2C57-EF91-61F2-6EF7-B3E1554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498A2-D62F-B2E3-5281-CE5BE06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E625-5C57-58F8-50F4-E4DAD5CC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9D6AC-D0BA-2DAC-75F7-8AE313FDA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45DE-BE4D-015A-C451-31D2E224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ECD5-E10C-96C9-0B77-545C0CB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CA81-0A57-86BA-8587-9A3E0212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648B-8EF8-4D48-B104-B177E47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075CB-D95D-BC3A-6EF2-C3522F67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245A-7605-5921-4C98-DCF457B2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2A8D-46AB-52D4-3E99-2153D698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9028-9648-D344-90CC-9256049E060B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CD8D-51E0-C55B-33D9-5AD4B077A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2DC0-05FF-44B7-2888-F96E957FC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B6D-5376-5841-A90C-E71B790E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DC4-8847-500B-68E1-A64591AE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Grad-</a:t>
            </a:r>
            <a:r>
              <a:rPr lang="en-US" dirty="0" err="1"/>
              <a:t>Shafranof</a:t>
            </a:r>
            <a:r>
              <a:rPr lang="en-US" dirty="0"/>
              <a:t>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51ED-73BD-288E-2498-1F1D399E9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3A7-92BF-1BDD-E1D5-19FF547E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free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determined so that contour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represent a reasonable plasma cross section (or the boundary).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00E1-3D43-988A-FB75-DF6C4553B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47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CBBA-878C-FA87-4ACE-6A181AB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gives the following system of three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above parameter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ID" dirty="0"/>
                  <a:t>0.0153799, -0.32262058, -0.0247076 respectively.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9E649-CEA7-0843-17AD-F03209C72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3A9BFC-5913-31BF-3912-38246E88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02632"/>
            <a:ext cx="7772400" cy="12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F02-049F-F3A2-07FE-E2681B6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solution of </a:t>
            </a:r>
            <a:r>
              <a:rPr lang="en-US" dirty="0" err="1"/>
              <a:t>solovev</a:t>
            </a:r>
            <a:r>
              <a:rPr lang="en-US" dirty="0"/>
              <a:t> equilibrium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4A2AC-7051-66B2-F689-A263FD1D9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58" y="2658102"/>
            <a:ext cx="4556788" cy="332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53AC-4430-1A77-1213-195B9C5B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3" y="2658101"/>
            <a:ext cx="4556789" cy="33416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A33C1B-6799-2039-88AF-8B3FD9D53C01}"/>
              </a:ext>
            </a:extLst>
          </p:cNvPr>
          <p:cNvSpPr txBox="1">
            <a:spLocks/>
          </p:cNvSpPr>
          <p:nvPr/>
        </p:nvSpPr>
        <p:spPr>
          <a:xfrm>
            <a:off x="2029767" y="2271001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Analytic solution: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8032EC-169A-F042-F2C9-36C9A7C6A9E7}"/>
              </a:ext>
            </a:extLst>
          </p:cNvPr>
          <p:cNvSpPr txBox="1">
            <a:spLocks/>
          </p:cNvSpPr>
          <p:nvPr/>
        </p:nvSpPr>
        <p:spPr>
          <a:xfrm>
            <a:off x="7185632" y="2221996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Absolute difference between approximate and analytic solution</a:t>
            </a:r>
          </a:p>
        </p:txBody>
      </p:sp>
    </p:spTree>
    <p:extLst>
      <p:ext uri="{BB962C8B-B14F-4D97-AF65-F5344CB8AC3E}">
        <p14:creationId xmlns:p14="http://schemas.microsoft.com/office/powerpoint/2010/main" val="377598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24EF-22B4-E8D1-D7E9-DC2A17A5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GS-equation with linear RHS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𝑑𝐹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the equation become: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C22D9-8AD5-F76F-27D5-8D2CA19D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7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C5D91-ABCA-4F90-91A8-D7228541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18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3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0.5+0.5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205B3C-AC60-4AB0-90FD-61A676081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F34-B4A7-4B91-8FD9-072A6166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3A04D-CECF-427B-A28B-19860AC1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511425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00F57-451A-4F52-993D-9E8755FFB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21C-D4BB-4391-B300-724A4A83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obtain from PINN: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02CF0-62DF-4B19-B215-7AED8C74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82" y="2330450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1251-55F0-412D-9193-65D5F4B6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consider it as eigen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Based on Pataki (2013), we only treat the question of finding the smallest eigenvalue and its associated eigenfunction because almost all magnetic fusion confinement problems of interest have a single extremum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within the plasma region.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94A2-F9D5-4A90-92FA-369ABB507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0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74A1-D613-4B71-A31C-F23A2D78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D1D32-79E2-42E6-9602-04D5CA211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603"/>
            <a:ext cx="5663541" cy="4314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3234B-23A7-4676-B4EC-1EAF98E7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998878" cy="9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1ED7-217F-42A4-BBFF-433D1D8D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solving eigenvalue problem using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C63DF-4F5C-4D87-A164-1B55E91CD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6"/>
            <a:ext cx="5460969" cy="2217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ECE09-795C-462F-957A-06BD4FE8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9" y="2827916"/>
            <a:ext cx="5224381" cy="17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499D-84ED-4317-B12A-24151C1D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Grad-</a:t>
            </a:r>
            <a:r>
              <a:rPr lang="en-US" dirty="0" err="1"/>
              <a:t>shafranov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ECD50B-EB84-435D-941E-9F1F2F30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17" y="4177730"/>
            <a:ext cx="5063421" cy="21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0E2D-5271-4CBB-8921-2CBD459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guess </a:t>
                </a:r>
                <a:r>
                  <a:rPr lang="en-US" dirty="0" err="1"/>
                  <a:t>eigenval</a:t>
                </a:r>
                <a:r>
                  <a:rPr lang="en-US" dirty="0"/>
                  <a:t> and </a:t>
                </a:r>
                <a:r>
                  <a:rPr lang="en-US" dirty="0" err="1"/>
                  <a:t>eigenfunc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I = 1,2,3,….,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the boundary condition.</a:t>
                </a:r>
              </a:p>
              <a:p>
                <a:r>
                  <a:rPr lang="en-US" dirty="0"/>
                  <a:t>Next eigen pair is computed via correcting by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Terminate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few consecutive iterations.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PINN failed for 8 layers, 20 neurons/layer even using many activation function tanh, 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silu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3944D5-E464-4BC8-9728-39D762976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5632"/>
            <a:ext cx="5619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6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0B75-8B45-4469-8DF3-9E997A6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eigenpair using 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initial guess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=(10,1)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iteration:</a:t>
                </a:r>
              </a:p>
              <a:p>
                <a:pPr lvl="1"/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with the boundary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D941-E499-483D-83B7-E06B57A2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90688"/>
                <a:ext cx="5257800" cy="4351338"/>
              </a:xfrm>
              <a:blipFill>
                <a:blip r:embed="rId2"/>
                <a:stretch>
                  <a:fillRect l="-20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EB47BE-7CF6-475F-B1C9-3F7F5475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372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6837336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4.684403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2.1347437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5.1338663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0.9124513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6.8305383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0.7516049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5.8866234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1.1603491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6.705916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0.8778254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5.8532157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1.1456807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6.834386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0.85643625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6.0035825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1.1383846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7.12536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0.8425655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6.246932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1.1406175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7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C18-08BD-4C35-8CF8-BFFD7BE9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68FF-26E5-4BF8-BE0E-E512C20F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1" y="1690688"/>
            <a:ext cx="9679879" cy="44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0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713-7CE8-432C-875A-56AAAD2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B43EA4E-CD44-4F24-B38B-7FCAA70235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302100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3.7982116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2.632818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3.8250864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0.99297404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4.816126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0.79422474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4.4960876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1.0711815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5.087696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0.8837178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4.605807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1.1046264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5.0671635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0.9089517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4.580462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1.106256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5.032501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0.91017604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4.579993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1.0988011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908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6515-C39D-B32B-7BF5-3355FE1E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7712-0343-58FA-19D4-7ED9ED3E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Perjelas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psi (</a:t>
            </a:r>
            <a:r>
              <a:rPr lang="en-US" dirty="0" err="1"/>
              <a:t>fluks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) dan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dirty="0" err="1"/>
              <a:t>kontur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D-shape</a:t>
            </a:r>
          </a:p>
          <a:p>
            <a:r>
              <a:rPr lang="en-US" dirty="0" err="1">
                <a:solidFill>
                  <a:srgbClr val="00B050"/>
                </a:solidFill>
              </a:rPr>
              <a:t>Simulasi</a:t>
            </a:r>
            <a:r>
              <a:rPr lang="en-US" dirty="0">
                <a:solidFill>
                  <a:srgbClr val="00B050"/>
                </a:solidFill>
              </a:rPr>
              <a:t> D-shape dg bump</a:t>
            </a:r>
          </a:p>
          <a:p>
            <a:r>
              <a:rPr lang="en-US" dirty="0"/>
              <a:t>Nondimensionalizing dg p0, f0, z0.</a:t>
            </a:r>
          </a:p>
          <a:p>
            <a:r>
              <a:rPr lang="en-US" dirty="0"/>
              <a:t>Derivation Solusi exact </a:t>
            </a:r>
            <a:r>
              <a:rPr lang="en-US" dirty="0" err="1"/>
              <a:t>solov’ev</a:t>
            </a:r>
            <a:r>
              <a:rPr lang="en-US" dirty="0"/>
              <a:t> equilibrium</a:t>
            </a:r>
          </a:p>
          <a:p>
            <a:r>
              <a:rPr lang="en-US" dirty="0" err="1">
                <a:solidFill>
                  <a:srgbClr val="00B050"/>
                </a:solidFill>
              </a:rPr>
              <a:t>Implementasi</a:t>
            </a:r>
            <a:r>
              <a:rPr lang="en-US" dirty="0">
                <a:solidFill>
                  <a:srgbClr val="00B050"/>
                </a:solidFill>
              </a:rPr>
              <a:t> ”power method” </a:t>
            </a:r>
            <a:r>
              <a:rPr lang="en-US" dirty="0" err="1">
                <a:solidFill>
                  <a:srgbClr val="00B050"/>
                </a:solidFill>
              </a:rPr>
              <a:t>ke</a:t>
            </a:r>
            <a:r>
              <a:rPr lang="en-US" dirty="0">
                <a:solidFill>
                  <a:srgbClr val="00B050"/>
                </a:solidFill>
              </a:rPr>
              <a:t> PDB </a:t>
            </a:r>
            <a:r>
              <a:rPr lang="en-US" dirty="0" err="1">
                <a:solidFill>
                  <a:srgbClr val="00B050"/>
                </a:solidFill>
              </a:rPr>
              <a:t>untuk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validasi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metode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Simulasi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ulang</a:t>
            </a:r>
            <a:r>
              <a:rPr lang="en-US" dirty="0">
                <a:solidFill>
                  <a:srgbClr val="00B050"/>
                </a:solidFill>
              </a:rPr>
              <a:t> power method </a:t>
            </a:r>
            <a:r>
              <a:rPr lang="en-US" dirty="0" err="1">
                <a:solidFill>
                  <a:srgbClr val="00B050"/>
                </a:solidFill>
              </a:rPr>
              <a:t>ke</a:t>
            </a:r>
            <a:r>
              <a:rPr lang="en-US" dirty="0">
                <a:solidFill>
                  <a:srgbClr val="00B050"/>
                </a:solidFill>
              </a:rPr>
              <a:t> GS dg psi0 </a:t>
            </a:r>
            <a:r>
              <a:rPr lang="en-US" dirty="0" err="1">
                <a:solidFill>
                  <a:srgbClr val="00B050"/>
                </a:solidFill>
              </a:rPr>
              <a:t>memenuhi</a:t>
            </a:r>
            <a:r>
              <a:rPr lang="en-US" dirty="0">
                <a:solidFill>
                  <a:srgbClr val="00B050"/>
                </a:solidFill>
              </a:rPr>
              <a:t> boundary.</a:t>
            </a:r>
          </a:p>
        </p:txBody>
      </p:sp>
    </p:spTree>
    <p:extLst>
      <p:ext uri="{BB962C8B-B14F-4D97-AF65-F5344CB8AC3E}">
        <p14:creationId xmlns:p14="http://schemas.microsoft.com/office/powerpoint/2010/main" val="250598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36D6-5BDB-7234-A958-0861E6F5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9AD9-23B9-4DFE-D01B-C5E81CD7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y” + 9.8…y = 0 </a:t>
            </a:r>
            <a:r>
              <a:rPr lang="en-US" dirty="0">
                <a:sym typeface="Wingdings" pitchFamily="2" charset="2"/>
              </a:rPr>
              <a:t> y = -sin(pi*x)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5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5AC5-F821-DDD2-C315-CBD26D7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028A-BB4A-F22B-EAEE-511C3C6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106557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38.37371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0.26059508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9.838542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3.900345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9.837737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1.0000818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9.856899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0.99805593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9.858401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0.99984765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9.859027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0.9999366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9.859724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9.860462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0.99992514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9.86121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9.861913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106557"/>
                  </p:ext>
                </p:extLst>
              </p:nvPr>
            </p:nvGraphicFramePr>
            <p:xfrm>
              <a:off x="3734020" y="1921298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471429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13" t="-1639" r="-108023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121" t="-1639" r="-1072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38.37371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0.26059508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9.838542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3.900345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9.837737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1.0000818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9.856899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0.99805593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9.858401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0.99984765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9.859027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0.9999366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9.859724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0.9999293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9.860462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0.99992514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9.86121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0.9999242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9.861913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0.9999288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1716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5AC5-F821-DDD2-C315-CBD26D7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ADF57-91A7-429B-B986-696EB3FA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561" y="2083752"/>
            <a:ext cx="5410200" cy="3933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2394378"/>
                  </p:ext>
                </p:extLst>
              </p:nvPr>
            </p:nvGraphicFramePr>
            <p:xfrm>
              <a:off x="838200" y="1825625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-38.38748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0.2605016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-9.825506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3.9069214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-9.889298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0.9935494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-9.851154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1.003872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-9.820576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1.0031137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-10.042925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0.9778601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-10.065819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0.99772555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-9.835188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1.0234495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-9.987179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0.98478144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-10.120795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0.98679787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216007A-68FD-5D6C-38F1-19D6C12712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2394378"/>
                  </p:ext>
                </p:extLst>
              </p:nvPr>
            </p:nvGraphicFramePr>
            <p:xfrm>
              <a:off x="838200" y="1825625"/>
              <a:ext cx="5331501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9" t="-1639" r="-471429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413" t="-1639" r="-108023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121" t="-1639" r="-1072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-38.38748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0.2605016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-9.825506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3.9069214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-9.889298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0.9935494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-9.851154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1.003872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-9.820576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1.0031137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-10.042925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0.9778601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-10.065819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0.99772555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-9.835188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1.0234495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-9.987179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0.98478144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-10.120795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0.98679787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18459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384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D514-1F95-0794-1D72-2C8CD220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</p:spPr>
            <p:txBody>
              <a:bodyPr/>
              <a:lstStyle/>
              <a:p>
                <a:r>
                  <a:rPr lang="en-US" dirty="0"/>
                  <a:t>Depends on device’s design.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D-shape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With t is parameter covering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inverse aspect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elongation,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triangularity. For convex plasma surfaces, the triangularity is limited to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≈0.841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667ED-1287-A3C3-74B2-E182999D4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083300" cy="4351338"/>
              </a:xfrm>
              <a:blipFill>
                <a:blip r:embed="rId2"/>
                <a:stretch>
                  <a:fillRect l="-1805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657A385-032C-1B82-51FC-67A0B543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850900"/>
            <a:ext cx="5270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9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0E2D-5271-4CBB-8921-2CBD459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“Power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 guess </a:t>
                </a:r>
                <a:r>
                  <a:rPr lang="en-US" dirty="0" err="1"/>
                  <a:t>eigenval</a:t>
                </a:r>
                <a:r>
                  <a:rPr lang="en-US" dirty="0"/>
                  <a:t> and </a:t>
                </a:r>
                <a:r>
                  <a:rPr lang="en-US" dirty="0" err="1"/>
                  <a:t>eigenfunc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I = 1,2,3,….,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the boundary condition.</a:t>
                </a:r>
              </a:p>
              <a:p>
                <a:r>
                  <a:rPr lang="en-US" dirty="0"/>
                  <a:t>Next eigen pair is computed via correcting by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Terminate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few consecutive iterations.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758F9-7CDF-4C40-9D92-15B88994F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31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8468E6-35A6-4F5C-ABDD-734026839D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8468E6-35A6-4F5C-ABDD-73402683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9D330-F735-48AF-9A1D-15882817F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Find maximum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on collocation points.</a:t>
                </a:r>
              </a:p>
              <a:p>
                <a:pPr marL="0" indent="0">
                  <a:buNone/>
                </a:pPr>
                <a:r>
                  <a:rPr lang="en-US" dirty="0"/>
                  <a:t>2. Apply newton method.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9D330-F735-48AF-9A1D-15882817F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D36927-40DD-40B0-8FBC-109F8E290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234" y="1027906"/>
            <a:ext cx="4076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3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85056-BD7B-4DAA-9387-7FE320ED1A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1,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85056-BD7B-4DAA-9387-7FE320ED1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DD68-2043-44A0-BFEA-5BC1853E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ED19A48-BBF5-4722-A8E6-A7306B9016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1866556"/>
                  </p:ext>
                </p:extLst>
              </p:nvPr>
            </p:nvGraphicFramePr>
            <p:xfrm>
              <a:off x="1025768" y="1961674"/>
              <a:ext cx="5331501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-28.580519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0.3498886823654175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-7.055666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4.050718784332275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-7.0546165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1.0001487731933594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-7.053513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1.0001564025878906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-7.028332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1.0013856887817383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-7.02314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1.000739336013794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-7.0202327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1.0004141330718994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-7.0185227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1.0002436637878418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-7.017333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1.0001695156097412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ED19A48-BBF5-4722-A8E6-A7306B9016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11866556"/>
                  </p:ext>
                </p:extLst>
              </p:nvPr>
            </p:nvGraphicFramePr>
            <p:xfrm>
              <a:off x="1025768" y="1961674"/>
              <a:ext cx="5331501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2086269430"/>
                        </a:ext>
                      </a:extLst>
                    </a:gridCol>
                    <a:gridCol w="2124635">
                      <a:extLst>
                        <a:ext uri="{9D8B030D-6E8A-4147-A177-3AD203B41FA5}">
                          <a16:colId xmlns:a16="http://schemas.microsoft.com/office/drawing/2014/main" val="1918639132"/>
                        </a:ext>
                      </a:extLst>
                    </a:gridCol>
                    <a:gridCol w="2270054">
                      <a:extLst>
                        <a:ext uri="{9D8B030D-6E8A-4147-A177-3AD203B41FA5}">
                          <a16:colId xmlns:a16="http://schemas.microsoft.com/office/drawing/2014/main" val="1142211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9" t="-1639" r="-471429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540" t="-1639" r="-10862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4853" t="-1639" r="-1340" b="-10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7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79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-28.580519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0.3498886823654175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941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-7.055666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4.050718784332275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53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-7.0546165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1.0001487731933594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57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-7.053513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1.0001564025878906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71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-7.028332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1.0013856887817383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2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-7.02314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1.000739336013794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5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-7.0202327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1.0004141330718994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95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-7.0185227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1.0002436637878418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4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-7.017333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1.0001695156097412</a:t>
                          </a:r>
                          <a:endParaRPr lang="en-ID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155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66B9E1-BDEA-461A-9161-AD3D5D21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37" y="2214563"/>
            <a:ext cx="5210175" cy="396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CA4D9-EA31-43AE-8E11-4D5A3C5F8DED}"/>
                  </a:ext>
                </a:extLst>
              </p:cNvPr>
              <p:cNvSpPr txBox="1"/>
              <p:nvPr/>
            </p:nvSpPr>
            <p:spPr>
              <a:xfrm>
                <a:off x="7432433" y="1845231"/>
                <a:ext cx="3733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differences between 2 consecutive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CA4D9-EA31-43AE-8E11-4D5A3C5F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33" y="1845231"/>
                <a:ext cx="3733799" cy="369332"/>
              </a:xfrm>
              <a:prstGeom prst="rect">
                <a:avLst/>
              </a:prstGeom>
              <a:blipFill>
                <a:blip r:embed="rId5"/>
                <a:stretch>
                  <a:fillRect l="-13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52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DCD33-B5F4-4ADD-998F-08FA004A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0450"/>
            <a:ext cx="53721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A1BA32-8AD7-4318-9914-76483D4AE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262982"/>
            <a:ext cx="52578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5D769-1AA2-4FD1-956E-C9E535FB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5D418-64D9-4778-A11F-B76F580EF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130" y="2324984"/>
            <a:ext cx="53721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F82F6-76C6-4063-A1BC-FC7725ABA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2260185"/>
            <a:ext cx="5181600" cy="39814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562AFA-3248-4E7E-9DEB-3A941E5B78E9}"/>
              </a:ext>
            </a:extLst>
          </p:cNvPr>
          <p:cNvSpPr txBox="1">
            <a:spLocks/>
          </p:cNvSpPr>
          <p:nvPr/>
        </p:nvSpPr>
        <p:spPr>
          <a:xfrm>
            <a:off x="7298515" y="1570200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Differential residual:</a:t>
            </a:r>
          </a:p>
        </p:txBody>
      </p:sp>
    </p:spTree>
    <p:extLst>
      <p:ext uri="{BB962C8B-B14F-4D97-AF65-F5344CB8AC3E}">
        <p14:creationId xmlns:p14="http://schemas.microsoft.com/office/powerpoint/2010/main" val="3029908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49EA4-AA83-4334-8427-4A1C08FDBF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49EA4-AA83-4334-8427-4A1C08FDB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3D7D1-65B5-4527-A7CB-5C4873A58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Obtained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-6.552423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3D7D1-65B5-4527-A7CB-5C4873A58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94B845C-3467-426F-8928-AED39AAFA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30450"/>
            <a:ext cx="5372100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72996-E1C7-47C3-BC0B-3A16E4BBF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2262982"/>
            <a:ext cx="5257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7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54E436-5A3B-464F-BD8E-BC2A65E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0450"/>
            <a:ext cx="53721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401D5-AAA1-4E02-A4F1-1E155A12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262982"/>
            <a:ext cx="525780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D61E76-38D9-4254-A458-EA3FC4A188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D61E76-38D9-4254-A458-EA3FC4A18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E3191-9F9A-4D3D-BDB1-C61A22935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Obtained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-6.001363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E3191-9F9A-4D3D-BDB1-C61A22935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6E4720C-D569-42AC-AA0A-7DADAAF44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03" y="2316555"/>
            <a:ext cx="5200650" cy="398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E98BC-8B92-474B-99DB-FC99E0860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300" y="2270463"/>
            <a:ext cx="5257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44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C18-08BD-4C35-8CF8-BFFD7BE9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68FF-26E5-4BF8-BE0E-E512C20F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921" y="1375894"/>
            <a:ext cx="9679879" cy="4414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F7FC3C-494F-4175-A270-98977F2445C9}"/>
              </a:ext>
            </a:extLst>
          </p:cNvPr>
          <p:cNvSpPr txBox="1"/>
          <p:nvPr/>
        </p:nvSpPr>
        <p:spPr>
          <a:xfrm>
            <a:off x="2548328" y="5981075"/>
            <a:ext cx="758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 AS FAST AS THE ORIGINAL ONE</a:t>
            </a:r>
          </a:p>
        </p:txBody>
      </p:sp>
    </p:spTree>
    <p:extLst>
      <p:ext uri="{BB962C8B-B14F-4D97-AF65-F5344CB8AC3E}">
        <p14:creationId xmlns:p14="http://schemas.microsoft.com/office/powerpoint/2010/main" val="2382047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2B75-1F1F-4D4B-8124-4F378BCC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hump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6B69B-E152-4DB2-A03E-7FDBC6B43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9095"/>
                <a:ext cx="10515600" cy="47978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6B69B-E152-4DB2-A03E-7FDBC6B43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9095"/>
                <a:ext cx="10515600" cy="47978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9E5C858-9AE4-4727-ADC5-E487A79D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1425"/>
            <a:ext cx="5457825" cy="398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84FBFE-2470-4FB6-B3D9-065C1195C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2511425"/>
            <a:ext cx="5257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C05-19C8-C899-A6EF-EDBA0045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</p:spPr>
            <p:txBody>
              <a:bodyPr/>
              <a:lstStyle/>
              <a:p>
                <a:r>
                  <a:rPr lang="en-US" b="0" dirty="0"/>
                  <a:t>Example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335D9-D86F-C0F0-EDB4-7EBBC9BAE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6024" cy="4351338"/>
              </a:xfrm>
              <a:blipFill>
                <a:blip r:embed="rId2"/>
                <a:stretch>
                  <a:fillRect l="-206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661366-C87F-BF10-9377-20420737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86" y="828163"/>
            <a:ext cx="2913322" cy="52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</p:spPr>
            <p:txBody>
              <a:bodyPr/>
              <a:lstStyle/>
              <a:p>
                <a:r>
                  <a:rPr lang="en-US" dirty="0"/>
                  <a:t>Another boundary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BC740-DB99-A4E0-3E4A-B0488A944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44" y="1930083"/>
                <a:ext cx="7629144" cy="3108960"/>
              </a:xfrm>
              <a:blipFill>
                <a:blip r:embed="rId2"/>
                <a:stretch>
                  <a:fillRect l="-1329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697A68-2DAA-B053-DEE1-B8E42D01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688" y="1436306"/>
            <a:ext cx="4169156" cy="43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E8F3-076B-2E2B-3B26-AB8F92A7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Nondimensionalizing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grad-</a:t>
                </a:r>
                <a:r>
                  <a:rPr lang="en-US" dirty="0" err="1"/>
                  <a:t>shafranov</a:t>
                </a:r>
                <a:r>
                  <a:rPr lang="en-US" dirty="0"/>
                  <a:t> (GS) equation can be put in a nondimensional form through the normalization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major radius of the plasma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an arbitrary constant.</a:t>
                </a:r>
              </a:p>
              <a:p>
                <a:r>
                  <a:rPr lang="en-US" b="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become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59B8-B6F9-E7B0-E11E-75A1F0D53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4329-1051-0E2F-396F-FC786515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Solov’ev</a:t>
            </a:r>
            <a:r>
              <a:rPr lang="en-US" dirty="0"/>
              <a:t>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Inside D-shape domain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=0.3576,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 the boundary.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3C52-E3DD-02D7-FABD-9D95DC378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F998-1675-362D-483F-D5AF9BFB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Solov’ev equilibrium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8344-97CB-5DE7-DB8F-BBAAC842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Using PINN with 8 layers, 20 neuron/layer and tanh activation function, after 5000 iteration the error is: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9FC25-AD48-AB62-5F1D-7284EB88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6447-1C63-21AD-8CAD-8C1F3C8B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Solov’ev equilibrium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E29A-DF36-A88E-9C23-DB1E0748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11" y="2238916"/>
            <a:ext cx="2928969" cy="5374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Approximate solution: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31A0D-DE12-1C62-42E9-B0EE767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9" y="2631949"/>
            <a:ext cx="5043135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F5934-ECC1-9190-1A56-BDFC3910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39" y="2631949"/>
            <a:ext cx="5022438" cy="36789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621C4B-EBF0-8327-ECCB-63BAD30579E8}"/>
              </a:ext>
            </a:extLst>
          </p:cNvPr>
          <p:cNvSpPr txBox="1">
            <a:spLocks/>
          </p:cNvSpPr>
          <p:nvPr/>
        </p:nvSpPr>
        <p:spPr>
          <a:xfrm>
            <a:off x="7341462" y="2263299"/>
            <a:ext cx="2928969" cy="537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Differential residual:</a:t>
            </a:r>
          </a:p>
        </p:txBody>
      </p:sp>
    </p:spTree>
    <p:extLst>
      <p:ext uri="{BB962C8B-B14F-4D97-AF65-F5344CB8AC3E}">
        <p14:creationId xmlns:p14="http://schemas.microsoft.com/office/powerpoint/2010/main" val="3573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1213</Words>
  <Application>Microsoft Office PowerPoint</Application>
  <PresentationFormat>Widescreen</PresentationFormat>
  <Paragraphs>289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Solving Grad-Shafranof Equation</vt:lpstr>
      <vt:lpstr>Grad-shafranov equation</vt:lpstr>
      <vt:lpstr>Boundary condition</vt:lpstr>
      <vt:lpstr>Boundary condition</vt:lpstr>
      <vt:lpstr>PowerPoint Presentation</vt:lpstr>
      <vt:lpstr>Nondimensionalizing</vt:lpstr>
      <vt:lpstr>Solov’ev Equilibrium</vt:lpstr>
      <vt:lpstr>Solov’ev equilibrium</vt:lpstr>
      <vt:lpstr>Solov’ev equilibrium</vt:lpstr>
      <vt:lpstr>Analytic solution of solov’ev equilibrium</vt:lpstr>
      <vt:lpstr>Analytic solution of solovev equilibrium</vt:lpstr>
      <vt:lpstr>analytic solution of solovev equilibrium</vt:lpstr>
      <vt:lpstr>GS-equation with linear RHS</vt:lpstr>
      <vt:lpstr>-1(0.5+0.5R^2 )ψ+Δ^∗ ψ=0 </vt:lpstr>
      <vt:lpstr>1(0.5+0.5R^2 )ψ+Δ^∗ ψ=0 </vt:lpstr>
      <vt:lpstr>-10(0.5+0.5R^2 )ψ+Δ^∗ ψ=0 </vt:lpstr>
      <vt:lpstr>We need consider it as eigen value problem</vt:lpstr>
      <vt:lpstr>literature solving eigenvalue problem using NN</vt:lpstr>
      <vt:lpstr>literature solving eigenvalue problem using NN</vt:lpstr>
      <vt:lpstr>“Power Method”</vt:lpstr>
      <vt:lpstr>Finding eigenpair using “Power Method”</vt:lpstr>
      <vt:lpstr>Finding eigenpair using “Power Method”</vt:lpstr>
      <vt:lpstr>Result</vt:lpstr>
      <vt:lpstr>Implement Transformation</vt:lpstr>
      <vt:lpstr>Result</vt:lpstr>
      <vt:lpstr>Remarks</vt:lpstr>
      <vt:lpstr>PowerPoint Presentation</vt:lpstr>
      <vt:lpstr>PowerPoint Presentation</vt:lpstr>
      <vt:lpstr>PowerPoint Presentation</vt:lpstr>
      <vt:lpstr>“Power Method”</vt:lpstr>
      <vt:lpstr>How to find |(|ψ_i |)|_∞</vt:lpstr>
      <vt:lpstr>λ(c_1+c_2 R^2 )ψ+Δ^∗ ψ=0 ψ=0 on ∂D, c_1  = 1, c_2  = 0</vt:lpstr>
      <vt:lpstr>Solution</vt:lpstr>
      <vt:lpstr>λ(c_1+c_2 R^2 )ψ+Δ^∗ ψ=0 ψ=0 on ∂D, c_1  =0.5, c_2  =0.5</vt:lpstr>
      <vt:lpstr>λ(c_1+c_2 R^2 )ψ+Δ^∗ ψ=0 ψ=0 on ∂D, c_1  =0, c_2  =1</vt:lpstr>
      <vt:lpstr>Implement Transformation</vt:lpstr>
      <vt:lpstr>With hump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Muchamad Harry Yudha Pratama</dc:creator>
  <cp:lastModifiedBy>Muchamad Harry Yudha Pratama</cp:lastModifiedBy>
  <cp:revision>26</cp:revision>
  <dcterms:created xsi:type="dcterms:W3CDTF">2023-06-12T11:38:28Z</dcterms:created>
  <dcterms:modified xsi:type="dcterms:W3CDTF">2023-06-26T23:34:07Z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2023-06-12T12:32:19Z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b2bfc112-7f2d-4d6a-9759-b9063b0743ab</vt:lpwstr>
  </property>
  <property fmtid="{D5CDD505-2E9C-101B-9397-08002B2CF9AE}" pid="8" name="MSIP_Label_38b525e5-f3da-4501-8f1e-526b6769fc56_ContentBits">
    <vt:lpwstr>0</vt:lpwstr>
  </property>
</Properties>
</file>