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57" r:id="rId4"/>
    <p:sldId id="290" r:id="rId5"/>
    <p:sldId id="291" r:id="rId6"/>
    <p:sldId id="299" r:id="rId7"/>
    <p:sldId id="327" r:id="rId8"/>
    <p:sldId id="328" r:id="rId9"/>
    <p:sldId id="329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1" r:id="rId18"/>
    <p:sldId id="304" r:id="rId19"/>
    <p:sldId id="300" r:id="rId20"/>
    <p:sldId id="302" r:id="rId21"/>
    <p:sldId id="305" r:id="rId22"/>
    <p:sldId id="306" r:id="rId23"/>
    <p:sldId id="307" r:id="rId24"/>
    <p:sldId id="308" r:id="rId25"/>
    <p:sldId id="310" r:id="rId26"/>
    <p:sldId id="311" r:id="rId27"/>
    <p:sldId id="309" r:id="rId28"/>
    <p:sldId id="312" r:id="rId29"/>
    <p:sldId id="313" r:id="rId30"/>
    <p:sldId id="315" r:id="rId31"/>
    <p:sldId id="314" r:id="rId32"/>
    <p:sldId id="316" r:id="rId33"/>
    <p:sldId id="319" r:id="rId34"/>
    <p:sldId id="318" r:id="rId35"/>
    <p:sldId id="317" r:id="rId36"/>
    <p:sldId id="320" r:id="rId37"/>
    <p:sldId id="321" r:id="rId38"/>
    <p:sldId id="322" r:id="rId39"/>
    <p:sldId id="324" r:id="rId40"/>
    <p:sldId id="325" r:id="rId41"/>
    <p:sldId id="32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26"/>
  </p:normalViewPr>
  <p:slideViewPr>
    <p:cSldViewPr snapToGrid="0">
      <p:cViewPr varScale="1">
        <p:scale>
          <a:sx n="64" d="100"/>
          <a:sy n="64" d="100"/>
        </p:scale>
        <p:origin x="12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4076-A37E-8F0C-CF0C-85F907DF3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8B49F-87EE-F674-91B0-B9F0C3400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26416-115F-DA69-F162-4E58A8F0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4E68-3316-97A0-EFEB-54DC7A61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4FFA-B261-9961-8821-4B6E6974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3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96AA-364A-50CE-EB2F-64E8EC94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D68DD-4E81-07A1-75EF-3CAB5A98D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AB0E3-F6D6-3775-75D6-D8D24E64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0D44-5ED7-A4F7-C65A-0D9CE1A1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B9601-D3C1-5B61-DA8C-8CC4CCA6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2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9B344-DF08-7CEF-F32F-D7989BE09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C7D55-FAB5-17A0-CF29-70DF5D315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8411-EA39-1C05-AC31-CA9A3335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AE3B4-D722-A34A-0273-2F2CAE54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E339-6A42-4E56-C231-DE80F5D0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7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DC66-1829-64E3-9C4C-1C7004BA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D529-66F4-1EA0-52C3-525815E7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D31A-E392-FD68-BC76-F71F2EF1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BD90D-2B02-7122-EAA0-12C0C378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96DB9-7301-9636-79C7-24FC262A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EB6F-E229-D1DA-C7DB-F78F94C8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ED6DB-89D5-38BC-28CD-7FC2A9D9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03F8A-7B59-67D8-880B-69685C0F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9C79-ADCA-9E97-3168-D3B4E6AB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5F7E-0903-BC84-8250-F6E58A2A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2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C18F-69DF-27B2-A540-7B6779AE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D6DD-F407-6F50-E57E-17ADF85EC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C52D3-76FF-303C-9805-CC75CD719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C3A5-5692-71E0-DAA9-95031F4F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63B21-8706-659D-DAD6-FF1C688C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EF080-C785-7C2C-B8CE-A9E4A832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CDD8-054F-A640-55B0-357D3B91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D8783-0056-E9DC-BCE8-0E0235FE4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42565-05DC-261F-28F4-EA28350E6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2BF94-F786-059B-26ED-E2F043741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21159-6042-20FD-470A-4C503202F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368FE-F6BD-1F12-BC0E-FCB41384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BA7CA-C185-CE34-E7ED-D620A1D1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B2F2F-45CA-8BFC-B089-690DEE3E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2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15BE-FF9A-011E-FFD7-4968663F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D169B-D7A1-3001-6033-15FDCEFD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25E38-9A45-83E5-96CF-E4B1737D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39A17-9FCE-4B07-40AA-4BCC25AD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4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AF267-5007-A48C-9C0A-628C4AA9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698AF-F0DB-6663-A231-F8A5E5FF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BD709-18BC-F1D3-1142-4E04F151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3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7E54-8575-1B2C-5D78-458B8C67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18D5-9B37-B90F-2E3C-67DB0DD4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72531-4E9B-882B-4571-7955ABBAC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11CCD-A205-2F31-6968-04683393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52C57-EF91-61F2-6EF7-B3E1554D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498A2-D62F-B2E3-5281-CE5BE063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6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E625-5C57-58F8-50F4-E4DAD5CC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9D6AC-D0BA-2DAC-75F7-8AE313FDA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145DE-BE4D-015A-C451-31D2E224F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FECD5-E10C-96C9-0B77-545C0CBE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4CA81-0A57-86BA-8587-9A3E0212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A648B-8EF8-4D48-B104-B177E475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075CB-D95D-BC3A-6EF2-C3522F67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9245A-7605-5921-4C98-DCF457B27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2A8D-46AB-52D4-3E99-2153D6980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99028-9648-D344-90CC-9256049E060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CD8D-51E0-C55B-33D9-5AD4B077A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2DC0-05FF-44B7-2888-F96E957FC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0DC4-8847-500B-68E1-A64591AE8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Solving Grad-</a:t>
            </a:r>
            <a:r>
              <a:rPr lang="en-US" dirty="0" err="1"/>
              <a:t>Shafranof</a:t>
            </a:r>
            <a:r>
              <a:rPr lang="en-US" dirty="0"/>
              <a:t> Equation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151ED-73BD-288E-2498-1F1D399E9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4329-1051-0E2F-396F-FC786515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Solov’ev</a:t>
            </a:r>
            <a:r>
              <a:rPr lang="en-US" dirty="0"/>
              <a:t>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3C52-E3DD-02D7-FABD-9D95DC378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Inside D-shape domain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=0.78,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=0.3576,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on the boundary.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3C52-E3DD-02D7-FABD-9D95DC378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872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16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5F998-1675-362D-483F-D5AF9BFB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Solov’ev equilibrium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8344-97CB-5DE7-DB8F-BBAAC842B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Using PINN with 8 layers, 20 neuron/layer and tanh activation function, after 5000 iteration the error is: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9FC25-AD48-AB62-5F1D-7284EB88F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07624"/>
            <a:ext cx="6903720" cy="46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5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66447-1C63-21AD-8CAD-8C1F3C8B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Solov’ev equilibrium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E29A-DF36-A88E-9C23-DB1E0748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11" y="2238916"/>
            <a:ext cx="2928969" cy="5374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Approximate solution: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31A0D-DE12-1C62-42E9-B0EE767A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29" y="2631949"/>
            <a:ext cx="5043135" cy="3678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F5934-ECC1-9190-1A56-BDFC39104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339" y="2631949"/>
            <a:ext cx="5022438" cy="36789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621C4B-EBF0-8327-ECCB-63BAD30579E8}"/>
              </a:ext>
            </a:extLst>
          </p:cNvPr>
          <p:cNvSpPr txBox="1">
            <a:spLocks/>
          </p:cNvSpPr>
          <p:nvPr/>
        </p:nvSpPr>
        <p:spPr>
          <a:xfrm>
            <a:off x="7341462" y="2263299"/>
            <a:ext cx="2928969" cy="53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Differential residual:</a:t>
            </a:r>
          </a:p>
        </p:txBody>
      </p:sp>
    </p:spTree>
    <p:extLst>
      <p:ext uri="{BB962C8B-B14F-4D97-AF65-F5344CB8AC3E}">
        <p14:creationId xmlns:p14="http://schemas.microsoft.com/office/powerpoint/2010/main" val="3573073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F3A7-92BF-1BDD-E1D5-19FF547E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solution of </a:t>
            </a:r>
            <a:r>
              <a:rPr lang="en-US" dirty="0" err="1"/>
              <a:t>solov’ev</a:t>
            </a:r>
            <a:r>
              <a:rPr lang="en-US" dirty="0"/>
              <a:t>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B00E1-3D43-988A-FB75-DF6C4553B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Exact 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𝑒𝑥𝑎𝑐𝑡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free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are determined so that contour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represent a reasonable plasma cross section (or the boundary).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B00E1-3D43-988A-FB75-DF6C4553B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47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CBBA-878C-FA87-4ACE-6A181ABC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solution of </a:t>
            </a:r>
            <a:r>
              <a:rPr lang="en-US" dirty="0" err="1"/>
              <a:t>solovev</a:t>
            </a:r>
            <a:r>
              <a:rPr lang="en-US" dirty="0"/>
              <a:t>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9E649-CEA7-0843-17AD-F03209C72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Which gives the following system of three equations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Using above parameter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ID" dirty="0"/>
                  <a:t>0.0153799, -0.32262058, -0.0247076 respectively.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9E649-CEA7-0843-17AD-F03209C72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3A9BFC-5913-31BF-3912-38246E885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02632"/>
            <a:ext cx="7772400" cy="12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40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8F02-049F-F3A2-07FE-E2681B6E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solution of </a:t>
            </a:r>
            <a:r>
              <a:rPr lang="en-US" dirty="0" err="1"/>
              <a:t>solovev</a:t>
            </a:r>
            <a:r>
              <a:rPr lang="en-US" dirty="0"/>
              <a:t> equilibrium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B4A2AC-7051-66B2-F689-A263FD1D9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858" y="2658102"/>
            <a:ext cx="4556788" cy="3329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053AC-4430-1A77-1213-195B9C5B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723" y="2658101"/>
            <a:ext cx="4556789" cy="334164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A33C1B-6799-2039-88AF-8B3FD9D53C01}"/>
              </a:ext>
            </a:extLst>
          </p:cNvPr>
          <p:cNvSpPr txBox="1">
            <a:spLocks/>
          </p:cNvSpPr>
          <p:nvPr/>
        </p:nvSpPr>
        <p:spPr>
          <a:xfrm>
            <a:off x="2029767" y="2271001"/>
            <a:ext cx="2928969" cy="53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/>
              <a:t>Analytic solution: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8032EC-169A-F042-F2C9-36C9A7C6A9E7}"/>
              </a:ext>
            </a:extLst>
          </p:cNvPr>
          <p:cNvSpPr txBox="1">
            <a:spLocks/>
          </p:cNvSpPr>
          <p:nvPr/>
        </p:nvSpPr>
        <p:spPr>
          <a:xfrm>
            <a:off x="7185632" y="2221996"/>
            <a:ext cx="2928969" cy="53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/>
              <a:t>Absolute difference between approximate and analytic solution</a:t>
            </a:r>
          </a:p>
        </p:txBody>
      </p:sp>
    </p:spTree>
    <p:extLst>
      <p:ext uri="{BB962C8B-B14F-4D97-AF65-F5344CB8AC3E}">
        <p14:creationId xmlns:p14="http://schemas.microsoft.com/office/powerpoint/2010/main" val="377598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24EF-22B4-E8D1-D7E9-DC2A17A5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GS-equation with linear RHS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6C22D9-8AD5-F76F-27D5-8D2CA19DFB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𝑑𝐹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, the equation become: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6C22D9-8AD5-F76F-27D5-8D2CA19DFB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47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205B3C-AC60-4AB0-90FD-61A6760813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0.5+0.5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205B3C-AC60-4AB0-90FD-61A676081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CF34-B4A7-4B91-8FD9-072A6166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obtain from PINN: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C5D91-ABCA-4F90-91A8-D72285415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918" y="2330450"/>
            <a:ext cx="561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38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205B3C-AC60-4AB0-90FD-61A6760813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0.5+0.5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205B3C-AC60-4AB0-90FD-61A676081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CF34-B4A7-4B91-8FD9-072A6166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obtain from PINN: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3A04D-CECF-427B-A28B-19860AC1A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2511425"/>
            <a:ext cx="561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69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D00F57-451A-4F52-993D-9E8755FFBE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D00F57-451A-4F52-993D-9E8755FFB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421C-D4BB-4391-B300-724A4A83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obtain from PINN: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02CF0-62DF-4B19-B215-7AED8C740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682" y="2330450"/>
            <a:ext cx="561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499D-84ED-4317-B12A-24151C1D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Grad-</a:t>
            </a:r>
            <a:r>
              <a:rPr lang="en-US" dirty="0" err="1"/>
              <a:t>shafranov</a:t>
            </a:r>
            <a:r>
              <a:rPr lang="en-US" dirty="0"/>
              <a:t>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9AF55-B36E-44DD-8A13-45A7A12E2A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9AF55-B36E-44DD-8A13-45A7A12E2A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9ECD50B-EB84-435D-941E-9F1F2F303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017" y="4177730"/>
            <a:ext cx="5063421" cy="213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86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1251-55F0-412D-9193-65D5F4B6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consider it as eigen value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94A2-F9D5-4A90-92FA-369ABB5077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Based on Pataki (2013), we only treat the question of finding the smallest eigenvalue and its associated eigenfunction because almost all magnetic fusion confinement problems of interest have a single extremum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within the plasma region.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94A2-F9D5-4A90-92FA-369ABB5077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903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74A1-D613-4B71-A31C-F23A2D78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solving eigenvalue problem using 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DD1D32-79E2-42E6-9602-04D5CA211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5603"/>
            <a:ext cx="5663541" cy="4314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03234B-23A7-4676-B4EC-1EAF98E7C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998878" cy="9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74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1ED7-217F-42A4-BBFF-433D1D8D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solving eigenvalue problem using 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DC63DF-4F5C-4D87-A164-1B55E91CD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2166"/>
            <a:ext cx="5460969" cy="2217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1ECE09-795C-462F-957A-06BD4FE8E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69" y="2827916"/>
            <a:ext cx="5224381" cy="17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1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0E2D-5271-4CBB-8921-2CBD4590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“Power Method”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758F9-7CDF-4C40-9D92-15B88994F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 guess </a:t>
                </a:r>
                <a:r>
                  <a:rPr lang="en-US" dirty="0" err="1"/>
                  <a:t>eigenval</a:t>
                </a:r>
                <a:r>
                  <a:rPr lang="en-US" dirty="0"/>
                  <a:t> and </a:t>
                </a:r>
                <a:r>
                  <a:rPr lang="en-US" dirty="0" err="1"/>
                  <a:t>eigenfunc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I = 1,2,3,….,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with the boundary condition.</a:t>
                </a:r>
              </a:p>
              <a:p>
                <a:r>
                  <a:rPr lang="en-US" dirty="0"/>
                  <a:t>Next eigen pair is computed via correcting by the norm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Terminate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few consecutive iterations.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758F9-7CDF-4C40-9D92-15B88994F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0B75-8B45-4469-8DF3-9E997A62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eigenpair using “Power Method”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D941-E499-483D-83B7-E06B57A2E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50" y="1690688"/>
                <a:ext cx="5257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initial guess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=(10,1)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iteration:</a:t>
                </a:r>
              </a:p>
              <a:p>
                <a:pPr lvl="1"/>
                <a:r>
                  <a:rPr lang="en-US" dirty="0"/>
                  <a:t>Solving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with the boundary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PINN failed for 8 layers, 20 neurons/layer even using many activation function tanh, </a:t>
                </a:r>
                <a:r>
                  <a:rPr lang="en-US" dirty="0" err="1"/>
                  <a:t>relu</a:t>
                </a:r>
                <a:r>
                  <a:rPr lang="en-US" dirty="0"/>
                  <a:t>, </a:t>
                </a:r>
                <a:r>
                  <a:rPr lang="en-US" dirty="0" err="1"/>
                  <a:t>silu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D941-E499-483D-83B7-E06B57A2E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690688"/>
                <a:ext cx="5257800" cy="4351338"/>
              </a:xfrm>
              <a:blipFill>
                <a:blip r:embed="rId2"/>
                <a:stretch>
                  <a:fillRect l="-20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93944D5-E464-4BC8-9728-39D762976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5632"/>
            <a:ext cx="561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67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0B75-8B45-4469-8DF3-9E997A62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eigenpair using “Power Method”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D941-E499-483D-83B7-E06B57A2E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50" y="1690688"/>
                <a:ext cx="5257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initial guess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=(10,1)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iteration:</a:t>
                </a:r>
              </a:p>
              <a:p>
                <a:pPr lvl="1"/>
                <a:r>
                  <a:rPr lang="en-US" dirty="0"/>
                  <a:t>Solving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with the boundary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D941-E499-483D-83B7-E06B57A2E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690688"/>
                <a:ext cx="5257800" cy="4351338"/>
              </a:xfrm>
              <a:blipFill>
                <a:blip r:embed="rId2"/>
                <a:stretch>
                  <a:fillRect l="-20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EB47BE-7CF6-475F-B1C9-3F7F54756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3721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45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5713-7CE8-432C-875A-56AAAD2F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B43EA4E-CD44-4F24-B38B-7FCAA70235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68373360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𝝍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4.684403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2.1347437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5.1338663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0.9124513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6.8305383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0.7516049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5.8866234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1.1603491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6.705916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0.8778254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5.8532157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1.1456807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6.834386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0.85643625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6.0035825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1.1383846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7.12536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0.8425655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6.246932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1.1406175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B43EA4E-CD44-4F24-B38B-7FCAA70235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68373360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9" t="-1639" r="-471429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13" t="-1639" r="-108023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121" t="-1639" r="-1072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4.684403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2.1347437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5.1338663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0.9124513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6.8305383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0.7516049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5.8866234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1.1603491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6.705916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0.8778254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5.8532157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1.1456807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6.834386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0.85643625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6.0035825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1.1383846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7.12536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0.8425655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6.246932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1.1406175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4674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BC18-08BD-4C35-8CF8-BFFD7BE9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6668FF-26E5-4BF8-BE0E-E512C20FF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921" y="1690688"/>
            <a:ext cx="9679879" cy="441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02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5713-7CE8-432C-875A-56AAAD2F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B43EA4E-CD44-4F24-B38B-7FCAA70235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4302100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𝝍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3.7982116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2.632818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3.8250864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0.99297404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4.816126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0.79422474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4.4960876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1.0711815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5.087696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0.8837178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4.605807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1.1046264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5.0671635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0.9089517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4.580462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1.106256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5.032501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0.91017604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4.579993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1.0988011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B43EA4E-CD44-4F24-B38B-7FCAA70235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4302100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9" t="-1639" r="-471429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13" t="-1639" r="-108023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121" t="-1639" r="-1072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3.7982116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2.632818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3.8250864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0.99297404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4.816126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0.79422474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4.4960876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1.0711815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5.087696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0.8837178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4.605807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1.1046264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5.0671635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0.9089517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4.580462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1.106256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5.032501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0.91017604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4.579993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1.0988011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908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6515-C39D-B32B-7BF5-3355FE1E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7712-0343-58FA-19D4-7ED9ED3E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Perjelas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psi (</a:t>
            </a:r>
            <a:r>
              <a:rPr lang="en-US" dirty="0" err="1"/>
              <a:t>fluks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) dan </a:t>
            </a:r>
            <a:r>
              <a:rPr lang="en-US" dirty="0" err="1"/>
              <a:t>interpretasi</a:t>
            </a:r>
            <a:r>
              <a:rPr lang="en-US" dirty="0"/>
              <a:t> </a:t>
            </a:r>
            <a:r>
              <a:rPr lang="en-US" dirty="0" err="1"/>
              <a:t>kontur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  <a:p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D-shape</a:t>
            </a:r>
          </a:p>
          <a:p>
            <a:r>
              <a:rPr lang="en-US" dirty="0" err="1">
                <a:solidFill>
                  <a:srgbClr val="00B050"/>
                </a:solidFill>
              </a:rPr>
              <a:t>Simulasi</a:t>
            </a:r>
            <a:r>
              <a:rPr lang="en-US" dirty="0">
                <a:solidFill>
                  <a:srgbClr val="00B050"/>
                </a:solidFill>
              </a:rPr>
              <a:t> D-shape dg bump</a:t>
            </a:r>
          </a:p>
          <a:p>
            <a:r>
              <a:rPr lang="en-US" dirty="0"/>
              <a:t>Nondimensionalizing dg p0, f0, z0.</a:t>
            </a:r>
          </a:p>
          <a:p>
            <a:r>
              <a:rPr lang="en-US" dirty="0"/>
              <a:t>Derivation Solusi exact </a:t>
            </a:r>
            <a:r>
              <a:rPr lang="en-US" dirty="0" err="1"/>
              <a:t>solov’ev</a:t>
            </a:r>
            <a:r>
              <a:rPr lang="en-US" dirty="0"/>
              <a:t> equilibrium</a:t>
            </a:r>
          </a:p>
          <a:p>
            <a:r>
              <a:rPr lang="en-US" dirty="0" err="1">
                <a:solidFill>
                  <a:srgbClr val="00B050"/>
                </a:solidFill>
              </a:rPr>
              <a:t>Implementasi</a:t>
            </a:r>
            <a:r>
              <a:rPr lang="en-US" dirty="0">
                <a:solidFill>
                  <a:srgbClr val="00B050"/>
                </a:solidFill>
              </a:rPr>
              <a:t> ”power method” </a:t>
            </a:r>
            <a:r>
              <a:rPr lang="en-US" dirty="0" err="1">
                <a:solidFill>
                  <a:srgbClr val="00B050"/>
                </a:solidFill>
              </a:rPr>
              <a:t>ke</a:t>
            </a:r>
            <a:r>
              <a:rPr lang="en-US" dirty="0">
                <a:solidFill>
                  <a:srgbClr val="00B050"/>
                </a:solidFill>
              </a:rPr>
              <a:t> PDB </a:t>
            </a:r>
            <a:r>
              <a:rPr lang="en-US" dirty="0" err="1">
                <a:solidFill>
                  <a:srgbClr val="00B050"/>
                </a:solidFill>
              </a:rPr>
              <a:t>untuk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validasi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metode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Simulasi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ulang</a:t>
            </a:r>
            <a:r>
              <a:rPr lang="en-US" dirty="0">
                <a:solidFill>
                  <a:srgbClr val="00B050"/>
                </a:solidFill>
              </a:rPr>
              <a:t> power method </a:t>
            </a:r>
            <a:r>
              <a:rPr lang="en-US" dirty="0" err="1">
                <a:solidFill>
                  <a:srgbClr val="00B050"/>
                </a:solidFill>
              </a:rPr>
              <a:t>ke</a:t>
            </a:r>
            <a:r>
              <a:rPr lang="en-US" dirty="0">
                <a:solidFill>
                  <a:srgbClr val="00B050"/>
                </a:solidFill>
              </a:rPr>
              <a:t> GS dg psi0 </a:t>
            </a:r>
            <a:r>
              <a:rPr lang="en-US" dirty="0" err="1">
                <a:solidFill>
                  <a:srgbClr val="00B050"/>
                </a:solidFill>
              </a:rPr>
              <a:t>memenuhi</a:t>
            </a:r>
            <a:r>
              <a:rPr lang="en-US" dirty="0">
                <a:solidFill>
                  <a:srgbClr val="00B050"/>
                </a:solidFill>
              </a:rPr>
              <a:t> boundary.</a:t>
            </a:r>
          </a:p>
        </p:txBody>
      </p:sp>
    </p:spTree>
    <p:extLst>
      <p:ext uri="{BB962C8B-B14F-4D97-AF65-F5344CB8AC3E}">
        <p14:creationId xmlns:p14="http://schemas.microsoft.com/office/powerpoint/2010/main" val="250598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D514-1F95-0794-1D72-2C8CD220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667ED-1287-A3C3-74B2-E182999D4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083300" cy="4351338"/>
              </a:xfrm>
            </p:spPr>
            <p:txBody>
              <a:bodyPr/>
              <a:lstStyle/>
              <a:p>
                <a:r>
                  <a:rPr lang="en-US" dirty="0"/>
                  <a:t>Depends on device’s design.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D-shape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With t is parameter covering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the inverse aspect ratio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is the elongation,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triangularity. For convex plasma surfaces, the triangularity is limited to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⁡(1)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≈0.841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667ED-1287-A3C3-74B2-E182999D4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083300" cy="4351338"/>
              </a:xfrm>
              <a:blipFill>
                <a:blip r:embed="rId2"/>
                <a:stretch>
                  <a:fillRect l="-1805" t="-224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657A385-032C-1B82-51FC-67A0B543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0" y="850900"/>
            <a:ext cx="52705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96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36D6-5BDB-7234-A958-0861E6F5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9AD9-23B9-4DFE-D01B-C5E81CD74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y” + 9.8…y = 0 </a:t>
            </a:r>
            <a:r>
              <a:rPr lang="en-US" dirty="0">
                <a:sym typeface="Wingdings" pitchFamily="2" charset="2"/>
              </a:rPr>
              <a:t> y = -sin(pi*x)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57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5AC5-F821-DDD2-C315-CBD26D75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C028A-BB4A-F22B-EAEE-511C3C61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216007A-68FD-5D6C-38F1-19D6C12712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8106557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𝝍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38.37371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0.26059508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9.838542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3.900345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9.837737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1.0000818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9.856899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0.99805593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9.858401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0.99984765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9.859027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0.9999366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9.859724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0.9999293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9.860462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0.99992514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9.86121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0.9999242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9.861913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0.9999288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216007A-68FD-5D6C-38F1-19D6C12712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8106557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9" t="-1639" r="-471429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13" t="-1639" r="-108023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121" t="-1639" r="-1072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38.37371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0.26059508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9.838542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3.900345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9.837737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1.0000818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9.856899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0.99805593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9.858401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0.99984765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9.859027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0.9999366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9.859724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0.9999293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9.860462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0.99992514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9.86121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0.9999242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9.861913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0.9999288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1716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5AC5-F821-DDD2-C315-CBD26D75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7ADF57-91A7-429B-B986-696EB3FA1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8561" y="2083752"/>
            <a:ext cx="5410200" cy="3933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216007A-68FD-5D6C-38F1-19D6C12712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02394378"/>
                  </p:ext>
                </p:extLst>
              </p:nvPr>
            </p:nvGraphicFramePr>
            <p:xfrm>
              <a:off x="838200" y="1825625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𝝍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-38.38748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0.2605016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-9.825506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3.9069214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-9.889298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0.9935494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-9.851154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1.003872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-9.820576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1.0031137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-10.042925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0.9778601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-10.065819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0.99772555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-9.835188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1.0234495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-9.987179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0.98478144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-10.120795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0.98679787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216007A-68FD-5D6C-38F1-19D6C12712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02394378"/>
                  </p:ext>
                </p:extLst>
              </p:nvPr>
            </p:nvGraphicFramePr>
            <p:xfrm>
              <a:off x="838200" y="1825625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9" t="-1639" r="-471429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413" t="-1639" r="-108023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5121" t="-1639" r="-1072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-38.38748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0.2605016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-9.825506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3.9069214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-9.889298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0.9935494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-9.851154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1.003872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-9.820576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1.0031137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-10.042925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0.9778601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-10.065819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0.99772555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-9.835188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1.0234495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-9.987179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0.98478144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-10.120795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0.98679787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3842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0E2D-5271-4CBB-8921-2CBD4590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“Power Method”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758F9-7CDF-4C40-9D92-15B88994F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 guess </a:t>
                </a:r>
                <a:r>
                  <a:rPr lang="en-US" dirty="0" err="1"/>
                  <a:t>eigenval</a:t>
                </a:r>
                <a:r>
                  <a:rPr lang="en-US" dirty="0"/>
                  <a:t> and </a:t>
                </a:r>
                <a:r>
                  <a:rPr lang="en-US" dirty="0" err="1"/>
                  <a:t>eigenfunc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I = 1,2,3,….,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with the boundary condition.</a:t>
                </a:r>
              </a:p>
              <a:p>
                <a:r>
                  <a:rPr lang="en-US" dirty="0"/>
                  <a:t>Next eigen pair is computed via correcting by the norm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Terminate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few consecutive iterations.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758F9-7CDF-4C40-9D92-15B88994F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531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8468E6-35A6-4F5C-ABDD-734026839D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8468E6-35A6-4F5C-ABDD-734026839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9D330-F735-48AF-9A1D-15882817F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1. Find maximum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on collocation points.</a:t>
                </a:r>
              </a:p>
              <a:p>
                <a:pPr marL="0" indent="0">
                  <a:buNone/>
                </a:pPr>
                <a:r>
                  <a:rPr lang="en-US" dirty="0"/>
                  <a:t>2. Apply newton method.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9D330-F735-48AF-9A1D-15882817F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3D36927-40DD-40B0-8FBC-109F8E290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234" y="1027906"/>
            <a:ext cx="40767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31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F85056-BD7B-4DAA-9387-7FE320ED1A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1,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F85056-BD7B-4DAA-9387-7FE320ED1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DD68-2043-44A0-BFEA-5BC1853E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ED19A48-BBF5-4722-A8E6-A7306B9016A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11866556"/>
                  </p:ext>
                </p:extLst>
              </p:nvPr>
            </p:nvGraphicFramePr>
            <p:xfrm>
              <a:off x="1025768" y="1961674"/>
              <a:ext cx="5331501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𝝍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-28.580519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0.3498886823654175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-7.055666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4.050718784332275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-7.0546165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1.0001487731933594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-7.053513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1.0001564025878906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-7.028332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1.0013856887817383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-7.02314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1.000739336013794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-7.0202327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1.0004141330718994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-7.0185227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1.0002436637878418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-7.017333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1.0001695156097412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ED19A48-BBF5-4722-A8E6-A7306B9016A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11866556"/>
                  </p:ext>
                </p:extLst>
              </p:nvPr>
            </p:nvGraphicFramePr>
            <p:xfrm>
              <a:off x="1025768" y="1961674"/>
              <a:ext cx="5331501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9" t="-1639" r="-471429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540" t="-1639" r="-108621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4853" t="-1639" r="-1340" b="-10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-28.580519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0.3498886823654175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-7.055666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4.050718784332275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-7.0546165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1.0001487731933594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-7.053513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1.0001564025878906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-7.028332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1.0013856887817383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-7.02314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1.000739336013794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-7.0202327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1.0004141330718994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-7.0185227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1.0002436637878418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-7.017333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1.0001695156097412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766B9E1-BDEA-461A-9161-AD3D5D219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837" y="2214563"/>
            <a:ext cx="5210175" cy="3962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2CA4D9-EA31-43AE-8E11-4D5A3C5F8DED}"/>
                  </a:ext>
                </a:extLst>
              </p:cNvPr>
              <p:cNvSpPr txBox="1"/>
              <p:nvPr/>
            </p:nvSpPr>
            <p:spPr>
              <a:xfrm>
                <a:off x="7432433" y="1845231"/>
                <a:ext cx="373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differences between 2 consecutive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2CA4D9-EA31-43AE-8E11-4D5A3C5F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433" y="1845231"/>
                <a:ext cx="3733799" cy="369332"/>
              </a:xfrm>
              <a:prstGeom prst="rect">
                <a:avLst/>
              </a:prstGeom>
              <a:blipFill>
                <a:blip r:embed="rId5"/>
                <a:stretch>
                  <a:fillRect l="-130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552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DCD33-B5F4-4ADD-998F-08FA004A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0450"/>
            <a:ext cx="5372100" cy="3981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A1BA32-8AD7-4318-9914-76483D4AE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2262982"/>
            <a:ext cx="5257800" cy="3981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25D769-1AA2-4FD1-956E-C9E535FB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15D418-64D9-4778-A11F-B76F580EF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1130" y="2324984"/>
            <a:ext cx="5372100" cy="3981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F82F6-76C6-4063-A1BC-FC7725ABA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300" y="2260185"/>
            <a:ext cx="5181600" cy="39814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562AFA-3248-4E7E-9DEB-3A941E5B78E9}"/>
              </a:ext>
            </a:extLst>
          </p:cNvPr>
          <p:cNvSpPr txBox="1">
            <a:spLocks/>
          </p:cNvSpPr>
          <p:nvPr/>
        </p:nvSpPr>
        <p:spPr>
          <a:xfrm>
            <a:off x="7298515" y="1570200"/>
            <a:ext cx="2928969" cy="53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Differential residual:</a:t>
            </a:r>
          </a:p>
        </p:txBody>
      </p:sp>
    </p:spTree>
    <p:extLst>
      <p:ext uri="{BB962C8B-B14F-4D97-AF65-F5344CB8AC3E}">
        <p14:creationId xmlns:p14="http://schemas.microsoft.com/office/powerpoint/2010/main" val="3029908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149EA4-AA83-4334-8427-4A1C08FDBF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149EA4-AA83-4334-8427-4A1C08FDB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3D7D1-65B5-4527-A7CB-5C4873A58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Obtained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−6.552423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3D7D1-65B5-4527-A7CB-5C4873A58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94B845C-3467-426F-8928-AED39AAFA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30450"/>
            <a:ext cx="5372100" cy="3981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E72996-E1C7-47C3-BC0B-3A16E4BBF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300" y="2262982"/>
            <a:ext cx="52578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73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54E436-5A3B-464F-BD8E-BC2A65E4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0450"/>
            <a:ext cx="5372100" cy="3981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F401D5-AAA1-4E02-A4F1-1E155A12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2262982"/>
            <a:ext cx="5257800" cy="398145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D61E76-38D9-4254-A458-EA3FC4A188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D61E76-38D9-4254-A458-EA3FC4A18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E3191-9F9A-4D3D-BDB1-C61A22935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Obtained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−6.001363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E3191-9F9A-4D3D-BDB1-C61A22935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6E4720C-D569-42AC-AA0A-7DADAAF44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803" y="2316555"/>
            <a:ext cx="5200650" cy="3981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BE98BC-8B92-474B-99DB-FC99E0860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0300" y="2270463"/>
            <a:ext cx="52578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44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BC18-08BD-4C35-8CF8-BFFD7BE9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6668FF-26E5-4BF8-BE0E-E512C20FF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921" y="1375894"/>
            <a:ext cx="9679879" cy="44142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F7FC3C-494F-4175-A270-98977F2445C9}"/>
              </a:ext>
            </a:extLst>
          </p:cNvPr>
          <p:cNvSpPr txBox="1"/>
          <p:nvPr/>
        </p:nvSpPr>
        <p:spPr>
          <a:xfrm>
            <a:off x="2548328" y="5981075"/>
            <a:ext cx="758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 AS FAST AS THE ORIGINAL ONE</a:t>
            </a:r>
          </a:p>
        </p:txBody>
      </p:sp>
    </p:spTree>
    <p:extLst>
      <p:ext uri="{BB962C8B-B14F-4D97-AF65-F5344CB8AC3E}">
        <p14:creationId xmlns:p14="http://schemas.microsoft.com/office/powerpoint/2010/main" val="238204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DC05-19C8-C899-A6EF-EDBA0045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335D9-D86F-C0F0-EDB4-7EBBC9BAE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26024" cy="4351338"/>
              </a:xfrm>
            </p:spPr>
            <p:txBody>
              <a:bodyPr/>
              <a:lstStyle/>
              <a:p>
                <a:r>
                  <a:rPr lang="en-US" b="0" dirty="0"/>
                  <a:t>Example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=0.78,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=0.3576,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335D9-D86F-C0F0-EDB4-7EBBC9BAE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26024" cy="4351338"/>
              </a:xfrm>
              <a:blipFill>
                <a:blip r:embed="rId2"/>
                <a:stretch>
                  <a:fillRect l="-2064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661366-C87F-BF10-9377-204207370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86" y="828163"/>
            <a:ext cx="2913322" cy="520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5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2B75-1F1F-4D4B-8124-4F378BCC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hump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F6B69B-E152-4DB2-A03E-7FDBC6B43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9095"/>
                <a:ext cx="10515600" cy="479786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F6B69B-E152-4DB2-A03E-7FDBC6B43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9095"/>
                <a:ext cx="10515600" cy="47978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9E5C858-9AE4-4727-ADC5-E487A79D0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1425"/>
            <a:ext cx="5457825" cy="3981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84FBFE-2470-4FB6-B3D9-065C1195C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25" y="2511425"/>
            <a:ext cx="52578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89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E365-38E9-E637-FD83-24DD8C94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E5316-658F-F760-596D-E2FD9628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Derivation “power method” – paid journal</a:t>
            </a:r>
          </a:p>
          <a:p>
            <a:r>
              <a:rPr lang="en-US" dirty="0" err="1">
                <a:solidFill>
                  <a:srgbClr val="FF0000"/>
                </a:solidFill>
              </a:rPr>
              <a:t>Kenapa</a:t>
            </a:r>
            <a:r>
              <a:rPr lang="en-US" dirty="0">
                <a:solidFill>
                  <a:srgbClr val="FF0000"/>
                </a:solidFill>
              </a:rPr>
              <a:t> lambda0 = 5 failed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evp</a:t>
            </a:r>
            <a:r>
              <a:rPr lang="en-US" dirty="0">
                <a:solidFill>
                  <a:srgbClr val="FF0000"/>
                </a:solidFill>
              </a:rPr>
              <a:t> standard.</a:t>
            </a:r>
          </a:p>
          <a:p>
            <a:r>
              <a:rPr lang="en-US" dirty="0"/>
              <a:t>Apply power method linear algebra (1D, Laplace standard)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1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BC740-DB99-A4E0-3E4A-B0488A9448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544" y="1930083"/>
                <a:ext cx="7629144" cy="3108960"/>
              </a:xfrm>
            </p:spPr>
            <p:txBody>
              <a:bodyPr/>
              <a:lstStyle/>
              <a:p>
                <a:r>
                  <a:rPr lang="en-US" dirty="0"/>
                  <a:t>Another boundary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arccos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𝑅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arccos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BC740-DB99-A4E0-3E4A-B0488A944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544" y="1930083"/>
                <a:ext cx="7629144" cy="3108960"/>
              </a:xfrm>
              <a:blipFill>
                <a:blip r:embed="rId2"/>
                <a:stretch>
                  <a:fillRect l="-1329" t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D697A68-2DAA-B053-DEE1-B8E42D01E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688" y="1436306"/>
            <a:ext cx="4169156" cy="43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8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E8F3-076B-2E2B-3B26-AB8F92A7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Nondimensionalizing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E59B8-B6F9-E7B0-E11E-75A1F0D53F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grad-</a:t>
                </a:r>
                <a:r>
                  <a:rPr lang="en-US" dirty="0" err="1"/>
                  <a:t>shafranov</a:t>
                </a:r>
                <a:r>
                  <a:rPr lang="en-US" dirty="0"/>
                  <a:t> (GS) equation can be put in a nondimensional form through the normalization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major radius of the plasma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an arbitrary constant.</a:t>
                </a:r>
              </a:p>
              <a:p>
                <a:r>
                  <a:rPr lang="en-US" b="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become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E59B8-B6F9-E7B0-E11E-75A1F0D53F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72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C803-D4AA-4028-A97A-C36C50AD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D6D2E-8052-4AC5-ADED-C996CF3F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9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42ED-7F28-4A54-A766-643C5269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F465-5CA0-4A09-9CF4-57837F04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0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78B6-BC53-46D0-A15F-AE535950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64DBD-3AEF-4556-BC58-EABB8F8F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2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4046</TotalTime>
  <Words>1244</Words>
  <Application>Microsoft Office PowerPoint</Application>
  <PresentationFormat>Widescreen</PresentationFormat>
  <Paragraphs>293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Solving Grad-Shafranof Equation</vt:lpstr>
      <vt:lpstr>Grad-shafranov equation</vt:lpstr>
      <vt:lpstr>Boundary condition</vt:lpstr>
      <vt:lpstr>Boundary condition</vt:lpstr>
      <vt:lpstr>PowerPoint Presentation</vt:lpstr>
      <vt:lpstr>Nondimensionalizing</vt:lpstr>
      <vt:lpstr>PowerPoint Presentation</vt:lpstr>
      <vt:lpstr>PowerPoint Presentation</vt:lpstr>
      <vt:lpstr>PowerPoint Presentation</vt:lpstr>
      <vt:lpstr>Solov’ev Equilibrium</vt:lpstr>
      <vt:lpstr>Solov’ev equilibrium</vt:lpstr>
      <vt:lpstr>Solov’ev equilibrium</vt:lpstr>
      <vt:lpstr>Analytic solution of solov’ev equilibrium</vt:lpstr>
      <vt:lpstr>Analytic solution of solovev equilibrium</vt:lpstr>
      <vt:lpstr>analytic solution of solovev equilibrium</vt:lpstr>
      <vt:lpstr>GS-equation with linear RHS</vt:lpstr>
      <vt:lpstr>-1(0.5+0.5R^2 )ψ+Δ^∗ ψ=0 </vt:lpstr>
      <vt:lpstr>1(0.5+0.5R^2 )ψ+Δ^∗ ψ=0 </vt:lpstr>
      <vt:lpstr>-10(0.5+0.5R^2 )ψ+Δ^∗ ψ=0 </vt:lpstr>
      <vt:lpstr>We need consider it as eigen value problem</vt:lpstr>
      <vt:lpstr>literature solving eigenvalue problem using NN</vt:lpstr>
      <vt:lpstr>literature solving eigenvalue problem using NN</vt:lpstr>
      <vt:lpstr>“Power Method”</vt:lpstr>
      <vt:lpstr>Finding eigenpair using “Power Method”</vt:lpstr>
      <vt:lpstr>Finding eigenpair using “Power Method”</vt:lpstr>
      <vt:lpstr>Result</vt:lpstr>
      <vt:lpstr>Implement Transformation</vt:lpstr>
      <vt:lpstr>Result</vt:lpstr>
      <vt:lpstr>Remarks</vt:lpstr>
      <vt:lpstr>PowerPoint Presentation</vt:lpstr>
      <vt:lpstr>PowerPoint Presentation</vt:lpstr>
      <vt:lpstr>PowerPoint Presentation</vt:lpstr>
      <vt:lpstr>“Power Method”</vt:lpstr>
      <vt:lpstr>How to find |(|ψ_i |)|_∞</vt:lpstr>
      <vt:lpstr>λ(c_1+c_2 R^2 )ψ+Δ^∗ ψ=0 ψ=0 on ∂D, c_1  = 1, c_2  = 0</vt:lpstr>
      <vt:lpstr>Solution</vt:lpstr>
      <vt:lpstr>λ(c_1+c_2 R^2 )ψ+Δ^∗ ψ=0 ψ=0 on ∂D, c_1  =0.5, c_2  =0.5</vt:lpstr>
      <vt:lpstr>λ(c_1+c_2 R^2 )ψ+Δ^∗ ψ=0 ψ=0 on ∂D, c_1  =0, c_2  =1</vt:lpstr>
      <vt:lpstr>Implement Transformation</vt:lpstr>
      <vt:lpstr>With hump</vt:lpstr>
      <vt:lpstr>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Muchamad Harry Yudha Pratama</dc:creator>
  <cp:lastModifiedBy>Muchamad Harry</cp:lastModifiedBy>
  <cp:revision>32</cp:revision>
  <dcterms:created xsi:type="dcterms:W3CDTF">2023-06-12T11:38:28Z</dcterms:created>
  <dcterms:modified xsi:type="dcterms:W3CDTF">2023-07-05T14:50:02Z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2023-06-12T12:32:19Z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b2bfc112-7f2d-4d6a-9759-b9063b0743ab</vt:lpwstr>
  </property>
  <property fmtid="{D5CDD505-2E9C-101B-9397-08002B2CF9AE}" pid="8" name="MSIP_Label_38b525e5-f3da-4501-8f1e-526b6769fc56_ContentBits">
    <vt:lpwstr>0</vt:lpwstr>
  </property>
</Properties>
</file>