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57" r:id="rId4"/>
    <p:sldId id="290" r:id="rId5"/>
    <p:sldId id="291" r:id="rId6"/>
    <p:sldId id="299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1" r:id="rId15"/>
    <p:sldId id="304" r:id="rId16"/>
    <p:sldId id="300" r:id="rId17"/>
    <p:sldId id="302" r:id="rId18"/>
    <p:sldId id="305" r:id="rId19"/>
    <p:sldId id="306" r:id="rId20"/>
    <p:sldId id="307" r:id="rId21"/>
    <p:sldId id="308" r:id="rId22"/>
    <p:sldId id="310" r:id="rId23"/>
    <p:sldId id="311" r:id="rId24"/>
    <p:sldId id="309" r:id="rId25"/>
    <p:sldId id="31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55"/>
    <p:restoredTop sz="94626"/>
  </p:normalViewPr>
  <p:slideViewPr>
    <p:cSldViewPr snapToGrid="0">
      <p:cViewPr varScale="1">
        <p:scale>
          <a:sx n="36" d="100"/>
          <a:sy n="36" d="100"/>
        </p:scale>
        <p:origin x="8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4076-A37E-8F0C-CF0C-85F907DF3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8B49F-87EE-F674-91B0-B9F0C3400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6416-115F-DA69-F162-4E58A8F0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4E68-3316-97A0-EFEB-54DC7A61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4FFA-B261-9961-8821-4B6E6974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3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96AA-364A-50CE-EB2F-64E8EC94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D68DD-4E81-07A1-75EF-3CAB5A98D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AB0E3-F6D6-3775-75D6-D8D24E64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0D44-5ED7-A4F7-C65A-0D9CE1A1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9601-D3C1-5B61-DA8C-8CC4CCA6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2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9B344-DF08-7CEF-F32F-D7989BE09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C7D55-FAB5-17A0-CF29-70DF5D315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8411-EA39-1C05-AC31-CA9A3335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E3B4-D722-A34A-0273-2F2CAE54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E339-6A42-4E56-C231-DE80F5D0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7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DC66-1829-64E3-9C4C-1C7004BA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D529-66F4-1EA0-52C3-525815E7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D31A-E392-FD68-BC76-F71F2EF1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BD90D-2B02-7122-EAA0-12C0C378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96DB9-7301-9636-79C7-24FC262A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EB6F-E229-D1DA-C7DB-F78F94C8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ED6DB-89D5-38BC-28CD-7FC2A9D9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03F8A-7B59-67D8-880B-69685C0F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9C79-ADCA-9E97-3168-D3B4E6AB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5F7E-0903-BC84-8250-F6E58A2A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2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C18F-69DF-27B2-A540-7B6779AE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D6DD-F407-6F50-E57E-17ADF85EC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C52D3-76FF-303C-9805-CC75CD719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C3A5-5692-71E0-DAA9-95031F4F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63B21-8706-659D-DAD6-FF1C688C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EF080-C785-7C2C-B8CE-A9E4A832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CDD8-054F-A640-55B0-357D3B91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D8783-0056-E9DC-BCE8-0E0235FE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42565-05DC-261F-28F4-EA28350E6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2BF94-F786-059B-26ED-E2F043741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21159-6042-20FD-470A-4C503202F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368FE-F6BD-1F12-BC0E-FCB41384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BA7CA-C185-CE34-E7ED-D620A1D1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B2F2F-45CA-8BFC-B089-690DEE3E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2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15BE-FF9A-011E-FFD7-4968663F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D169B-D7A1-3001-6033-15FDCEFD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25E38-9A45-83E5-96CF-E4B1737D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39A17-9FCE-4B07-40AA-4BCC25AD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4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AF267-5007-A48C-9C0A-628C4AA9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698AF-F0DB-6663-A231-F8A5E5FF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BD709-18BC-F1D3-1142-4E04F151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7E54-8575-1B2C-5D78-458B8C67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18D5-9B37-B90F-2E3C-67DB0DD4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72531-4E9B-882B-4571-7955ABBAC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11CCD-A205-2F31-6968-04683393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52C57-EF91-61F2-6EF7-B3E1554D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498A2-D62F-B2E3-5281-CE5BE063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6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E625-5C57-58F8-50F4-E4DAD5CC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9D6AC-D0BA-2DAC-75F7-8AE313FDA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145DE-BE4D-015A-C451-31D2E224F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FECD5-E10C-96C9-0B77-545C0CBE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4CA81-0A57-86BA-8587-9A3E0212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A648B-8EF8-4D48-B104-B177E475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075CB-D95D-BC3A-6EF2-C3522F67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9245A-7605-5921-4C98-DCF457B27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2A8D-46AB-52D4-3E99-2153D6980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99028-9648-D344-90CC-9256049E060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CD8D-51E0-C55B-33D9-5AD4B077A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2DC0-05FF-44B7-2888-F96E957FC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0DC4-8847-500B-68E1-A64591AE8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Solving Grad-</a:t>
            </a:r>
            <a:r>
              <a:rPr lang="en-US" dirty="0" err="1"/>
              <a:t>Shafranof</a:t>
            </a:r>
            <a:r>
              <a:rPr lang="en-US" dirty="0"/>
              <a:t>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151ED-73BD-288E-2498-1F1D399E9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F3A7-92BF-1BDD-E1D5-19FF547E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solution of </a:t>
            </a:r>
            <a:r>
              <a:rPr lang="en-US" dirty="0" err="1"/>
              <a:t>solov’ev</a:t>
            </a:r>
            <a:r>
              <a:rPr lang="en-US" dirty="0"/>
              <a:t>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B00E1-3D43-988A-FB75-DF6C4553B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Exact 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𝑒𝑥𝑎𝑐𝑡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free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are determined so that contour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represent a reasonable plasma cross section (or the boundary).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B00E1-3D43-988A-FB75-DF6C4553B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47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CBBA-878C-FA87-4ACE-6A181ABC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solution of </a:t>
            </a:r>
            <a:r>
              <a:rPr lang="en-US" dirty="0" err="1"/>
              <a:t>solovev</a:t>
            </a:r>
            <a:r>
              <a:rPr lang="en-US" dirty="0"/>
              <a:t>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9E649-CEA7-0843-17AD-F03209C72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Which gives the following system of three equations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Using above parameter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ID" dirty="0"/>
                  <a:t>0.0153799, -0.32262058, -0.0247076 respectively.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9E649-CEA7-0843-17AD-F03209C72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3A9BFC-5913-31BF-3912-38246E885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02632"/>
            <a:ext cx="7772400" cy="12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4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8F02-049F-F3A2-07FE-E2681B6E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solution of </a:t>
            </a:r>
            <a:r>
              <a:rPr lang="en-US" dirty="0" err="1"/>
              <a:t>solovev</a:t>
            </a:r>
            <a:r>
              <a:rPr lang="en-US" dirty="0"/>
              <a:t> equilibrium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B4A2AC-7051-66B2-F689-A263FD1D9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858" y="2658102"/>
            <a:ext cx="4556788" cy="3329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053AC-4430-1A77-1213-195B9C5B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23" y="2658101"/>
            <a:ext cx="4556789" cy="334164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A33C1B-6799-2039-88AF-8B3FD9D53C01}"/>
              </a:ext>
            </a:extLst>
          </p:cNvPr>
          <p:cNvSpPr txBox="1">
            <a:spLocks/>
          </p:cNvSpPr>
          <p:nvPr/>
        </p:nvSpPr>
        <p:spPr>
          <a:xfrm>
            <a:off x="2029767" y="2271001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/>
              <a:t>Analytic solution: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8032EC-169A-F042-F2C9-36C9A7C6A9E7}"/>
              </a:ext>
            </a:extLst>
          </p:cNvPr>
          <p:cNvSpPr txBox="1">
            <a:spLocks/>
          </p:cNvSpPr>
          <p:nvPr/>
        </p:nvSpPr>
        <p:spPr>
          <a:xfrm>
            <a:off x="7185632" y="2221996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/>
              <a:t>Absolute difference between approximate and analytic solution</a:t>
            </a:r>
          </a:p>
        </p:txBody>
      </p:sp>
    </p:spTree>
    <p:extLst>
      <p:ext uri="{BB962C8B-B14F-4D97-AF65-F5344CB8AC3E}">
        <p14:creationId xmlns:p14="http://schemas.microsoft.com/office/powerpoint/2010/main" val="377598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24EF-22B4-E8D1-D7E9-DC2A17A5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GS-equation with linear RHS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C22D9-8AD5-F76F-27D5-8D2CA19DFB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𝑑𝐹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, the equation become: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C22D9-8AD5-F76F-27D5-8D2CA19DFB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47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CF34-B4A7-4B91-8FD9-072A6166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obtain from PINN: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C5D91-ABCA-4F90-91A8-D72285415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918" y="2330450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3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0.5+0.5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CF34-B4A7-4B91-8FD9-072A6166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obtain from PINN: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3A04D-CECF-427B-A28B-19860AC1A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2511425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6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D00F57-451A-4F52-993D-9E8755FFBE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D00F57-451A-4F52-993D-9E8755FFB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421C-D4BB-4391-B300-724A4A83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obtain from PINN: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02CF0-62DF-4B19-B215-7AED8C740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682" y="2330450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1251-55F0-412D-9193-65D5F4B6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consider it as eigen value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94A2-F9D5-4A90-92FA-369ABB5077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Based on Pataki (2013), we only treat the question of finding the smallest eigenvalue and its associated eigenfunction because almost all magnetic fusion confinement problems of interest have a single extremum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within the plasma region.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94A2-F9D5-4A90-92FA-369ABB5077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903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74A1-D613-4B71-A31C-F23A2D78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solving eigenvalue problem using 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DD1D32-79E2-42E6-9602-04D5CA211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5603"/>
            <a:ext cx="5663541" cy="4314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03234B-23A7-4676-B4EC-1EAF98E7C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998878" cy="9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74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1ED7-217F-42A4-BBFF-433D1D8D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solving eigenvalue problem using 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DC63DF-4F5C-4D87-A164-1B55E91CD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2166"/>
            <a:ext cx="5460969" cy="2217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1ECE09-795C-462F-957A-06BD4FE8E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69" y="2827916"/>
            <a:ext cx="5224381" cy="17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1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499D-84ED-4317-B12A-24151C1D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Grad-</a:t>
            </a:r>
            <a:r>
              <a:rPr lang="en-US" dirty="0" err="1"/>
              <a:t>shafranov</a:t>
            </a:r>
            <a:r>
              <a:rPr lang="en-US" dirty="0"/>
              <a:t>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9AF55-B36E-44DD-8A13-45A7A12E2A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9AF55-B36E-44DD-8A13-45A7A12E2A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9ECD50B-EB84-435D-941E-9F1F2F303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017" y="4177730"/>
            <a:ext cx="5063421" cy="21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86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0E2D-5271-4CBB-8921-2CBD4590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“Power Method”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758F9-7CDF-4C40-9D92-15B88994F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 guess </a:t>
                </a:r>
                <a:r>
                  <a:rPr lang="en-US" dirty="0" err="1"/>
                  <a:t>eigenval</a:t>
                </a:r>
                <a:r>
                  <a:rPr lang="en-US" dirty="0"/>
                  <a:t> and </a:t>
                </a:r>
                <a:r>
                  <a:rPr lang="en-US" dirty="0" err="1"/>
                  <a:t>eigenfunc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I = 1,2,3,….,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with the boundary condition.</a:t>
                </a:r>
              </a:p>
              <a:p>
                <a:r>
                  <a:rPr lang="en-US" dirty="0"/>
                  <a:t>Next eigen pair is computed via correcting by the norm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Terminate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few consecutive iterations.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758F9-7CDF-4C40-9D92-15B88994F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0B75-8B45-4469-8DF3-9E997A62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eigenpair using “Power Method”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initial guess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=(10,1)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iteration:</a:t>
                </a:r>
              </a:p>
              <a:p>
                <a:pPr lvl="1"/>
                <a:r>
                  <a:rPr lang="en-US" dirty="0"/>
                  <a:t>Solving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with the boundary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PINN failed for 8 layers, 20 neurons/layer even using many activation function tanh, </a:t>
                </a:r>
                <a:r>
                  <a:rPr lang="en-US" dirty="0" err="1"/>
                  <a:t>relu</a:t>
                </a:r>
                <a:r>
                  <a:rPr lang="en-US" dirty="0"/>
                  <a:t>, </a:t>
                </a:r>
                <a:r>
                  <a:rPr lang="en-US" dirty="0" err="1"/>
                  <a:t>silu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  <a:blipFill>
                <a:blip r:embed="rId2"/>
                <a:stretch>
                  <a:fillRect l="-20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93944D5-E464-4BC8-9728-39D762976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5632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67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0B75-8B45-4469-8DF3-9E997A62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eigenpair using “Power Method”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initial guess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=(10,1)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iteration:</a:t>
                </a:r>
              </a:p>
              <a:p>
                <a:pPr lvl="1"/>
                <a:r>
                  <a:rPr lang="en-US" dirty="0"/>
                  <a:t>Solving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with the boundary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  <a:blipFill>
                <a:blip r:embed="rId2"/>
                <a:stretch>
                  <a:fillRect l="-20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EB47BE-7CF6-475F-B1C9-3F7F54756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3721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4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5713-7CE8-432C-875A-56AAAD2F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6837336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4.684403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2.1347437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5.1338663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0.9124513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6.8305383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0.7516049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5.8866234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1.1603491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6.705916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0.8778254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5.8532157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1.1456807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6.834386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0.85643625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6.0035825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1.1383846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7.12536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0.8425655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6.246932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1.1406175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6837336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9" t="-1639" r="-471429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13" t="-1639" r="-108023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121" t="-1639" r="-1072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4.684403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2.1347437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5.1338663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0.9124513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6.8305383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0.7516049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5.8866234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1.1603491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6.705916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0.8778254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5.8532157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1.1456807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6.834386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0.85643625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6.0035825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1.1383846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7.12536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0.8425655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6.246932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1.1406175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4674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BC18-08BD-4C35-8CF8-BFFD7BE9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6668FF-26E5-4BF8-BE0E-E512C20FF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921" y="1690688"/>
            <a:ext cx="9679879" cy="44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02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5713-7CE8-432C-875A-56AAAD2F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430210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3.7982116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2.632818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3.8250864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0.99297404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4.816126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0.79422474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4.4960876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1.0711815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5.087696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0.8837178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4.605807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1.1046264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5.0671635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0.9089517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4.580462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1.106256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5.032501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0.91017604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4.579993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1.0988011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430210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9" t="-1639" r="-471429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13" t="-1639" r="-108023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121" t="-1639" r="-1072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3.7982116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2.632818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3.8250864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0.99297404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4.816126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0.79422474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4.4960876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1.0711815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5.087696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0.8837178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4.605807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1.1046264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5.0671635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0.9089517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4.580462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1.106256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5.032501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0.91017604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4.579993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1.0988011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90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D514-1F95-0794-1D72-2C8CD220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667ED-1287-A3C3-74B2-E182999D4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083300" cy="4351338"/>
              </a:xfrm>
            </p:spPr>
            <p:txBody>
              <a:bodyPr/>
              <a:lstStyle/>
              <a:p>
                <a:r>
                  <a:rPr lang="en-US" dirty="0"/>
                  <a:t>Depends on device’s design.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D-shape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With t is parameter covering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the inverse aspect ratio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is the elongation,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triangularity. For convex plasma surfaces, the triangularity is limited to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≈0.841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667ED-1287-A3C3-74B2-E182999D4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083300" cy="4351338"/>
              </a:xfrm>
              <a:blipFill>
                <a:blip r:embed="rId2"/>
                <a:stretch>
                  <a:fillRect l="-1805" t="-224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657A385-032C-1B82-51FC-67A0B543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0" y="850900"/>
            <a:ext cx="52705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9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DC05-19C8-C899-A6EF-EDBA0045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335D9-D86F-C0F0-EDB4-7EBBC9BAE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26024" cy="4351338"/>
              </a:xfrm>
            </p:spPr>
            <p:txBody>
              <a:bodyPr/>
              <a:lstStyle/>
              <a:p>
                <a:r>
                  <a:rPr lang="en-US" b="0" dirty="0"/>
                  <a:t>Example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=0.78,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=0.3576,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335D9-D86F-C0F0-EDB4-7EBBC9BAE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26024" cy="4351338"/>
              </a:xfrm>
              <a:blipFill>
                <a:blip r:embed="rId2"/>
                <a:stretch>
                  <a:fillRect l="-2064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661366-C87F-BF10-9377-204207370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86" y="828163"/>
            <a:ext cx="2913322" cy="520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BC740-DB99-A4E0-3E4A-B0488A9448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544" y="1930083"/>
                <a:ext cx="7629144" cy="3108960"/>
              </a:xfrm>
            </p:spPr>
            <p:txBody>
              <a:bodyPr/>
              <a:lstStyle/>
              <a:p>
                <a:r>
                  <a:rPr lang="en-US" dirty="0"/>
                  <a:t>Another boundary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arccos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arccos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BC740-DB99-A4E0-3E4A-B0488A944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544" y="1930083"/>
                <a:ext cx="7629144" cy="3108960"/>
              </a:xfrm>
              <a:blipFill>
                <a:blip r:embed="rId2"/>
                <a:stretch>
                  <a:fillRect l="-1329" t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D697A68-2DAA-B053-DEE1-B8E42D01E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688" y="1436306"/>
            <a:ext cx="4169156" cy="43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8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E8F3-076B-2E2B-3B26-AB8F92A7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Nondimensionalizing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E59B8-B6F9-E7B0-E11E-75A1F0D53F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grad-</a:t>
                </a:r>
                <a:r>
                  <a:rPr lang="en-US" dirty="0" err="1"/>
                  <a:t>shafranov</a:t>
                </a:r>
                <a:r>
                  <a:rPr lang="en-US" dirty="0"/>
                  <a:t> (GS) equation can be put in a nondimensional form through the normalization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major radius of the plasma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an arbitrary constant.</a:t>
                </a:r>
              </a:p>
              <a:p>
                <a:r>
                  <a:rPr lang="en-US" b="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become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E59B8-B6F9-E7B0-E11E-75A1F0D53F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72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4329-1051-0E2F-396F-FC786515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Solov’ev</a:t>
            </a:r>
            <a:r>
              <a:rPr lang="en-US" dirty="0"/>
              <a:t>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3C52-E3DD-02D7-FABD-9D95DC378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Inside D-shape domain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=0.78,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=0.3576,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on the boundary.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3C52-E3DD-02D7-FABD-9D95DC378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872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16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5F998-1675-362D-483F-D5AF9BFB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Solov’ev equilibrium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8344-97CB-5DE7-DB8F-BBAAC842B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Using PINN with 8 layers, 20 neuron/layer and tanh activation function, after 5000 iteration the error is: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9FC25-AD48-AB62-5F1D-7284EB88F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07624"/>
            <a:ext cx="6903720" cy="46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5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66447-1C63-21AD-8CAD-8C1F3C8B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Solov’ev equilibrium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E29A-DF36-A88E-9C23-DB1E0748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11" y="2238916"/>
            <a:ext cx="2928969" cy="5374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Approximate solution: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31A0D-DE12-1C62-42E9-B0EE767A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29" y="2631949"/>
            <a:ext cx="5043135" cy="3678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F5934-ECC1-9190-1A56-BDFC39104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339" y="2631949"/>
            <a:ext cx="5022438" cy="36789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621C4B-EBF0-8327-ECCB-63BAD30579E8}"/>
              </a:ext>
            </a:extLst>
          </p:cNvPr>
          <p:cNvSpPr txBox="1">
            <a:spLocks/>
          </p:cNvSpPr>
          <p:nvPr/>
        </p:nvSpPr>
        <p:spPr>
          <a:xfrm>
            <a:off x="7341462" y="2263299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Differential residual:</a:t>
            </a:r>
          </a:p>
        </p:txBody>
      </p:sp>
    </p:spTree>
    <p:extLst>
      <p:ext uri="{BB962C8B-B14F-4D97-AF65-F5344CB8AC3E}">
        <p14:creationId xmlns:p14="http://schemas.microsoft.com/office/powerpoint/2010/main" val="357307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811</Words>
  <Application>Microsoft Office PowerPoint</Application>
  <PresentationFormat>Widescreen</PresentationFormat>
  <Paragraphs>154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Solving Grad-Shafranof Equation</vt:lpstr>
      <vt:lpstr>Grad-shafranov equation</vt:lpstr>
      <vt:lpstr>Boundary condition</vt:lpstr>
      <vt:lpstr>Boundary condition</vt:lpstr>
      <vt:lpstr>PowerPoint Presentation</vt:lpstr>
      <vt:lpstr>Nondimensionalizing</vt:lpstr>
      <vt:lpstr>Solov’ev Equilibrium</vt:lpstr>
      <vt:lpstr>Solov’ev equilibrium</vt:lpstr>
      <vt:lpstr>Solov’ev equilibrium</vt:lpstr>
      <vt:lpstr>Analytic solution of solov’ev equilibrium</vt:lpstr>
      <vt:lpstr>Analytic solution of solovev equilibrium</vt:lpstr>
      <vt:lpstr>analytic solution of solovev equilibrium</vt:lpstr>
      <vt:lpstr>GS-equation with linear RHS</vt:lpstr>
      <vt:lpstr>-1(0.5+0.5R^2 )ψ+Δ^∗ ψ=0 </vt:lpstr>
      <vt:lpstr>1(0.5+0.5R^2 )ψ+Δ^∗ ψ=0 </vt:lpstr>
      <vt:lpstr>-10(0.5+0.5R^2 )ψ+Δ^∗ ψ=0 </vt:lpstr>
      <vt:lpstr>We need consider it as eigen value problem</vt:lpstr>
      <vt:lpstr>literature solving eigenvalue problem using NN</vt:lpstr>
      <vt:lpstr>literature solving eigenvalue problem using NN</vt:lpstr>
      <vt:lpstr>“Power Method”</vt:lpstr>
      <vt:lpstr>Finding eigenpair using “Power Method”</vt:lpstr>
      <vt:lpstr>Finding eigenpair using “Power Method”</vt:lpstr>
      <vt:lpstr>Result</vt:lpstr>
      <vt:lpstr>Implement Transformation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Muchamad Harry Yudha Pratama</dc:creator>
  <cp:lastModifiedBy>Muchamad Harry Yudha Pratama</cp:lastModifiedBy>
  <cp:revision>14</cp:revision>
  <dcterms:created xsi:type="dcterms:W3CDTF">2023-06-12T11:38:28Z</dcterms:created>
  <dcterms:modified xsi:type="dcterms:W3CDTF">2023-06-12T23:31:19Z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2023-06-12T12:32:19Z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b2bfc112-7f2d-4d6a-9759-b9063b0743ab</vt:lpwstr>
  </property>
  <property fmtid="{D5CDD505-2E9C-101B-9397-08002B2CF9AE}" pid="8" name="MSIP_Label_38b525e5-f3da-4501-8f1e-526b6769fc56_ContentBits">
    <vt:lpwstr>0</vt:lpwstr>
  </property>
</Properties>
</file>