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79" r:id="rId4"/>
    <p:sldId id="289" r:id="rId5"/>
    <p:sldId id="298" r:id="rId6"/>
    <p:sldId id="295" r:id="rId7"/>
    <p:sldId id="296" r:id="rId8"/>
    <p:sldId id="297" r:id="rId9"/>
    <p:sldId id="257" r:id="rId10"/>
    <p:sldId id="294" r:id="rId11"/>
    <p:sldId id="291" r:id="rId12"/>
    <p:sldId id="292" r:id="rId13"/>
    <p:sldId id="293" r:id="rId14"/>
    <p:sldId id="300" r:id="rId15"/>
    <p:sldId id="299" r:id="rId16"/>
    <p:sldId id="301" r:id="rId17"/>
    <p:sldId id="302" r:id="rId18"/>
    <p:sldId id="303" r:id="rId19"/>
    <p:sldId id="304" r:id="rId20"/>
    <p:sldId id="305" r:id="rId21"/>
    <p:sldId id="306" r:id="rId22"/>
    <p:sldId id="307" r:id="rId23"/>
    <p:sldId id="308" r:id="rId24"/>
    <p:sldId id="309" r:id="rId25"/>
    <p:sldId id="3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56A9-99C5-4047-9FCE-6A5C705C6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6AF41F-8197-455D-B803-6D3E74EB7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9C9EC5-A4EA-46E5-BA38-97DB23FBDBB8}"/>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5" name="Footer Placeholder 4">
            <a:extLst>
              <a:ext uri="{FF2B5EF4-FFF2-40B4-BE49-F238E27FC236}">
                <a16:creationId xmlns:a16="http://schemas.microsoft.com/office/drawing/2014/main" id="{084D4AA4-EC62-4B01-A467-3B83B6F9C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F3A58-0D22-4133-B07A-730FCE89585A}"/>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10037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EB11-2077-4016-BB80-2990E662E9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625685-838F-4EA5-AFE0-35658ECDBF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646EB-99F5-4769-8C82-945102090F0D}"/>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5" name="Footer Placeholder 4">
            <a:extLst>
              <a:ext uri="{FF2B5EF4-FFF2-40B4-BE49-F238E27FC236}">
                <a16:creationId xmlns:a16="http://schemas.microsoft.com/office/drawing/2014/main" id="{FABCEF77-8CA6-472B-B4EF-407822D00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EBAA6-0353-484E-AFF3-A2113385D155}"/>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1554073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7BDD62-F79C-44CC-BDE3-18438A657F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DE90ED-3F66-4357-9821-2E1AFEFFE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6671B-1ACD-4848-B43E-77EF08C490C0}"/>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5" name="Footer Placeholder 4">
            <a:extLst>
              <a:ext uri="{FF2B5EF4-FFF2-40B4-BE49-F238E27FC236}">
                <a16:creationId xmlns:a16="http://schemas.microsoft.com/office/drawing/2014/main" id="{9B85AB33-7C98-4A61-9E86-2F9381042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67255-3ADF-4111-9961-842C22D59D65}"/>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25325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B16B-2EBE-442E-9E30-1427FE6F09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396B5-7B58-4951-8DBA-2A8256B0E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9C1D5-B464-4F01-95C4-55EBD6245800}"/>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5" name="Footer Placeholder 4">
            <a:extLst>
              <a:ext uri="{FF2B5EF4-FFF2-40B4-BE49-F238E27FC236}">
                <a16:creationId xmlns:a16="http://schemas.microsoft.com/office/drawing/2014/main" id="{FB2BCCEB-236D-4977-BD6D-6D07ECA60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4B693-7E46-4CB4-AAB6-DE463ECA0761}"/>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429450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95B9-343E-434C-B863-03AACB471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28CF7F-027F-4BFD-8E27-FFB4BA6D28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F40FAD-8687-473F-A9B9-3472E3BC1AC0}"/>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5" name="Footer Placeholder 4">
            <a:extLst>
              <a:ext uri="{FF2B5EF4-FFF2-40B4-BE49-F238E27FC236}">
                <a16:creationId xmlns:a16="http://schemas.microsoft.com/office/drawing/2014/main" id="{9DB1790F-B702-4106-A5A9-C06D6D08E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9E9B7-732F-459C-8FDA-BCE24D6AA95A}"/>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226039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7D70-DB3D-4F88-BF71-06A98263D5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BBBCA-D2F4-4A6F-B7E8-49027318D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C09E1-6AC6-4EAF-A6FC-A38166688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19EBCD-4BBE-48AB-9D25-BB13F573639F}"/>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6" name="Footer Placeholder 5">
            <a:extLst>
              <a:ext uri="{FF2B5EF4-FFF2-40B4-BE49-F238E27FC236}">
                <a16:creationId xmlns:a16="http://schemas.microsoft.com/office/drawing/2014/main" id="{5A985272-4A76-4C27-864C-CF719E38A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56AE3-2EDD-47CE-9F23-7F8808653AF4}"/>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127828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E419-E707-45BB-A197-74B99A21D7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5B8C0D-7C6D-42A7-833F-EB534050D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88A19D-E73D-4770-8BA0-29AC860093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A61788-10A6-4185-8534-61AC191C1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9180C-EC30-4B28-B86B-46D335B81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A8EB33-9D93-47E0-AF60-B194D428C9B2}"/>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8" name="Footer Placeholder 7">
            <a:extLst>
              <a:ext uri="{FF2B5EF4-FFF2-40B4-BE49-F238E27FC236}">
                <a16:creationId xmlns:a16="http://schemas.microsoft.com/office/drawing/2014/main" id="{DD1958AD-112F-4598-BE84-6C43DC21E5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F06338-61F6-4873-A7C4-D158D7222D8A}"/>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229791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EC0-1D5A-473C-AD01-85D76B3E69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4DE1C-6945-4A12-94C4-3854C869082E}"/>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4" name="Footer Placeholder 3">
            <a:extLst>
              <a:ext uri="{FF2B5EF4-FFF2-40B4-BE49-F238E27FC236}">
                <a16:creationId xmlns:a16="http://schemas.microsoft.com/office/drawing/2014/main" id="{CE8E28BD-743F-4D51-97AF-2E8CA7A998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28D61-A421-498F-8188-6E1AE6657AF7}"/>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137431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3736F-734A-42D5-9E70-F666BBBD779B}"/>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3" name="Footer Placeholder 2">
            <a:extLst>
              <a:ext uri="{FF2B5EF4-FFF2-40B4-BE49-F238E27FC236}">
                <a16:creationId xmlns:a16="http://schemas.microsoft.com/office/drawing/2014/main" id="{798469D6-8507-4A49-8BAA-38F923345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DF65FA-A712-4ECF-824F-24F6BFB6819D}"/>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72545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583E-EAC9-4BCE-9319-6B34CFC7F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733D83-8E82-4A80-86C6-1554DAC1C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38FA9-5D18-49A4-B6EB-B613791DF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C82723-7BB9-48C8-8732-D821EBC51B11}"/>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6" name="Footer Placeholder 5">
            <a:extLst>
              <a:ext uri="{FF2B5EF4-FFF2-40B4-BE49-F238E27FC236}">
                <a16:creationId xmlns:a16="http://schemas.microsoft.com/office/drawing/2014/main" id="{DC926740-B785-4273-9536-CD00D6855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9C91E-6655-441B-BFCD-54EFE870E56F}"/>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190730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85FA-6002-4BB8-82C3-EE38F2B15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490E82-7915-427B-AEE2-BDDAF28CF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137B82-2300-4228-A750-B6467DFEF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6A94AE-0F33-4409-912A-1DB0598E6F18}"/>
              </a:ext>
            </a:extLst>
          </p:cNvPr>
          <p:cNvSpPr>
            <a:spLocks noGrp="1"/>
          </p:cNvSpPr>
          <p:nvPr>
            <p:ph type="dt" sz="half" idx="10"/>
          </p:nvPr>
        </p:nvSpPr>
        <p:spPr/>
        <p:txBody>
          <a:bodyPr/>
          <a:lstStyle/>
          <a:p>
            <a:fld id="{8A7D2DBA-199A-4F36-9E71-DB8A0AD6FCDE}" type="datetimeFigureOut">
              <a:rPr lang="en-US" smtClean="0"/>
              <a:t>3/21/2023</a:t>
            </a:fld>
            <a:endParaRPr lang="en-US"/>
          </a:p>
        </p:txBody>
      </p:sp>
      <p:sp>
        <p:nvSpPr>
          <p:cNvPr id="6" name="Footer Placeholder 5">
            <a:extLst>
              <a:ext uri="{FF2B5EF4-FFF2-40B4-BE49-F238E27FC236}">
                <a16:creationId xmlns:a16="http://schemas.microsoft.com/office/drawing/2014/main" id="{B9E8D51B-76F3-4700-81BE-7BFE933A9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298BE-CF47-4986-9D65-ACF0AB21B4C4}"/>
              </a:ext>
            </a:extLst>
          </p:cNvPr>
          <p:cNvSpPr>
            <a:spLocks noGrp="1"/>
          </p:cNvSpPr>
          <p:nvPr>
            <p:ph type="sldNum" sz="quarter" idx="12"/>
          </p:nvPr>
        </p:nvSpPr>
        <p:spPr/>
        <p:txBody>
          <a:bodyPr/>
          <a:lstStyle/>
          <a:p>
            <a:fld id="{1AA77547-EC85-49DC-B55D-80FFC037691D}" type="slidenum">
              <a:rPr lang="en-US" smtClean="0"/>
              <a:t>‹#›</a:t>
            </a:fld>
            <a:endParaRPr lang="en-US"/>
          </a:p>
        </p:txBody>
      </p:sp>
    </p:spTree>
    <p:extLst>
      <p:ext uri="{BB962C8B-B14F-4D97-AF65-F5344CB8AC3E}">
        <p14:creationId xmlns:p14="http://schemas.microsoft.com/office/powerpoint/2010/main" val="97575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99A46-AC2E-41AE-8ED9-623474E8C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06314C-8ED8-48CA-93D6-6B5BA06B2C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D2050-7BC0-433E-828E-8011C8314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D2DBA-199A-4F36-9E71-DB8A0AD6FCDE}" type="datetimeFigureOut">
              <a:rPr lang="en-US" smtClean="0"/>
              <a:t>3/21/2023</a:t>
            </a:fld>
            <a:endParaRPr lang="en-US"/>
          </a:p>
        </p:txBody>
      </p:sp>
      <p:sp>
        <p:nvSpPr>
          <p:cNvPr id="5" name="Footer Placeholder 4">
            <a:extLst>
              <a:ext uri="{FF2B5EF4-FFF2-40B4-BE49-F238E27FC236}">
                <a16:creationId xmlns:a16="http://schemas.microsoft.com/office/drawing/2014/main" id="{AA313563-BF87-4961-BFA5-B0EB14DC0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0DA9D7-3117-410E-A6EC-27DB9558D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77547-EC85-49DC-B55D-80FFC037691D}" type="slidenum">
              <a:rPr lang="en-US" smtClean="0"/>
              <a:t>‹#›</a:t>
            </a:fld>
            <a:endParaRPr lang="en-US"/>
          </a:p>
        </p:txBody>
      </p:sp>
    </p:spTree>
    <p:extLst>
      <p:ext uri="{BB962C8B-B14F-4D97-AF65-F5344CB8AC3E}">
        <p14:creationId xmlns:p14="http://schemas.microsoft.com/office/powerpoint/2010/main" val="276697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omputational_fluid_dynamics" TargetMode="External"/><Relationship Id="rId2" Type="http://schemas.openxmlformats.org/officeDocument/2006/relationships/hyperlink" Target="https://en.wikipedia.org/wiki/Lattice_gas_automata" TargetMode="External"/><Relationship Id="rId1" Type="http://schemas.openxmlformats.org/officeDocument/2006/relationships/slideLayout" Target="../slideLayouts/slideLayout2.xml"/><Relationship Id="rId5" Type="http://schemas.openxmlformats.org/officeDocument/2006/relationships/hyperlink" Target="https://en.wikipedia.org/wiki/Navier%E2%80%93Stokes_equations" TargetMode="External"/><Relationship Id="rId4" Type="http://schemas.openxmlformats.org/officeDocument/2006/relationships/hyperlink" Target="https://en.wikipedia.org/wiki/Fluid_simul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CC8B-303E-458D-B7B7-D41881BD572D}"/>
              </a:ext>
            </a:extLst>
          </p:cNvPr>
          <p:cNvSpPr>
            <a:spLocks noGrp="1"/>
          </p:cNvSpPr>
          <p:nvPr>
            <p:ph type="ctrTitle"/>
          </p:nvPr>
        </p:nvSpPr>
        <p:spPr/>
        <p:txBody>
          <a:bodyPr/>
          <a:lstStyle/>
          <a:p>
            <a:r>
              <a:rPr lang="en-US" dirty="0"/>
              <a:t>Finding MHD Equilibrium</a:t>
            </a:r>
          </a:p>
        </p:txBody>
      </p:sp>
      <p:sp>
        <p:nvSpPr>
          <p:cNvPr id="3" name="Subtitle 2">
            <a:extLst>
              <a:ext uri="{FF2B5EF4-FFF2-40B4-BE49-F238E27FC236}">
                <a16:creationId xmlns:a16="http://schemas.microsoft.com/office/drawing/2014/main" id="{106AB40C-A20E-4D27-8B6A-931EA8BE8F2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935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6412-757D-4810-9B76-BE93672C0B97}"/>
              </a:ext>
            </a:extLst>
          </p:cNvPr>
          <p:cNvSpPr>
            <a:spLocks noGrp="1"/>
          </p:cNvSpPr>
          <p:nvPr>
            <p:ph type="title"/>
          </p:nvPr>
        </p:nvSpPr>
        <p:spPr/>
        <p:txBody>
          <a:bodyPr/>
          <a:lstStyle/>
          <a:p>
            <a:r>
              <a:rPr lang="en-US" dirty="0"/>
              <a:t>Lopez et al (2019)</a:t>
            </a:r>
          </a:p>
        </p:txBody>
      </p:sp>
      <p:pic>
        <p:nvPicPr>
          <p:cNvPr id="4" name="Content Placeholder 3">
            <a:extLst>
              <a:ext uri="{FF2B5EF4-FFF2-40B4-BE49-F238E27FC236}">
                <a16:creationId xmlns:a16="http://schemas.microsoft.com/office/drawing/2014/main" id="{4248A7E0-8934-4D4C-B117-1DA25FDE25E1}"/>
              </a:ext>
            </a:extLst>
          </p:cNvPr>
          <p:cNvPicPr>
            <a:picLocks noGrp="1" noChangeAspect="1"/>
          </p:cNvPicPr>
          <p:nvPr>
            <p:ph idx="1"/>
          </p:nvPr>
        </p:nvPicPr>
        <p:blipFill>
          <a:blip r:embed="rId2"/>
          <a:stretch>
            <a:fillRect/>
          </a:stretch>
        </p:blipFill>
        <p:spPr>
          <a:xfrm>
            <a:off x="2730500" y="1690688"/>
            <a:ext cx="6679467" cy="2630649"/>
          </a:xfrm>
          <a:prstGeom prst="rect">
            <a:avLst/>
          </a:prstGeom>
        </p:spPr>
      </p:pic>
      <p:pic>
        <p:nvPicPr>
          <p:cNvPr id="5" name="Picture 4">
            <a:extLst>
              <a:ext uri="{FF2B5EF4-FFF2-40B4-BE49-F238E27FC236}">
                <a16:creationId xmlns:a16="http://schemas.microsoft.com/office/drawing/2014/main" id="{BF99288A-69DE-48C2-B502-077142204FA0}"/>
              </a:ext>
            </a:extLst>
          </p:cNvPr>
          <p:cNvPicPr>
            <a:picLocks noChangeAspect="1"/>
          </p:cNvPicPr>
          <p:nvPr/>
        </p:nvPicPr>
        <p:blipFill>
          <a:blip r:embed="rId3"/>
          <a:stretch>
            <a:fillRect/>
          </a:stretch>
        </p:blipFill>
        <p:spPr>
          <a:xfrm>
            <a:off x="2736432" y="4461037"/>
            <a:ext cx="6719040" cy="1647663"/>
          </a:xfrm>
          <a:prstGeom prst="rect">
            <a:avLst/>
          </a:prstGeom>
        </p:spPr>
      </p:pic>
    </p:spTree>
    <p:extLst>
      <p:ext uri="{BB962C8B-B14F-4D97-AF65-F5344CB8AC3E}">
        <p14:creationId xmlns:p14="http://schemas.microsoft.com/office/powerpoint/2010/main" val="247554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B324-F01D-41B1-8768-2900DC8F4E22}"/>
              </a:ext>
            </a:extLst>
          </p:cNvPr>
          <p:cNvSpPr>
            <a:spLocks noGrp="1"/>
          </p:cNvSpPr>
          <p:nvPr>
            <p:ph type="title"/>
          </p:nvPr>
        </p:nvSpPr>
        <p:spPr>
          <a:xfrm>
            <a:off x="838200" y="276225"/>
            <a:ext cx="10515600" cy="1325563"/>
          </a:xfrm>
        </p:spPr>
        <p:txBody>
          <a:bodyPr/>
          <a:lstStyle/>
          <a:p>
            <a:r>
              <a:rPr lang="en-US" dirty="0"/>
              <a:t>Lopez et al (2019)</a:t>
            </a:r>
          </a:p>
        </p:txBody>
      </p:sp>
      <p:pic>
        <p:nvPicPr>
          <p:cNvPr id="8" name="Content Placeholder 7">
            <a:extLst>
              <a:ext uri="{FF2B5EF4-FFF2-40B4-BE49-F238E27FC236}">
                <a16:creationId xmlns:a16="http://schemas.microsoft.com/office/drawing/2014/main" id="{01FA4E4C-E9A9-4D94-87E6-B59AA890B3FF}"/>
              </a:ext>
            </a:extLst>
          </p:cNvPr>
          <p:cNvPicPr>
            <a:picLocks noGrp="1" noChangeAspect="1"/>
          </p:cNvPicPr>
          <p:nvPr>
            <p:ph idx="1"/>
          </p:nvPr>
        </p:nvPicPr>
        <p:blipFill>
          <a:blip r:embed="rId2"/>
          <a:stretch>
            <a:fillRect/>
          </a:stretch>
        </p:blipFill>
        <p:spPr>
          <a:xfrm>
            <a:off x="2868386" y="1404519"/>
            <a:ext cx="6455227" cy="5088356"/>
          </a:xfrm>
          <a:prstGeom prst="rect">
            <a:avLst/>
          </a:prstGeom>
        </p:spPr>
      </p:pic>
    </p:spTree>
    <p:extLst>
      <p:ext uri="{BB962C8B-B14F-4D97-AF65-F5344CB8AC3E}">
        <p14:creationId xmlns:p14="http://schemas.microsoft.com/office/powerpoint/2010/main" val="242372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C85A-D3F7-4D95-8419-4B628A858610}"/>
              </a:ext>
            </a:extLst>
          </p:cNvPr>
          <p:cNvSpPr>
            <a:spLocks noGrp="1"/>
          </p:cNvSpPr>
          <p:nvPr>
            <p:ph type="title"/>
          </p:nvPr>
        </p:nvSpPr>
        <p:spPr/>
        <p:txBody>
          <a:bodyPr/>
          <a:lstStyle/>
          <a:p>
            <a:r>
              <a:rPr lang="en-US" dirty="0"/>
              <a:t>Lopez et al (2019)</a:t>
            </a:r>
          </a:p>
        </p:txBody>
      </p:sp>
      <p:pic>
        <p:nvPicPr>
          <p:cNvPr id="4" name="Content Placeholder 3">
            <a:extLst>
              <a:ext uri="{FF2B5EF4-FFF2-40B4-BE49-F238E27FC236}">
                <a16:creationId xmlns:a16="http://schemas.microsoft.com/office/drawing/2014/main" id="{7CC79D6E-FACD-4444-940D-D24021FC597F}"/>
              </a:ext>
            </a:extLst>
          </p:cNvPr>
          <p:cNvPicPr>
            <a:picLocks noGrp="1" noChangeAspect="1"/>
          </p:cNvPicPr>
          <p:nvPr>
            <p:ph idx="1"/>
          </p:nvPr>
        </p:nvPicPr>
        <p:blipFill>
          <a:blip r:embed="rId2"/>
          <a:stretch>
            <a:fillRect/>
          </a:stretch>
        </p:blipFill>
        <p:spPr>
          <a:xfrm>
            <a:off x="2995180" y="2348476"/>
            <a:ext cx="6201640" cy="3305636"/>
          </a:xfrm>
          <a:prstGeom prst="rect">
            <a:avLst/>
          </a:prstGeom>
        </p:spPr>
      </p:pic>
    </p:spTree>
    <p:extLst>
      <p:ext uri="{BB962C8B-B14F-4D97-AF65-F5344CB8AC3E}">
        <p14:creationId xmlns:p14="http://schemas.microsoft.com/office/powerpoint/2010/main" val="328216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4CC7-6E22-4A55-9945-89FC5342AB3F}"/>
              </a:ext>
            </a:extLst>
          </p:cNvPr>
          <p:cNvSpPr>
            <a:spLocks noGrp="1"/>
          </p:cNvSpPr>
          <p:nvPr>
            <p:ph type="title"/>
          </p:nvPr>
        </p:nvSpPr>
        <p:spPr/>
        <p:txBody>
          <a:bodyPr/>
          <a:lstStyle/>
          <a:p>
            <a:r>
              <a:rPr lang="en-US" dirty="0"/>
              <a:t>Lopez et al (2019)</a:t>
            </a:r>
          </a:p>
        </p:txBody>
      </p:sp>
      <p:pic>
        <p:nvPicPr>
          <p:cNvPr id="4" name="Content Placeholder 3">
            <a:extLst>
              <a:ext uri="{FF2B5EF4-FFF2-40B4-BE49-F238E27FC236}">
                <a16:creationId xmlns:a16="http://schemas.microsoft.com/office/drawing/2014/main" id="{25EF7291-354A-4E3C-AB41-A994346EE63B}"/>
              </a:ext>
            </a:extLst>
          </p:cNvPr>
          <p:cNvPicPr>
            <a:picLocks noGrp="1" noChangeAspect="1"/>
          </p:cNvPicPr>
          <p:nvPr>
            <p:ph idx="1"/>
          </p:nvPr>
        </p:nvPicPr>
        <p:blipFill>
          <a:blip r:embed="rId2"/>
          <a:stretch>
            <a:fillRect/>
          </a:stretch>
        </p:blipFill>
        <p:spPr>
          <a:xfrm>
            <a:off x="2939831" y="1825624"/>
            <a:ext cx="6301392" cy="4765675"/>
          </a:xfrm>
          <a:prstGeom prst="rect">
            <a:avLst/>
          </a:prstGeom>
        </p:spPr>
      </p:pic>
    </p:spTree>
    <p:extLst>
      <p:ext uri="{BB962C8B-B14F-4D97-AF65-F5344CB8AC3E}">
        <p14:creationId xmlns:p14="http://schemas.microsoft.com/office/powerpoint/2010/main" val="154487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AB90-F394-42D7-9E46-B684969D1059}"/>
              </a:ext>
            </a:extLst>
          </p:cNvPr>
          <p:cNvSpPr>
            <a:spLocks noGrp="1"/>
          </p:cNvSpPr>
          <p:nvPr>
            <p:ph type="title"/>
          </p:nvPr>
        </p:nvSpPr>
        <p:spPr/>
        <p:txBody>
          <a:bodyPr/>
          <a:lstStyle/>
          <a:p>
            <a:r>
              <a:rPr lang="en-US" dirty="0"/>
              <a:t>Lattice Boltzmann</a:t>
            </a:r>
          </a:p>
        </p:txBody>
      </p:sp>
      <p:sp>
        <p:nvSpPr>
          <p:cNvPr id="3" name="Content Placeholder 2">
            <a:extLst>
              <a:ext uri="{FF2B5EF4-FFF2-40B4-BE49-F238E27FC236}">
                <a16:creationId xmlns:a16="http://schemas.microsoft.com/office/drawing/2014/main" id="{677174D0-F2AA-4DC6-9B8F-02E52EA7BC4F}"/>
              </a:ext>
            </a:extLst>
          </p:cNvPr>
          <p:cNvSpPr>
            <a:spLocks noGrp="1"/>
          </p:cNvSpPr>
          <p:nvPr>
            <p:ph idx="1"/>
          </p:nvPr>
        </p:nvSpPr>
        <p:spPr/>
        <p:txBody>
          <a:bodyPr/>
          <a:lstStyle/>
          <a:p>
            <a:pPr marL="0" indent="0">
              <a:buNone/>
            </a:pPr>
            <a:r>
              <a:rPr lang="en-US" b="1" dirty="0"/>
              <a:t>Lattice Boltzmann Method </a:t>
            </a:r>
            <a:r>
              <a:rPr lang="en-US" dirty="0"/>
              <a:t>is a dynamic method that simulates the macroscopic behavior of fluids by using a </a:t>
            </a:r>
            <a:r>
              <a:rPr lang="en-US" b="1" dirty="0"/>
              <a:t>simple mesoscopic model</a:t>
            </a:r>
            <a:r>
              <a:rPr lang="en-US" dirty="0"/>
              <a:t>. It inherited the main principles of </a:t>
            </a:r>
            <a:r>
              <a:rPr lang="en-US" b="1" dirty="0"/>
              <a:t>Lattice Gas Automaton (LGA) </a:t>
            </a:r>
            <a:r>
              <a:rPr lang="en-US" dirty="0"/>
              <a:t>and made improvements. From lattice gas automaton, it is possible to derive the </a:t>
            </a:r>
            <a:r>
              <a:rPr lang="en-US" b="1" dirty="0"/>
              <a:t>macroscopic </a:t>
            </a:r>
            <a:r>
              <a:rPr lang="en-US" b="1" dirty="0" err="1"/>
              <a:t>Navier</a:t>
            </a:r>
            <a:r>
              <a:rPr lang="en-US" b="1" dirty="0"/>
              <a:t>-Stokes equations</a:t>
            </a:r>
            <a:r>
              <a:rPr lang="en-US" dirty="0"/>
              <a:t>. </a:t>
            </a:r>
            <a:br>
              <a:rPr lang="en-US" dirty="0"/>
            </a:br>
            <a:endParaRPr lang="en-US" dirty="0"/>
          </a:p>
        </p:txBody>
      </p:sp>
    </p:spTree>
    <p:extLst>
      <p:ext uri="{BB962C8B-B14F-4D97-AF65-F5344CB8AC3E}">
        <p14:creationId xmlns:p14="http://schemas.microsoft.com/office/powerpoint/2010/main" val="2778415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EBB7-7A7F-470C-A133-873BD02E92A0}"/>
              </a:ext>
            </a:extLst>
          </p:cNvPr>
          <p:cNvSpPr>
            <a:spLocks noGrp="1"/>
          </p:cNvSpPr>
          <p:nvPr>
            <p:ph type="title"/>
          </p:nvPr>
        </p:nvSpPr>
        <p:spPr/>
        <p:txBody>
          <a:bodyPr/>
          <a:lstStyle/>
          <a:p>
            <a:r>
              <a:rPr lang="en-US" dirty="0"/>
              <a:t>Lattice Boltzmann Method</a:t>
            </a:r>
          </a:p>
        </p:txBody>
      </p:sp>
      <p:sp>
        <p:nvSpPr>
          <p:cNvPr id="3" name="Content Placeholder 2">
            <a:extLst>
              <a:ext uri="{FF2B5EF4-FFF2-40B4-BE49-F238E27FC236}">
                <a16:creationId xmlns:a16="http://schemas.microsoft.com/office/drawing/2014/main" id="{3DD22B27-8533-47C2-825C-E7E51E566BF6}"/>
              </a:ext>
            </a:extLst>
          </p:cNvPr>
          <p:cNvSpPr>
            <a:spLocks noGrp="1"/>
          </p:cNvSpPr>
          <p:nvPr>
            <p:ph idx="1"/>
          </p:nvPr>
        </p:nvSpPr>
        <p:spPr/>
        <p:txBody>
          <a:bodyPr>
            <a:normAutofit fontScale="92500"/>
          </a:bodyPr>
          <a:lstStyle/>
          <a:p>
            <a:pPr marL="0" indent="0">
              <a:buNone/>
            </a:pPr>
            <a:r>
              <a:rPr lang="en-US" dirty="0"/>
              <a:t>The </a:t>
            </a:r>
            <a:r>
              <a:rPr lang="en-US" b="1" dirty="0"/>
              <a:t>lattice Boltzmann methods (LBM)</a:t>
            </a:r>
            <a:r>
              <a:rPr lang="en-US" dirty="0"/>
              <a:t>, originated from the </a:t>
            </a:r>
            <a:r>
              <a:rPr lang="en-US" dirty="0">
                <a:hlinkClick r:id="rId2" tooltip="Lattice gas automata"/>
              </a:rPr>
              <a:t>lattice gas automata</a:t>
            </a:r>
            <a:r>
              <a:rPr lang="en-US" dirty="0"/>
              <a:t> (LGA) method, is a class of </a:t>
            </a:r>
            <a:r>
              <a:rPr lang="en-US" u="sng" dirty="0">
                <a:hlinkClick r:id="rId3"/>
              </a:rPr>
              <a:t>computational fluid dynamics</a:t>
            </a:r>
            <a:r>
              <a:rPr lang="en-US" dirty="0"/>
              <a:t> (CFD) methods for </a:t>
            </a:r>
            <a:r>
              <a:rPr lang="en-US" dirty="0">
                <a:hlinkClick r:id="rId4" tooltip="Fluid simulation"/>
              </a:rPr>
              <a:t>fluid simulation</a:t>
            </a:r>
            <a:r>
              <a:rPr lang="en-US" dirty="0"/>
              <a:t>. </a:t>
            </a:r>
          </a:p>
          <a:p>
            <a:pPr marL="0" indent="0">
              <a:buNone/>
            </a:pPr>
            <a:r>
              <a:rPr lang="en-US" dirty="0"/>
              <a:t>Instead of solving the </a:t>
            </a:r>
            <a:r>
              <a:rPr lang="en-US" dirty="0" err="1">
                <a:hlinkClick r:id="rId5" tooltip="Navier–Stokes equations"/>
              </a:rPr>
              <a:t>Navier</a:t>
            </a:r>
            <a:r>
              <a:rPr lang="en-US" dirty="0">
                <a:hlinkClick r:id="rId5" tooltip="Navier–Stokes equations"/>
              </a:rPr>
              <a:t>–Stokes equations</a:t>
            </a:r>
            <a:r>
              <a:rPr lang="en-US" dirty="0"/>
              <a:t> directly, a fluid density on a lattice is simulated with streaming and collision (relaxation) processes.</a:t>
            </a:r>
            <a:endParaRPr lang="en-US" baseline="30000" dirty="0"/>
          </a:p>
          <a:p>
            <a:pPr marL="0" indent="0">
              <a:buNone/>
            </a:pPr>
            <a:r>
              <a:rPr lang="en-US" dirty="0"/>
              <a:t>The method is versatile as the model fluid can straightforwardly be made to mimic common fluid </a:t>
            </a:r>
            <a:r>
              <a:rPr lang="en-US" dirty="0" err="1"/>
              <a:t>behaviour</a:t>
            </a:r>
            <a:r>
              <a:rPr lang="en-US" dirty="0"/>
              <a:t> like </a:t>
            </a:r>
            <a:r>
              <a:rPr lang="en-US" dirty="0" err="1"/>
              <a:t>vapour</a:t>
            </a:r>
            <a:r>
              <a:rPr lang="en-US" dirty="0"/>
              <a:t>/liquid coexistence, and so fluid systems such as liquid droplets can be simulated. Also, fluids in complex environments such as porous media can be straightforwardly simulated, whereas with complex boundaries other CFD methods can be hard to work with.</a:t>
            </a:r>
          </a:p>
        </p:txBody>
      </p:sp>
    </p:spTree>
    <p:extLst>
      <p:ext uri="{BB962C8B-B14F-4D97-AF65-F5344CB8AC3E}">
        <p14:creationId xmlns:p14="http://schemas.microsoft.com/office/powerpoint/2010/main" val="2515707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1A3E-8212-4E94-AB5A-768DC19A84C5}"/>
              </a:ext>
            </a:extLst>
          </p:cNvPr>
          <p:cNvSpPr>
            <a:spLocks noGrp="1"/>
          </p:cNvSpPr>
          <p:nvPr>
            <p:ph type="title"/>
          </p:nvPr>
        </p:nvSpPr>
        <p:spPr/>
        <p:txBody>
          <a:bodyPr/>
          <a:lstStyle/>
          <a:p>
            <a:r>
              <a:rPr lang="en-US" dirty="0"/>
              <a:t>Lattice Boltzmann Method</a:t>
            </a:r>
          </a:p>
        </p:txBody>
      </p:sp>
      <p:sp>
        <p:nvSpPr>
          <p:cNvPr id="3" name="Content Placeholder 2">
            <a:extLst>
              <a:ext uri="{FF2B5EF4-FFF2-40B4-BE49-F238E27FC236}">
                <a16:creationId xmlns:a16="http://schemas.microsoft.com/office/drawing/2014/main" id="{4ADF23E9-4D6C-4155-B289-6ED188590D7D}"/>
              </a:ext>
            </a:extLst>
          </p:cNvPr>
          <p:cNvSpPr>
            <a:spLocks noGrp="1"/>
          </p:cNvSpPr>
          <p:nvPr>
            <p:ph idx="1"/>
          </p:nvPr>
        </p:nvSpPr>
        <p:spPr/>
        <p:txBody>
          <a:bodyPr/>
          <a:lstStyle/>
          <a:p>
            <a:pPr marL="0" indent="0">
              <a:buNone/>
            </a:pPr>
            <a:r>
              <a:rPr lang="en-US" dirty="0"/>
              <a:t>Unlike CFD methods that solve the conservation equations of macroscopic properties (i.e., mass, momentum, and energy) numerically, LBM models the fluid consisting of fictive particles, and such particles perform consecutive propagation and collision processes over a discrete lattice.</a:t>
            </a:r>
          </a:p>
        </p:txBody>
      </p:sp>
    </p:spTree>
    <p:extLst>
      <p:ext uri="{BB962C8B-B14F-4D97-AF65-F5344CB8AC3E}">
        <p14:creationId xmlns:p14="http://schemas.microsoft.com/office/powerpoint/2010/main" val="261526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386D-CC94-46EE-9809-4558C64EC19A}"/>
              </a:ext>
            </a:extLst>
          </p:cNvPr>
          <p:cNvSpPr>
            <a:spLocks noGrp="1"/>
          </p:cNvSpPr>
          <p:nvPr>
            <p:ph type="title"/>
          </p:nvPr>
        </p:nvSpPr>
        <p:spPr/>
        <p:txBody>
          <a:bodyPr/>
          <a:lstStyle/>
          <a:p>
            <a:r>
              <a:rPr lang="en-US" dirty="0"/>
              <a:t>Lattice Boltzmann Method</a:t>
            </a:r>
          </a:p>
        </p:txBody>
      </p:sp>
      <p:pic>
        <p:nvPicPr>
          <p:cNvPr id="4" name="Content Placeholder 3">
            <a:extLst>
              <a:ext uri="{FF2B5EF4-FFF2-40B4-BE49-F238E27FC236}">
                <a16:creationId xmlns:a16="http://schemas.microsoft.com/office/drawing/2014/main" id="{EC97222F-1925-4AAE-8110-4B570056CB9D}"/>
              </a:ext>
            </a:extLst>
          </p:cNvPr>
          <p:cNvPicPr>
            <a:picLocks noGrp="1" noChangeAspect="1"/>
          </p:cNvPicPr>
          <p:nvPr>
            <p:ph idx="1"/>
          </p:nvPr>
        </p:nvPicPr>
        <p:blipFill>
          <a:blip r:embed="rId2"/>
          <a:stretch>
            <a:fillRect/>
          </a:stretch>
        </p:blipFill>
        <p:spPr>
          <a:xfrm>
            <a:off x="3648779" y="1811557"/>
            <a:ext cx="4932512" cy="4786092"/>
          </a:xfrm>
          <a:prstGeom prst="rect">
            <a:avLst/>
          </a:prstGeom>
        </p:spPr>
      </p:pic>
    </p:spTree>
    <p:extLst>
      <p:ext uri="{BB962C8B-B14F-4D97-AF65-F5344CB8AC3E}">
        <p14:creationId xmlns:p14="http://schemas.microsoft.com/office/powerpoint/2010/main" val="265009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D3BD-F89D-415A-9E5A-506344B8C0D0}"/>
              </a:ext>
            </a:extLst>
          </p:cNvPr>
          <p:cNvSpPr>
            <a:spLocks noGrp="1"/>
          </p:cNvSpPr>
          <p:nvPr>
            <p:ph type="title"/>
          </p:nvPr>
        </p:nvSpPr>
        <p:spPr/>
        <p:txBody>
          <a:bodyPr/>
          <a:lstStyle/>
          <a:p>
            <a:r>
              <a:rPr lang="en-US" dirty="0" err="1"/>
              <a:t>Raissi</a:t>
            </a:r>
            <a:r>
              <a:rPr lang="en-US" dirty="0"/>
              <a:t> et al (2019):</a:t>
            </a:r>
            <a:br>
              <a:rPr lang="en-US" dirty="0"/>
            </a:br>
            <a:r>
              <a:rPr lang="en-US" dirty="0"/>
              <a:t>Physics-Informed Neural Networks</a:t>
            </a:r>
          </a:p>
        </p:txBody>
      </p:sp>
      <p:pic>
        <p:nvPicPr>
          <p:cNvPr id="4" name="Content Placeholder 3">
            <a:extLst>
              <a:ext uri="{FF2B5EF4-FFF2-40B4-BE49-F238E27FC236}">
                <a16:creationId xmlns:a16="http://schemas.microsoft.com/office/drawing/2014/main" id="{5BE1A19D-20B9-447B-A0A1-A6A0E2DD7092}"/>
              </a:ext>
            </a:extLst>
          </p:cNvPr>
          <p:cNvPicPr>
            <a:picLocks noGrp="1" noChangeAspect="1"/>
          </p:cNvPicPr>
          <p:nvPr>
            <p:ph idx="1"/>
          </p:nvPr>
        </p:nvPicPr>
        <p:blipFill>
          <a:blip r:embed="rId2"/>
          <a:stretch>
            <a:fillRect/>
          </a:stretch>
        </p:blipFill>
        <p:spPr>
          <a:xfrm>
            <a:off x="1963734" y="1909271"/>
            <a:ext cx="8264531" cy="4069497"/>
          </a:xfrm>
          <a:prstGeom prst="rect">
            <a:avLst/>
          </a:prstGeom>
        </p:spPr>
      </p:pic>
    </p:spTree>
    <p:extLst>
      <p:ext uri="{BB962C8B-B14F-4D97-AF65-F5344CB8AC3E}">
        <p14:creationId xmlns:p14="http://schemas.microsoft.com/office/powerpoint/2010/main" val="167388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6FA6-7B42-494A-9CDC-F3C0264E1D76}"/>
              </a:ext>
            </a:extLst>
          </p:cNvPr>
          <p:cNvSpPr>
            <a:spLocks noGrp="1"/>
          </p:cNvSpPr>
          <p:nvPr>
            <p:ph type="title"/>
          </p:nvPr>
        </p:nvSpPr>
        <p:spPr/>
        <p:txBody>
          <a:bodyPr/>
          <a:lstStyle/>
          <a:p>
            <a:r>
              <a:rPr lang="en-US" dirty="0"/>
              <a:t>Data driven solutions</a:t>
            </a:r>
          </a:p>
        </p:txBody>
      </p:sp>
      <p:pic>
        <p:nvPicPr>
          <p:cNvPr id="7" name="Content Placeholder 6">
            <a:extLst>
              <a:ext uri="{FF2B5EF4-FFF2-40B4-BE49-F238E27FC236}">
                <a16:creationId xmlns:a16="http://schemas.microsoft.com/office/drawing/2014/main" id="{C73A4FF2-609E-468D-B037-6CD90DA28107}"/>
              </a:ext>
            </a:extLst>
          </p:cNvPr>
          <p:cNvPicPr>
            <a:picLocks noGrp="1" noChangeAspect="1"/>
          </p:cNvPicPr>
          <p:nvPr>
            <p:ph idx="1"/>
          </p:nvPr>
        </p:nvPicPr>
        <p:blipFill>
          <a:blip r:embed="rId2"/>
          <a:stretch>
            <a:fillRect/>
          </a:stretch>
        </p:blipFill>
        <p:spPr>
          <a:xfrm>
            <a:off x="1471246" y="1817277"/>
            <a:ext cx="9265915" cy="4245900"/>
          </a:xfrm>
          <a:prstGeom prst="rect">
            <a:avLst/>
          </a:prstGeom>
        </p:spPr>
      </p:pic>
    </p:spTree>
    <p:extLst>
      <p:ext uri="{BB962C8B-B14F-4D97-AF65-F5344CB8AC3E}">
        <p14:creationId xmlns:p14="http://schemas.microsoft.com/office/powerpoint/2010/main" val="118056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801E-C928-44BF-8DF0-8588DECF4D75}"/>
              </a:ext>
            </a:extLst>
          </p:cNvPr>
          <p:cNvSpPr>
            <a:spLocks noGrp="1"/>
          </p:cNvSpPr>
          <p:nvPr>
            <p:ph type="title"/>
          </p:nvPr>
        </p:nvSpPr>
        <p:spPr/>
        <p:txBody>
          <a:bodyPr/>
          <a:lstStyle/>
          <a:p>
            <a:r>
              <a:rPr lang="en-US" dirty="0"/>
              <a:t>Equilibrium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1C6439-5D75-4EF2-9855-11B20D56BEFA}"/>
                  </a:ext>
                </a:extLst>
              </p:cNvPr>
              <p:cNvSpPr>
                <a:spLocks noGrp="1"/>
              </p:cNvSpPr>
              <p:nvPr>
                <p:ph idx="1"/>
              </p:nvPr>
            </p:nvSpPr>
            <p:spPr/>
            <p:txBody>
              <a:bodyPr/>
              <a:lstStyle/>
              <a:p>
                <a:pPr marL="0" indent="0" font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m:t>
                      </m:r>
                      <m:r>
                        <a:rPr lang="en-US" i="1">
                          <a:latin typeface="Cambria Math" panose="02040503050406030204" pitchFamily="18" charset="0"/>
                        </a:rPr>
                        <m:t>𝑝</m:t>
                      </m:r>
                      <m:r>
                        <a:rPr lang="en-US" b="1" i="1">
                          <a:latin typeface="Cambria Math" panose="02040503050406030204" pitchFamily="18" charset="0"/>
                        </a:rPr>
                        <m:t>=</m:t>
                      </m:r>
                      <m:r>
                        <a:rPr lang="en-US" b="1" i="1">
                          <a:latin typeface="Cambria Math" panose="02040503050406030204" pitchFamily="18" charset="0"/>
                        </a:rPr>
                        <m:t>𝒋</m:t>
                      </m:r>
                      <m:r>
                        <a:rPr lang="en-US" i="1">
                          <a:latin typeface="Cambria Math" panose="02040503050406030204" pitchFamily="18" charset="0"/>
                        </a:rPr>
                        <m:t>×</m:t>
                      </m:r>
                      <m:r>
                        <a:rPr lang="en-US" b="1" i="1">
                          <a:latin typeface="Cambria Math" panose="02040503050406030204" pitchFamily="18" charset="0"/>
                        </a:rPr>
                        <m:t>𝑩</m:t>
                      </m:r>
                    </m:oMath>
                  </m:oMathPara>
                </a14:m>
                <a:endParaRPr lang="en-US" dirty="0"/>
              </a:p>
              <a:p>
                <a:pPr marL="0" indent="0" fontAlgn="ctr">
                  <a:buNone/>
                </a:pPr>
                <a:endParaRPr lang="en-US" dirty="0"/>
              </a:p>
              <a:p>
                <a:pPr marL="0" indent="0" fontAlgn="ctr">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𝒋</m:t>
                      </m:r>
                      <m:r>
                        <a:rPr lang="en-US" i="1">
                          <a:latin typeface="Cambria Math" panose="02040503050406030204" pitchFamily="18" charset="0"/>
                        </a:rPr>
                        <m:t>=</m:t>
                      </m:r>
                      <m:f>
                        <m:fPr>
                          <m:ctrlPr>
                            <a:rPr lang="en-US" b="1" i="1">
                              <a:latin typeface="Cambria Math" panose="02040503050406030204" pitchFamily="18" charset="0"/>
                            </a:rPr>
                          </m:ctrlPr>
                        </m:fPr>
                        <m:num>
                          <m:r>
                            <a:rPr lang="en-US" b="1">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num>
                        <m:den>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den>
                      </m:f>
                    </m:oMath>
                  </m:oMathPara>
                </a14:m>
                <a:endParaRPr lang="en-US" dirty="0"/>
              </a:p>
              <a:p>
                <a:pPr marL="0" indent="0" fontAlgn="ct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=0</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B1C6439-5D75-4EF2-9855-11B20D56BEF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11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43F1-59A2-430D-A5A7-310A095CE97E}"/>
              </a:ext>
            </a:extLst>
          </p:cNvPr>
          <p:cNvSpPr>
            <a:spLocks noGrp="1"/>
          </p:cNvSpPr>
          <p:nvPr>
            <p:ph type="title"/>
          </p:nvPr>
        </p:nvSpPr>
        <p:spPr>
          <a:xfrm>
            <a:off x="838200" y="125975"/>
            <a:ext cx="10515600" cy="1325563"/>
          </a:xfrm>
        </p:spPr>
        <p:txBody>
          <a:bodyPr/>
          <a:lstStyle/>
          <a:p>
            <a:r>
              <a:rPr lang="en-US" dirty="0"/>
              <a:t>Example</a:t>
            </a:r>
          </a:p>
        </p:txBody>
      </p:sp>
      <p:pic>
        <p:nvPicPr>
          <p:cNvPr id="4" name="Content Placeholder 3">
            <a:extLst>
              <a:ext uri="{FF2B5EF4-FFF2-40B4-BE49-F238E27FC236}">
                <a16:creationId xmlns:a16="http://schemas.microsoft.com/office/drawing/2014/main" id="{1A70A533-6D40-4890-BDEA-2F890D2142E3}"/>
              </a:ext>
            </a:extLst>
          </p:cNvPr>
          <p:cNvPicPr>
            <a:picLocks noGrp="1" noChangeAspect="1"/>
          </p:cNvPicPr>
          <p:nvPr>
            <p:ph idx="1"/>
          </p:nvPr>
        </p:nvPicPr>
        <p:blipFill>
          <a:blip r:embed="rId2"/>
          <a:stretch>
            <a:fillRect/>
          </a:stretch>
        </p:blipFill>
        <p:spPr>
          <a:xfrm>
            <a:off x="2104256" y="1195754"/>
            <a:ext cx="8200044" cy="5435869"/>
          </a:xfrm>
          <a:prstGeom prst="rect">
            <a:avLst/>
          </a:prstGeom>
        </p:spPr>
      </p:pic>
    </p:spTree>
    <p:extLst>
      <p:ext uri="{BB962C8B-B14F-4D97-AF65-F5344CB8AC3E}">
        <p14:creationId xmlns:p14="http://schemas.microsoft.com/office/powerpoint/2010/main" val="81654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7F81-9F81-4821-B4FA-5DFEBFA907E9}"/>
              </a:ext>
            </a:extLst>
          </p:cNvPr>
          <p:cNvSpPr>
            <a:spLocks noGrp="1"/>
          </p:cNvSpPr>
          <p:nvPr>
            <p:ph type="title"/>
          </p:nvPr>
        </p:nvSpPr>
        <p:spPr/>
        <p:txBody>
          <a:bodyPr/>
          <a:lstStyle/>
          <a:p>
            <a:r>
              <a:rPr lang="en-US" dirty="0"/>
              <a:t>Result</a:t>
            </a:r>
          </a:p>
        </p:txBody>
      </p:sp>
      <p:pic>
        <p:nvPicPr>
          <p:cNvPr id="4" name="Content Placeholder 3">
            <a:extLst>
              <a:ext uri="{FF2B5EF4-FFF2-40B4-BE49-F238E27FC236}">
                <a16:creationId xmlns:a16="http://schemas.microsoft.com/office/drawing/2014/main" id="{6780D434-93B7-4AF7-8462-4D233384050F}"/>
              </a:ext>
            </a:extLst>
          </p:cNvPr>
          <p:cNvPicPr>
            <a:picLocks noGrp="1" noChangeAspect="1"/>
          </p:cNvPicPr>
          <p:nvPr>
            <p:ph idx="1"/>
          </p:nvPr>
        </p:nvPicPr>
        <p:blipFill>
          <a:blip r:embed="rId2"/>
          <a:stretch>
            <a:fillRect/>
          </a:stretch>
        </p:blipFill>
        <p:spPr>
          <a:xfrm>
            <a:off x="1524447" y="1712990"/>
            <a:ext cx="9143106" cy="4392389"/>
          </a:xfrm>
          <a:prstGeom prst="rect">
            <a:avLst/>
          </a:prstGeom>
        </p:spPr>
      </p:pic>
    </p:spTree>
    <p:extLst>
      <p:ext uri="{BB962C8B-B14F-4D97-AF65-F5344CB8AC3E}">
        <p14:creationId xmlns:p14="http://schemas.microsoft.com/office/powerpoint/2010/main" val="2379226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5709-329F-47C3-980C-537D8B5D6A89}"/>
              </a:ext>
            </a:extLst>
          </p:cNvPr>
          <p:cNvSpPr>
            <a:spLocks noGrp="1"/>
          </p:cNvSpPr>
          <p:nvPr>
            <p:ph type="title"/>
          </p:nvPr>
        </p:nvSpPr>
        <p:spPr/>
        <p:txBody>
          <a:bodyPr/>
          <a:lstStyle/>
          <a:p>
            <a:r>
              <a:rPr lang="en-US" dirty="0"/>
              <a:t>Data driven discovery</a:t>
            </a:r>
          </a:p>
        </p:txBody>
      </p:sp>
      <p:pic>
        <p:nvPicPr>
          <p:cNvPr id="4" name="Content Placeholder 3">
            <a:extLst>
              <a:ext uri="{FF2B5EF4-FFF2-40B4-BE49-F238E27FC236}">
                <a16:creationId xmlns:a16="http://schemas.microsoft.com/office/drawing/2014/main" id="{CBF6FCF4-080B-4234-8418-9FD008CA3EFD}"/>
              </a:ext>
            </a:extLst>
          </p:cNvPr>
          <p:cNvPicPr>
            <a:picLocks noGrp="1" noChangeAspect="1"/>
          </p:cNvPicPr>
          <p:nvPr>
            <p:ph idx="1"/>
          </p:nvPr>
        </p:nvPicPr>
        <p:blipFill>
          <a:blip r:embed="rId2"/>
          <a:stretch>
            <a:fillRect/>
          </a:stretch>
        </p:blipFill>
        <p:spPr>
          <a:xfrm>
            <a:off x="1414977" y="1718824"/>
            <a:ext cx="9309773" cy="3317410"/>
          </a:xfrm>
          <a:prstGeom prst="rect">
            <a:avLst/>
          </a:prstGeom>
        </p:spPr>
      </p:pic>
    </p:spTree>
    <p:extLst>
      <p:ext uri="{BB962C8B-B14F-4D97-AF65-F5344CB8AC3E}">
        <p14:creationId xmlns:p14="http://schemas.microsoft.com/office/powerpoint/2010/main" val="741096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D976-2574-4121-AB64-596F9E1B8309}"/>
              </a:ext>
            </a:extLst>
          </p:cNvPr>
          <p:cNvSpPr>
            <a:spLocks noGrp="1"/>
          </p:cNvSpPr>
          <p:nvPr>
            <p:ph type="title"/>
          </p:nvPr>
        </p:nvSpPr>
        <p:spPr/>
        <p:txBody>
          <a:bodyPr/>
          <a:lstStyle/>
          <a:p>
            <a:r>
              <a:rPr lang="en-US" dirty="0"/>
              <a:t>Data driven discovery</a:t>
            </a:r>
          </a:p>
        </p:txBody>
      </p:sp>
      <p:pic>
        <p:nvPicPr>
          <p:cNvPr id="4" name="Content Placeholder 3">
            <a:extLst>
              <a:ext uri="{FF2B5EF4-FFF2-40B4-BE49-F238E27FC236}">
                <a16:creationId xmlns:a16="http://schemas.microsoft.com/office/drawing/2014/main" id="{B8B2680C-B1E3-4D28-A290-C648C72EAF7A}"/>
              </a:ext>
            </a:extLst>
          </p:cNvPr>
          <p:cNvPicPr>
            <a:picLocks noGrp="1" noChangeAspect="1"/>
          </p:cNvPicPr>
          <p:nvPr>
            <p:ph idx="1"/>
          </p:nvPr>
        </p:nvPicPr>
        <p:blipFill>
          <a:blip r:embed="rId2"/>
          <a:stretch>
            <a:fillRect/>
          </a:stretch>
        </p:blipFill>
        <p:spPr>
          <a:xfrm>
            <a:off x="1523094" y="2126391"/>
            <a:ext cx="9145811" cy="3472550"/>
          </a:xfrm>
          <a:prstGeom prst="rect">
            <a:avLst/>
          </a:prstGeom>
        </p:spPr>
      </p:pic>
    </p:spTree>
    <p:extLst>
      <p:ext uri="{BB962C8B-B14F-4D97-AF65-F5344CB8AC3E}">
        <p14:creationId xmlns:p14="http://schemas.microsoft.com/office/powerpoint/2010/main" val="54980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7E2A-DA81-4D9F-940C-604A7201D5B5}"/>
              </a:ext>
            </a:extLst>
          </p:cNvPr>
          <p:cNvSpPr>
            <a:spLocks noGrp="1"/>
          </p:cNvSpPr>
          <p:nvPr>
            <p:ph type="title"/>
          </p:nvPr>
        </p:nvSpPr>
        <p:spPr/>
        <p:txBody>
          <a:bodyPr/>
          <a:lstStyle/>
          <a:p>
            <a:r>
              <a:rPr lang="en-US" dirty="0"/>
              <a:t>Solution</a:t>
            </a:r>
          </a:p>
        </p:txBody>
      </p:sp>
      <p:pic>
        <p:nvPicPr>
          <p:cNvPr id="4" name="Content Placeholder 3">
            <a:extLst>
              <a:ext uri="{FF2B5EF4-FFF2-40B4-BE49-F238E27FC236}">
                <a16:creationId xmlns:a16="http://schemas.microsoft.com/office/drawing/2014/main" id="{D07864B3-6902-4ACF-9507-2C83F13B0ABA}"/>
              </a:ext>
            </a:extLst>
          </p:cNvPr>
          <p:cNvPicPr>
            <a:picLocks noGrp="1" noChangeAspect="1"/>
          </p:cNvPicPr>
          <p:nvPr>
            <p:ph idx="1"/>
          </p:nvPr>
        </p:nvPicPr>
        <p:blipFill>
          <a:blip r:embed="rId2"/>
          <a:stretch>
            <a:fillRect/>
          </a:stretch>
        </p:blipFill>
        <p:spPr>
          <a:xfrm>
            <a:off x="2316958" y="1825625"/>
            <a:ext cx="7558083" cy="4351338"/>
          </a:xfrm>
          <a:prstGeom prst="rect">
            <a:avLst/>
          </a:prstGeom>
        </p:spPr>
      </p:pic>
    </p:spTree>
    <p:extLst>
      <p:ext uri="{BB962C8B-B14F-4D97-AF65-F5344CB8AC3E}">
        <p14:creationId xmlns:p14="http://schemas.microsoft.com/office/powerpoint/2010/main" val="3921714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4808-A460-4DCD-AE38-33ADD32420A4}"/>
              </a:ext>
            </a:extLst>
          </p:cNvPr>
          <p:cNvSpPr>
            <a:spLocks noGrp="1"/>
          </p:cNvSpPr>
          <p:nvPr>
            <p:ph type="title"/>
          </p:nvPr>
        </p:nvSpPr>
        <p:spPr>
          <a:xfrm>
            <a:off x="838200" y="280718"/>
            <a:ext cx="10515600" cy="579338"/>
          </a:xfrm>
        </p:spPr>
        <p:txBody>
          <a:bodyPr>
            <a:normAutofit fontScale="90000"/>
          </a:bodyPr>
          <a:lstStyle/>
          <a:p>
            <a:r>
              <a:rPr lang="en-US" dirty="0"/>
              <a:t>https://iis2023.sciencesconf.org/</a:t>
            </a:r>
          </a:p>
        </p:txBody>
      </p:sp>
      <p:pic>
        <p:nvPicPr>
          <p:cNvPr id="4" name="Content Placeholder 3">
            <a:extLst>
              <a:ext uri="{FF2B5EF4-FFF2-40B4-BE49-F238E27FC236}">
                <a16:creationId xmlns:a16="http://schemas.microsoft.com/office/drawing/2014/main" id="{962226B0-0875-4E8C-9C67-5DCCE812BF1E}"/>
              </a:ext>
            </a:extLst>
          </p:cNvPr>
          <p:cNvPicPr>
            <a:picLocks noGrp="1" noChangeAspect="1"/>
          </p:cNvPicPr>
          <p:nvPr>
            <p:ph idx="1"/>
          </p:nvPr>
        </p:nvPicPr>
        <p:blipFill>
          <a:blip r:embed="rId2"/>
          <a:stretch>
            <a:fillRect/>
          </a:stretch>
        </p:blipFill>
        <p:spPr>
          <a:xfrm>
            <a:off x="1493272" y="944463"/>
            <a:ext cx="9108453" cy="5520275"/>
          </a:xfrm>
          <a:prstGeom prst="rect">
            <a:avLst/>
          </a:prstGeom>
        </p:spPr>
      </p:pic>
    </p:spTree>
    <p:extLst>
      <p:ext uri="{BB962C8B-B14F-4D97-AF65-F5344CB8AC3E}">
        <p14:creationId xmlns:p14="http://schemas.microsoft.com/office/powerpoint/2010/main" val="66306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F1E-74A6-4E23-B272-E86D82356C4E}"/>
              </a:ext>
            </a:extLst>
          </p:cNvPr>
          <p:cNvSpPr>
            <a:spLocks noGrp="1"/>
          </p:cNvSpPr>
          <p:nvPr>
            <p:ph type="title"/>
          </p:nvPr>
        </p:nvSpPr>
        <p:spPr>
          <a:xfrm>
            <a:off x="838200" y="-116135"/>
            <a:ext cx="10515600" cy="1325563"/>
          </a:xfrm>
        </p:spPr>
        <p:txBody>
          <a:bodyPr/>
          <a:lstStyle/>
          <a:p>
            <a:r>
              <a:rPr lang="en-US" dirty="0"/>
              <a:t>Magnetic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CB6070-73D0-4493-9362-92C7168D4568}"/>
                  </a:ext>
                </a:extLst>
              </p:cNvPr>
              <p:cNvSpPr>
                <a:spLocks noGrp="1"/>
              </p:cNvSpPr>
              <p:nvPr>
                <p:ph idx="1"/>
              </p:nvPr>
            </p:nvSpPr>
            <p:spPr>
              <a:xfrm>
                <a:off x="838200" y="1026943"/>
                <a:ext cx="6308558" cy="3193366"/>
              </a:xfrm>
            </p:spPr>
            <p:txBody>
              <a:bodyPr>
                <a:normAutofit lnSpcReduction="10000"/>
              </a:bodyPr>
              <a:lstStyle/>
              <a:p>
                <a:r>
                  <a:rPr lang="en-US" sz="2000" dirty="0"/>
                  <a:t>The flux of magnetic field across a surface that lies on the toroidal plane </a:t>
                </a:r>
                <a14:m>
                  <m:oMath xmlns:m="http://schemas.openxmlformats.org/officeDocument/2006/math">
                    <m:r>
                      <a:rPr lang="en-US" sz="2000" b="0"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𝑺</m:t>
                        </m:r>
                      </m:e>
                      <m:sub>
                        <m:r>
                          <a:rPr lang="en-US" sz="2000" b="1" i="1" smtClean="0">
                            <a:latin typeface="Cambria Math" panose="02040503050406030204" pitchFamily="18" charset="0"/>
                          </a:rPr>
                          <m:t>𝒑𝒐𝒍</m:t>
                        </m:r>
                      </m:sub>
                    </m:sSub>
                    <m:r>
                      <a:rPr lang="en-US" sz="2000" b="0" i="1" smtClean="0">
                        <a:latin typeface="Cambria Math" panose="02040503050406030204" pitchFamily="18" charset="0"/>
                      </a:rPr>
                      <m:t>)</m:t>
                    </m:r>
                  </m:oMath>
                </a14:m>
                <a:r>
                  <a:rPr lang="en-US" sz="2000" dirty="0"/>
                  <a:t> is called poloidal magnetic flux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𝜓</m:t>
                    </m:r>
                    <m:r>
                      <a:rPr lang="en-US" sz="2000" b="0" i="1" smtClean="0">
                        <a:latin typeface="Cambria Math" panose="02040503050406030204" pitchFamily="18" charset="0"/>
                      </a:rPr>
                      <m:t>)</m:t>
                    </m:r>
                  </m:oMath>
                </a14:m>
                <a:r>
                  <a:rPr lang="en-US" sz="2000" dirty="0"/>
                  <a:t>.</a:t>
                </a:r>
              </a:p>
              <a:p>
                <a:r>
                  <a:rPr lang="en-US" sz="2000" dirty="0"/>
                  <a:t>Total flux: </a:t>
                </a:r>
                <a:endParaRPr lang="en-US" sz="20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Ψ</m:t>
                      </m:r>
                      <m:r>
                        <a:rPr lang="en-US" sz="2000" b="0" i="1" smtClean="0">
                          <a:latin typeface="Cambria Math" panose="02040503050406030204" pitchFamily="18" charset="0"/>
                        </a:rPr>
                        <m:t>=</m:t>
                      </m:r>
                      <m:nary>
                        <m:naryPr>
                          <m:ctrlPr>
                            <a:rPr lang="en-US" sz="2000" b="1" i="1" smtClean="0">
                              <a:latin typeface="Cambria Math" panose="02040503050406030204" pitchFamily="18" charset="0"/>
                            </a:rPr>
                          </m:ctrlPr>
                        </m:naryPr>
                        <m:sub>
                          <m:sSub>
                            <m:sSubPr>
                              <m:ctrlPr>
                                <a:rPr lang="en-US" sz="2000" b="1" i="1" smtClean="0">
                                  <a:latin typeface="Cambria Math" panose="02040503050406030204" pitchFamily="18" charset="0"/>
                                </a:rPr>
                              </m:ctrlPr>
                            </m:sSubPr>
                            <m:e>
                              <m:r>
                                <m:rPr>
                                  <m:brk m:alnAt="23"/>
                                </m:rPr>
                                <a:rPr lang="en-US" sz="2000" b="1" i="1" smtClean="0">
                                  <a:latin typeface="Cambria Math" panose="02040503050406030204" pitchFamily="18" charset="0"/>
                                </a:rPr>
                                <m:t>𝑺</m:t>
                              </m:r>
                            </m:e>
                            <m:sub>
                              <m:r>
                                <m:rPr>
                                  <m:brk m:alnAt="23"/>
                                </m:rPr>
                                <a:rPr lang="en-US" sz="2000" b="1" i="1" smtClean="0">
                                  <a:latin typeface="Cambria Math" panose="02040503050406030204" pitchFamily="18" charset="0"/>
                                </a:rPr>
                                <m:t>𝒑</m:t>
                              </m:r>
                              <m:r>
                                <a:rPr lang="en-US" sz="2000" b="1" i="1" smtClean="0">
                                  <a:latin typeface="Cambria Math" panose="02040503050406030204" pitchFamily="18" charset="0"/>
                                </a:rPr>
                                <m:t>𝒐𝒍</m:t>
                              </m:r>
                            </m:sub>
                          </m:sSub>
                        </m:sub>
                        <m:sup>
                          <m:r>
                            <a:rPr lang="en-US" sz="2000" b="1" i="1" smtClean="0">
                              <a:latin typeface="Cambria Math" panose="02040503050406030204" pitchFamily="18" charset="0"/>
                            </a:rPr>
                            <m:t> </m:t>
                          </m:r>
                        </m:sup>
                        <m:e>
                          <m:r>
                            <a:rPr lang="en-US" sz="2000" b="1" i="1" smtClean="0">
                              <a:latin typeface="Cambria Math" panose="02040503050406030204" pitchFamily="18" charset="0"/>
                            </a:rPr>
                            <m:t>𝑩</m:t>
                          </m:r>
                          <m:r>
                            <a:rPr lang="en-US" sz="2000" b="1" i="1" smtClean="0">
                              <a:latin typeface="Cambria Math" panose="02040503050406030204" pitchFamily="18" charset="0"/>
                            </a:rPr>
                            <m:t>∙</m:t>
                          </m:r>
                          <m:r>
                            <a:rPr lang="en-US" sz="2000" b="0" i="1" smtClean="0">
                              <a:latin typeface="Cambria Math" panose="02040503050406030204" pitchFamily="18" charset="0"/>
                            </a:rPr>
                            <m:t>𝑑</m:t>
                          </m:r>
                          <m:r>
                            <a:rPr lang="en-US" sz="2000" b="1" i="1" smtClean="0">
                              <a:latin typeface="Cambria Math" panose="02040503050406030204" pitchFamily="18" charset="0"/>
                            </a:rPr>
                            <m:t>𝑺</m:t>
                          </m:r>
                        </m:e>
                      </m:nary>
                    </m:oMath>
                  </m:oMathPara>
                </a14:m>
                <a:endParaRPr lang="en-US" sz="2000" b="1" dirty="0"/>
              </a:p>
              <a:p>
                <a:r>
                  <a:rPr lang="en-US" sz="2000" dirty="0"/>
                  <a:t>Poloidal magnetic flux:</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m:t>
                          </m:r>
                          <m:r>
                            <a:rPr lang="en-US" sz="2000" b="0" i="1" smtClean="0">
                              <a:latin typeface="Cambria Math" panose="02040503050406030204" pitchFamily="18" charset="0"/>
                            </a:rPr>
                            <m:t>,</m:t>
                          </m:r>
                          <m:r>
                            <a:rPr lang="en-US" sz="2000" b="0" i="1" smtClean="0">
                              <a:latin typeface="Cambria Math" panose="02040503050406030204" pitchFamily="18" charset="0"/>
                            </a:rPr>
                            <m:t>𝑍</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𝜋</m:t>
                          </m:r>
                        </m:den>
                      </m:f>
                      <m:r>
                        <m:rPr>
                          <m:sty m:val="p"/>
                        </m:rPr>
                        <a:rPr lang="en-US" sz="2000" b="0" i="0" smtClean="0">
                          <a:latin typeface="Cambria Math" panose="02040503050406030204" pitchFamily="18" charset="0"/>
                        </a:rPr>
                        <m:t>Ψ</m:t>
                      </m:r>
                    </m:oMath>
                  </m:oMathPara>
                </a14:m>
                <a:endParaRPr lang="en-US" sz="2000" b="0" i="0" dirty="0">
                  <a:latin typeface="Cambria Math" panose="02040503050406030204" pitchFamily="18" charset="0"/>
                </a:endParaRPr>
              </a:p>
              <a:p>
                <a:pPr marL="0" indent="0">
                  <a:buNone/>
                </a:pPr>
                <a:r>
                  <a:rPr lang="en-US" sz="2000" dirty="0"/>
                  <a:t>Using divergence theorem,</a:t>
                </a:r>
              </a:p>
            </p:txBody>
          </p:sp>
        </mc:Choice>
        <mc:Fallback xmlns="">
          <p:sp>
            <p:nvSpPr>
              <p:cNvPr id="3" name="Content Placeholder 2">
                <a:extLst>
                  <a:ext uri="{FF2B5EF4-FFF2-40B4-BE49-F238E27FC236}">
                    <a16:creationId xmlns:a16="http://schemas.microsoft.com/office/drawing/2014/main" id="{03CB6070-73D0-4493-9362-92C7168D4568}"/>
                  </a:ext>
                </a:extLst>
              </p:cNvPr>
              <p:cNvSpPr>
                <a:spLocks noGrp="1" noRot="1" noChangeAspect="1" noMove="1" noResize="1" noEditPoints="1" noAdjustHandles="1" noChangeArrowheads="1" noChangeShapeType="1" noTextEdit="1"/>
              </p:cNvSpPr>
              <p:nvPr>
                <p:ph idx="1"/>
              </p:nvPr>
            </p:nvSpPr>
            <p:spPr>
              <a:xfrm>
                <a:off x="838200" y="1026943"/>
                <a:ext cx="6308558" cy="3193366"/>
              </a:xfrm>
              <a:blipFill>
                <a:blip r:embed="rId2"/>
                <a:stretch>
                  <a:fillRect l="-1064" t="-2672" b="-57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71DEC57-7641-4D14-90FC-3D6DA29C2261}"/>
              </a:ext>
            </a:extLst>
          </p:cNvPr>
          <p:cNvPicPr>
            <a:picLocks noChangeAspect="1"/>
          </p:cNvPicPr>
          <p:nvPr/>
        </p:nvPicPr>
        <p:blipFill>
          <a:blip r:embed="rId3"/>
          <a:stretch>
            <a:fillRect/>
          </a:stretch>
        </p:blipFill>
        <p:spPr>
          <a:xfrm>
            <a:off x="6733413" y="2123893"/>
            <a:ext cx="5458587" cy="2610214"/>
          </a:xfrm>
          <a:prstGeom prst="rect">
            <a:avLst/>
          </a:prstGeom>
        </p:spPr>
      </p:pic>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522BD3D0-1036-4745-BF20-5A4FEAF9C3FC}"/>
                  </a:ext>
                </a:extLst>
              </p:cNvPr>
              <p:cNvGraphicFramePr>
                <a:graphicFrameLocks noGrp="1"/>
              </p:cNvGraphicFramePr>
              <p:nvPr/>
            </p:nvGraphicFramePr>
            <p:xfrm>
              <a:off x="986835" y="4112399"/>
              <a:ext cx="7819538" cy="2589467"/>
            </p:xfrm>
            <a:graphic>
              <a:graphicData uri="http://schemas.openxmlformats.org/drawingml/2006/table">
                <a:tbl>
                  <a:tblPr firstRow="1" bandRow="1">
                    <a:tableStyleId>{2D5ABB26-0587-4C30-8999-92F81FD0307C}</a:tableStyleId>
                  </a:tblPr>
                  <a:tblGrid>
                    <a:gridCol w="792542">
                      <a:extLst>
                        <a:ext uri="{9D8B030D-6E8A-4147-A177-3AD203B41FA5}">
                          <a16:colId xmlns:a16="http://schemas.microsoft.com/office/drawing/2014/main" val="3162531045"/>
                        </a:ext>
                      </a:extLst>
                    </a:gridCol>
                    <a:gridCol w="304758">
                      <a:extLst>
                        <a:ext uri="{9D8B030D-6E8A-4147-A177-3AD203B41FA5}">
                          <a16:colId xmlns:a16="http://schemas.microsoft.com/office/drawing/2014/main" val="2161677494"/>
                        </a:ext>
                      </a:extLst>
                    </a:gridCol>
                    <a:gridCol w="4049379">
                      <a:extLst>
                        <a:ext uri="{9D8B030D-6E8A-4147-A177-3AD203B41FA5}">
                          <a16:colId xmlns:a16="http://schemas.microsoft.com/office/drawing/2014/main" val="3548969945"/>
                        </a:ext>
                      </a:extLst>
                    </a:gridCol>
                    <a:gridCol w="432113">
                      <a:extLst>
                        <a:ext uri="{9D8B030D-6E8A-4147-A177-3AD203B41FA5}">
                          <a16:colId xmlns:a16="http://schemas.microsoft.com/office/drawing/2014/main" val="967390569"/>
                        </a:ext>
                      </a:extLst>
                    </a:gridCol>
                    <a:gridCol w="2240746">
                      <a:extLst>
                        <a:ext uri="{9D8B030D-6E8A-4147-A177-3AD203B41FA5}">
                          <a16:colId xmlns:a16="http://schemas.microsoft.com/office/drawing/2014/main" val="2714384016"/>
                        </a:ext>
                      </a:extLst>
                    </a:gridCol>
                  </a:tblGrid>
                  <a:tr h="751937">
                    <a:tc>
                      <a:txBody>
                        <a:bodyPr/>
                        <a:lstStyle/>
                        <a:p>
                          <a:pPr algn="ctr"/>
                          <a14:m>
                            <m:oMathPara xmlns:m="http://schemas.openxmlformats.org/officeDocument/2006/math">
                              <m:oMathParaPr>
                                <m:jc m:val="centerGroup"/>
                              </m:oMathParaPr>
                              <m:oMath xmlns:m="http://schemas.openxmlformats.org/officeDocument/2006/math">
                                <m:r>
                                  <a:rPr lang="en-US" sz="2000" b="0" smtClean="0">
                                    <a:latin typeface="Cambria Math" panose="02040503050406030204" pitchFamily="18" charset="0"/>
                                  </a:rPr>
                                  <m:t>𝜓</m:t>
                                </m:r>
                                <m:d>
                                  <m:dPr>
                                    <m:ctrlPr>
                                      <a:rPr lang="en-US" sz="2000" b="0" i="1" smtClean="0">
                                        <a:latin typeface="Cambria Math" panose="02040503050406030204" pitchFamily="18" charset="0"/>
                                      </a:rPr>
                                    </m:ctrlPr>
                                  </m:dPr>
                                  <m:e>
                                    <m:r>
                                      <a:rPr lang="en-US" sz="2000" b="0" smtClean="0">
                                        <a:latin typeface="Cambria Math" panose="02040503050406030204" pitchFamily="18" charset="0"/>
                                      </a:rPr>
                                      <m:t>𝑅</m:t>
                                    </m:r>
                                    <m:r>
                                      <a:rPr lang="en-US" sz="2000" b="0" smtClean="0">
                                        <a:latin typeface="Cambria Math" panose="02040503050406030204" pitchFamily="18" charset="0"/>
                                      </a:rPr>
                                      <m:t>,</m:t>
                                    </m:r>
                                    <m:r>
                                      <a:rPr lang="en-US" sz="2000" b="0" smtClean="0">
                                        <a:latin typeface="Cambria Math" panose="02040503050406030204" pitchFamily="18" charset="0"/>
                                      </a:rPr>
                                      <m:t>𝑍</m:t>
                                    </m:r>
                                  </m:e>
                                </m:d>
                              </m:oMath>
                            </m:oMathPara>
                          </a14:m>
                          <a:endParaRPr lang="en-US" sz="2000" dirty="0"/>
                        </a:p>
                      </a:txBody>
                      <a:tcPr anchor="ctr"/>
                    </a:tc>
                    <a:tc>
                      <a:txBody>
                        <a:bodyPr/>
                        <a:lstStyle/>
                        <a:p>
                          <a:pPr algn="ctr"/>
                          <a:r>
                            <a:rPr lang="en-US" sz="2000"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b="0"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smtClean="0">
                                        <a:latin typeface="Cambria Math" panose="02040503050406030204" pitchFamily="18" charset="0"/>
                                      </a:rPr>
                                      <m:t>1</m:t>
                                    </m:r>
                                  </m:num>
                                  <m:den>
                                    <m:r>
                                      <a:rPr lang="en-US" sz="2000" b="0" smtClean="0">
                                        <a:latin typeface="Cambria Math" panose="02040503050406030204" pitchFamily="18" charset="0"/>
                                      </a:rPr>
                                      <m:t>2</m:t>
                                    </m:r>
                                    <m:r>
                                      <a:rPr lang="en-US" sz="2000" b="0" smtClean="0">
                                        <a:latin typeface="Cambria Math" panose="02040503050406030204" pitchFamily="18" charset="0"/>
                                      </a:rPr>
                                      <m:t>𝜋</m:t>
                                    </m:r>
                                  </m:den>
                                </m:f>
                                <m:r>
                                  <a:rPr lang="en-US" sz="2000" b="0" smtClean="0">
                                    <a:latin typeface="Cambria Math" panose="02040503050406030204" pitchFamily="18" charset="0"/>
                                  </a:rPr>
                                  <m:t> </m:t>
                                </m:r>
                                <m:nary>
                                  <m:naryPr>
                                    <m:ctrlPr>
                                      <a:rPr lang="en-US" sz="2000" b="1" i="1" smtClean="0">
                                        <a:latin typeface="Cambria Math" panose="02040503050406030204" pitchFamily="18" charset="0"/>
                                      </a:rPr>
                                    </m:ctrlPr>
                                  </m:naryPr>
                                  <m:sub>
                                    <m:sSub>
                                      <m:sSubPr>
                                        <m:ctrlPr>
                                          <a:rPr lang="en-US" sz="2000" b="1" i="1" smtClean="0">
                                            <a:latin typeface="Cambria Math" panose="02040503050406030204" pitchFamily="18" charset="0"/>
                                          </a:rPr>
                                        </m:ctrlPr>
                                      </m:sSubPr>
                                      <m:e>
                                        <m:r>
                                          <m:rPr>
                                            <m:brk m:alnAt="23"/>
                                          </m:rPr>
                                          <a:rPr lang="en-US" sz="2000" b="1" smtClean="0">
                                            <a:latin typeface="Cambria Math" panose="02040503050406030204" pitchFamily="18" charset="0"/>
                                          </a:rPr>
                                          <m:t>𝑺</m:t>
                                        </m:r>
                                      </m:e>
                                      <m:sub>
                                        <m:r>
                                          <m:rPr>
                                            <m:brk m:alnAt="23"/>
                                          </m:rPr>
                                          <a:rPr lang="en-US" sz="2000" b="1" smtClean="0">
                                            <a:latin typeface="Cambria Math" panose="02040503050406030204" pitchFamily="18" charset="0"/>
                                          </a:rPr>
                                          <m:t>𝒑</m:t>
                                        </m:r>
                                        <m:r>
                                          <a:rPr lang="en-US" sz="2000" b="1" smtClean="0">
                                            <a:latin typeface="Cambria Math" panose="02040503050406030204" pitchFamily="18" charset="0"/>
                                          </a:rPr>
                                          <m:t>𝒐𝒍</m:t>
                                        </m:r>
                                      </m:sub>
                                    </m:sSub>
                                  </m:sub>
                                  <m:sup>
                                    <m:r>
                                      <a:rPr lang="en-US" sz="2000" b="1" smtClean="0">
                                        <a:latin typeface="Cambria Math" panose="02040503050406030204" pitchFamily="18" charset="0"/>
                                      </a:rPr>
                                      <m:t> </m:t>
                                    </m:r>
                                  </m:sup>
                                  <m:e>
                                    <m:r>
                                      <a:rPr lang="en-US" sz="2000" b="1" smtClean="0">
                                        <a:latin typeface="Cambria Math" panose="02040503050406030204" pitchFamily="18" charset="0"/>
                                      </a:rPr>
                                      <m:t>𝑩</m:t>
                                    </m:r>
                                    <m:r>
                                      <a:rPr lang="en-US" sz="2000" b="1" smtClean="0">
                                        <a:latin typeface="Cambria Math" panose="02040503050406030204" pitchFamily="18" charset="0"/>
                                      </a:rPr>
                                      <m:t>∙</m:t>
                                    </m:r>
                                    <m:r>
                                      <a:rPr lang="en-US" sz="2000" b="1" smtClean="0">
                                        <a:latin typeface="Cambria Math" panose="02040503050406030204" pitchFamily="18" charset="0"/>
                                      </a:rPr>
                                      <m:t>𝒏</m:t>
                                    </m:r>
                                    <m:r>
                                      <a:rPr lang="en-US" sz="2000" b="1" smtClean="0">
                                        <a:latin typeface="Cambria Math" panose="02040503050406030204" pitchFamily="18" charset="0"/>
                                      </a:rPr>
                                      <m:t> </m:t>
                                    </m:r>
                                    <m:r>
                                      <a:rPr lang="en-US" sz="2000" b="0" smtClean="0">
                                        <a:latin typeface="Cambria Math" panose="02040503050406030204" pitchFamily="18" charset="0"/>
                                      </a:rPr>
                                      <m:t>𝑑𝑆</m:t>
                                    </m:r>
                                  </m:e>
                                </m:nary>
                              </m:oMath>
                            </m:oMathPara>
                          </a14:m>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2130467181"/>
                      </a:ext>
                    </a:extLst>
                  </a:tr>
                  <a:tr h="950643">
                    <a:tc>
                      <a:txBody>
                        <a:bodyPr/>
                        <a:lstStyle/>
                        <a:p>
                          <a:pPr algn="ctr"/>
                          <a:endParaRPr lang="en-US" sz="2000"/>
                        </a:p>
                      </a:txBody>
                      <a:tcPr anchor="ctr"/>
                    </a:tc>
                    <a:tc>
                      <a:txBody>
                        <a:bodyPr/>
                        <a:lstStyle/>
                        <a:p>
                          <a:pPr algn="ctr"/>
                          <a:r>
                            <a:rPr lang="en-US" sz="2000"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b="0"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smtClean="0">
                                        <a:latin typeface="Cambria Math" panose="02040503050406030204" pitchFamily="18" charset="0"/>
                                      </a:rPr>
                                      <m:t>1</m:t>
                                    </m:r>
                                  </m:num>
                                  <m:den>
                                    <m:r>
                                      <a:rPr lang="en-US" sz="2000" b="0" smtClean="0">
                                        <a:latin typeface="Cambria Math" panose="02040503050406030204" pitchFamily="18" charset="0"/>
                                      </a:rPr>
                                      <m:t>2</m:t>
                                    </m:r>
                                    <m:r>
                                      <a:rPr lang="en-US" sz="2000" b="0" smtClean="0">
                                        <a:latin typeface="Cambria Math" panose="02040503050406030204" pitchFamily="18" charset="0"/>
                                      </a:rPr>
                                      <m:t>𝜋</m:t>
                                    </m:r>
                                  </m:den>
                                </m:f>
                                <m:nary>
                                  <m:naryPr>
                                    <m:limLoc m:val="undOvr"/>
                                    <m:ctrlPr>
                                      <a:rPr lang="en-US" sz="2000" b="0" i="1" smtClean="0">
                                        <a:latin typeface="Cambria Math" panose="02040503050406030204" pitchFamily="18" charset="0"/>
                                      </a:rPr>
                                    </m:ctrlPr>
                                  </m:naryPr>
                                  <m:sub>
                                    <m:r>
                                      <m:rPr>
                                        <m:brk m:alnAt="24"/>
                                      </m:rPr>
                                      <a:rPr lang="en-US" sz="2000" b="0" smtClean="0">
                                        <a:latin typeface="Cambria Math" panose="02040503050406030204" pitchFamily="18" charset="0"/>
                                      </a:rPr>
                                      <m:t>0</m:t>
                                    </m:r>
                                  </m:sub>
                                  <m:sup>
                                    <m:r>
                                      <a:rPr lang="en-US" sz="2000" b="0" smtClean="0">
                                        <a:latin typeface="Cambria Math" panose="02040503050406030204" pitchFamily="18" charset="0"/>
                                      </a:rPr>
                                      <m:t>2</m:t>
                                    </m:r>
                                    <m:r>
                                      <a:rPr lang="en-US" sz="2000" b="0" smtClean="0">
                                        <a:latin typeface="Cambria Math" panose="02040503050406030204" pitchFamily="18" charset="0"/>
                                      </a:rPr>
                                      <m:t>𝜋</m:t>
                                    </m:r>
                                  </m:sup>
                                  <m:e>
                                    <m:nary>
                                      <m:naryPr>
                                        <m:limLoc m:val="undOvr"/>
                                        <m:ctrlPr>
                                          <a:rPr lang="en-US" sz="2000" b="0" i="1" smtClean="0">
                                            <a:latin typeface="Cambria Math" panose="02040503050406030204" pitchFamily="18" charset="0"/>
                                          </a:rPr>
                                        </m:ctrlPr>
                                      </m:naryPr>
                                      <m:sub>
                                        <m:r>
                                          <m:rPr>
                                            <m:brk m:alnAt="24"/>
                                          </m:rPr>
                                          <a:rPr lang="en-US" sz="2000" b="0" smtClean="0">
                                            <a:latin typeface="Cambria Math" panose="02040503050406030204" pitchFamily="18" charset="0"/>
                                          </a:rPr>
                                          <m:t>0</m:t>
                                        </m:r>
                                      </m:sub>
                                      <m:sup>
                                        <m:r>
                                          <a:rPr lang="en-US" sz="2000" b="0" smtClean="0">
                                            <a:latin typeface="Cambria Math" panose="02040503050406030204" pitchFamily="18" charset="0"/>
                                          </a:rPr>
                                          <m:t>𝑅</m:t>
                                        </m:r>
                                      </m:sup>
                                      <m:e>
                                        <m:r>
                                          <a:rPr lang="en-US" sz="2000" b="1" smtClean="0">
                                            <a:latin typeface="Cambria Math" panose="02040503050406030204" pitchFamily="18" charset="0"/>
                                          </a:rPr>
                                          <m:t>𝑩</m:t>
                                        </m:r>
                                        <m:r>
                                          <a:rPr lang="en-US" sz="2000" b="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smtClean="0">
                                                <a:latin typeface="Cambria Math" panose="02040503050406030204" pitchFamily="18" charset="0"/>
                                              </a:rPr>
                                              <m:t>𝒆</m:t>
                                            </m:r>
                                          </m:e>
                                          <m:sub>
                                            <m:r>
                                              <a:rPr lang="en-US" sz="2000" b="1" smtClean="0">
                                                <a:latin typeface="Cambria Math" panose="02040503050406030204" pitchFamily="18" charset="0"/>
                                              </a:rPr>
                                              <m:t>𝒛</m:t>
                                            </m:r>
                                          </m:sub>
                                        </m:sSub>
                                      </m:e>
                                    </m:nary>
                                    <m:r>
                                      <a:rPr lang="en-US" sz="2000" b="0" smtClean="0">
                                        <a:latin typeface="Cambria Math" panose="02040503050406030204" pitchFamily="18" charset="0"/>
                                      </a:rPr>
                                      <m:t> </m:t>
                                    </m:r>
                                    <m:r>
                                      <a:rPr lang="en-US" sz="2000" b="0" smtClean="0">
                                        <a:latin typeface="Cambria Math" panose="02040503050406030204" pitchFamily="18" charset="0"/>
                                      </a:rPr>
                                      <m:t>𝑅</m:t>
                                    </m:r>
                                    <m:r>
                                      <a:rPr lang="en-US" sz="2000" b="0" i="0" smtClean="0">
                                        <a:latin typeface="Cambria Math" panose="02040503050406030204" pitchFamily="18" charset="0"/>
                                      </a:rPr>
                                      <m:t>′</m:t>
                                    </m:r>
                                    <m:r>
                                      <a:rPr lang="en-US" sz="2000" b="0" smtClean="0">
                                        <a:latin typeface="Cambria Math" panose="02040503050406030204" pitchFamily="18" charset="0"/>
                                      </a:rPr>
                                      <m:t> </m:t>
                                    </m:r>
                                    <m:r>
                                      <a:rPr lang="en-US" sz="2000" b="0" smtClean="0">
                                        <a:latin typeface="Cambria Math" panose="02040503050406030204" pitchFamily="18" charset="0"/>
                                      </a:rPr>
                                      <m:t>𝑑𝑅</m:t>
                                    </m:r>
                                    <m:r>
                                      <a:rPr lang="en-US" sz="2000" b="0" i="0" smtClean="0">
                                        <a:latin typeface="Cambria Math" panose="02040503050406030204" pitchFamily="18" charset="0"/>
                                      </a:rPr>
                                      <m:t>′</m:t>
                                    </m:r>
                                    <m:r>
                                      <a:rPr lang="en-US" sz="2000" b="0" smtClean="0">
                                        <a:latin typeface="Cambria Math" panose="02040503050406030204" pitchFamily="18" charset="0"/>
                                      </a:rPr>
                                      <m:t> </m:t>
                                    </m:r>
                                    <m:r>
                                      <a:rPr lang="en-US" sz="2000" b="0" smtClean="0">
                                        <a:latin typeface="Cambria Math" panose="02040503050406030204" pitchFamily="18" charset="0"/>
                                      </a:rPr>
                                      <m:t>𝑑</m:t>
                                    </m:r>
                                    <m:r>
                                      <a:rPr lang="en-US" sz="2000" b="0" i="1" smtClean="0">
                                        <a:latin typeface="Cambria Math" panose="02040503050406030204" pitchFamily="18" charset="0"/>
                                      </a:rPr>
                                      <m:t>𝜙</m:t>
                                    </m:r>
                                  </m:e>
                                </m:nary>
                              </m:oMath>
                            </m:oMathPara>
                          </a14:m>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029945182"/>
                      </a:ext>
                    </a:extLst>
                  </a:tr>
                  <a:tr h="733529">
                    <a:tc>
                      <a:txBody>
                        <a:bodyPr/>
                        <a:lstStyle/>
                        <a:p>
                          <a:pPr algn="ctr"/>
                          <a:endParaRPr lang="en-US" sz="2000"/>
                        </a:p>
                      </a:txBody>
                      <a:tcPr anchor="ctr"/>
                    </a:tc>
                    <a:tc>
                      <a:txBody>
                        <a:bodyPr/>
                        <a:lstStyle/>
                        <a:p>
                          <a:pPr algn="ctr"/>
                          <a:r>
                            <a:rPr lang="en-US" sz="2000"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b="0" smtClean="0">
                                    <a:latin typeface="Cambria Math" panose="02040503050406030204" pitchFamily="18" charset="0"/>
                                  </a:rPr>
                                  <m:t>−</m:t>
                                </m:r>
                                <m:nary>
                                  <m:naryPr>
                                    <m:ctrlPr>
                                      <a:rPr lang="en-US" sz="2000" b="0" i="1" smtClean="0">
                                        <a:latin typeface="Cambria Math" panose="02040503050406030204" pitchFamily="18" charset="0"/>
                                      </a:rPr>
                                    </m:ctrlPr>
                                  </m:naryPr>
                                  <m:sub>
                                    <m:r>
                                      <m:rPr>
                                        <m:brk m:alnAt="23"/>
                                      </m:rPr>
                                      <a:rPr lang="en-US" sz="2000" b="0" smtClean="0">
                                        <a:latin typeface="Cambria Math" panose="02040503050406030204" pitchFamily="18" charset="0"/>
                                      </a:rPr>
                                      <m:t>0</m:t>
                                    </m:r>
                                  </m:sub>
                                  <m:sup>
                                    <m:r>
                                      <a:rPr lang="en-US" sz="2000" b="0" smtClean="0">
                                        <a:latin typeface="Cambria Math" panose="02040503050406030204" pitchFamily="18" charset="0"/>
                                      </a:rPr>
                                      <m:t>𝑅</m:t>
                                    </m:r>
                                  </m:sup>
                                  <m:e>
                                    <m:r>
                                      <a:rPr lang="en-US" sz="2000" b="1" smtClean="0">
                                        <a:latin typeface="Cambria Math" panose="02040503050406030204" pitchFamily="18" charset="0"/>
                                      </a:rPr>
                                      <m:t>𝑩</m:t>
                                    </m:r>
                                    <m:d>
                                      <m:dPr>
                                        <m:ctrlPr>
                                          <a:rPr lang="en-US" sz="2000" b="0" i="1" smtClean="0">
                                            <a:latin typeface="Cambria Math" panose="02040503050406030204" pitchFamily="18" charset="0"/>
                                          </a:rPr>
                                        </m:ctrlPr>
                                      </m:dPr>
                                      <m:e>
                                        <m:r>
                                          <a:rPr lang="en-US" sz="2000" b="0" smtClean="0">
                                            <a:latin typeface="Cambria Math" panose="02040503050406030204" pitchFamily="18" charset="0"/>
                                          </a:rPr>
                                          <m:t>𝑅</m:t>
                                        </m:r>
                                        <m:r>
                                          <a:rPr lang="en-US" sz="2000" b="0" smtClean="0">
                                            <a:latin typeface="Cambria Math" panose="02040503050406030204" pitchFamily="18" charset="0"/>
                                          </a:rPr>
                                          <m:t>,</m:t>
                                        </m:r>
                                        <m:r>
                                          <a:rPr lang="en-US" sz="2000" b="0" smtClean="0">
                                            <a:latin typeface="Cambria Math" panose="02040503050406030204" pitchFamily="18" charset="0"/>
                                          </a:rPr>
                                          <m:t>𝑍</m:t>
                                        </m:r>
                                      </m:e>
                                    </m:d>
                                  </m:e>
                                </m:nary>
                                <m:r>
                                  <a:rPr lang="en-US" sz="2000" b="0"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smtClean="0">
                                        <a:latin typeface="Cambria Math" panose="02040503050406030204" pitchFamily="18" charset="0"/>
                                      </a:rPr>
                                      <m:t>𝒆</m:t>
                                    </m:r>
                                  </m:e>
                                  <m:sub>
                                    <m:r>
                                      <a:rPr lang="en-US" sz="2000" b="1" smtClean="0">
                                        <a:latin typeface="Cambria Math" panose="02040503050406030204" pitchFamily="18" charset="0"/>
                                      </a:rPr>
                                      <m:t>𝒛</m:t>
                                    </m:r>
                                  </m:sub>
                                </m:sSub>
                                <m:r>
                                  <a:rPr lang="en-US" sz="2000" b="1" smtClean="0">
                                    <a:latin typeface="Cambria Math" panose="02040503050406030204" pitchFamily="18" charset="0"/>
                                  </a:rPr>
                                  <m:t> </m:t>
                                </m:r>
                                <m:r>
                                  <a:rPr lang="en-US" sz="2000" b="0" smtClean="0">
                                    <a:latin typeface="Cambria Math" panose="02040503050406030204" pitchFamily="18" charset="0"/>
                                  </a:rPr>
                                  <m:t>𝑅</m:t>
                                </m:r>
                                <m:r>
                                  <a:rPr lang="en-US" sz="2000" b="0" i="0" smtClean="0">
                                    <a:latin typeface="Cambria Math" panose="02040503050406030204" pitchFamily="18" charset="0"/>
                                  </a:rPr>
                                  <m:t>′</m:t>
                                </m:r>
                                <m:r>
                                  <a:rPr lang="en-US" sz="2000" b="0" smtClean="0">
                                    <a:latin typeface="Cambria Math" panose="02040503050406030204" pitchFamily="18" charset="0"/>
                                  </a:rPr>
                                  <m:t>𝑑𝑅</m:t>
                                </m:r>
                                <m:r>
                                  <a:rPr lang="en-US" sz="2000" b="0" i="0" smtClean="0">
                                    <a:latin typeface="Cambria Math" panose="02040503050406030204" pitchFamily="18" charset="0"/>
                                  </a:rPr>
                                  <m:t>′</m:t>
                                </m:r>
                              </m:oMath>
                            </m:oMathPara>
                          </a14:m>
                          <a:endParaRPr lang="en-US" sz="2000" dirty="0"/>
                        </a:p>
                      </a:txBody>
                      <a:tcPr anchor="ctr"/>
                    </a:tc>
                    <a:tc>
                      <a:txBody>
                        <a:bodyPr/>
                        <a:lstStyle/>
                        <a:p>
                          <a:pPr algn="ctr"/>
                          <a:r>
                            <a:rPr lang="en-US" sz="2000"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b="0" i="1" smtClean="0">
                                        <a:latin typeface="Cambria Math" panose="02040503050406030204" pitchFamily="18" charset="0"/>
                                      </a:rPr>
                                      <m:t>𝑅</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𝑧</m:t>
                                        </m:r>
                                      </m:sub>
                                    </m:sSub>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𝑍</m:t>
                                        </m:r>
                                      </m:e>
                                    </m:d>
                                    <m:r>
                                      <a:rPr lang="en-US" sz="2000" b="0" i="1" smtClean="0">
                                        <a:latin typeface="Cambria Math" panose="02040503050406030204" pitchFamily="18" charset="0"/>
                                      </a:rPr>
                                      <m:t>𝑅</m:t>
                                    </m:r>
                                    <m:r>
                                      <a:rPr lang="en-US" sz="2000" b="0" i="1" smtClean="0">
                                        <a:latin typeface="Cambria Math" panose="02040503050406030204" pitchFamily="18" charset="0"/>
                                      </a:rPr>
                                      <m:t>′ </m:t>
                                    </m:r>
                                    <m:r>
                                      <a:rPr lang="en-US" sz="2000" b="0" i="1" smtClean="0">
                                        <a:latin typeface="Cambria Math" panose="02040503050406030204" pitchFamily="18" charset="0"/>
                                      </a:rPr>
                                      <m:t>𝑑𝑅</m:t>
                                    </m:r>
                                    <m:r>
                                      <a:rPr lang="en-US" sz="2000" b="0" i="1" smtClean="0">
                                        <a:latin typeface="Cambria Math" panose="02040503050406030204" pitchFamily="18" charset="0"/>
                                      </a:rPr>
                                      <m:t>′</m:t>
                                    </m:r>
                                  </m:e>
                                </m:nary>
                              </m:oMath>
                            </m:oMathPara>
                          </a14:m>
                          <a:endParaRPr lang="en-US" sz="2000" dirty="0"/>
                        </a:p>
                      </a:txBody>
                      <a:tcPr anchor="ctr"/>
                    </a:tc>
                    <a:extLst>
                      <a:ext uri="{0D108BD9-81ED-4DB2-BD59-A6C34878D82A}">
                        <a16:rowId xmlns:a16="http://schemas.microsoft.com/office/drawing/2014/main" val="928950252"/>
                      </a:ext>
                    </a:extLst>
                  </a:tr>
                </a:tbl>
              </a:graphicData>
            </a:graphic>
          </p:graphicFrame>
        </mc:Choice>
        <mc:Fallback xmlns="">
          <p:graphicFrame>
            <p:nvGraphicFramePr>
              <p:cNvPr id="5" name="Table 5">
                <a:extLst>
                  <a:ext uri="{FF2B5EF4-FFF2-40B4-BE49-F238E27FC236}">
                    <a16:creationId xmlns:a16="http://schemas.microsoft.com/office/drawing/2014/main" id="{522BD3D0-1036-4745-BF20-5A4FEAF9C3FC}"/>
                  </a:ext>
                </a:extLst>
              </p:cNvPr>
              <p:cNvGraphicFramePr>
                <a:graphicFrameLocks noGrp="1"/>
              </p:cNvGraphicFramePr>
              <p:nvPr>
                <p:extLst>
                  <p:ext uri="{D42A27DB-BD31-4B8C-83A1-F6EECF244321}">
                    <p14:modId xmlns:p14="http://schemas.microsoft.com/office/powerpoint/2010/main" val="2542828508"/>
                  </p:ext>
                </p:extLst>
              </p:nvPr>
            </p:nvGraphicFramePr>
            <p:xfrm>
              <a:off x="986835" y="4112399"/>
              <a:ext cx="7819538" cy="2602357"/>
            </p:xfrm>
            <a:graphic>
              <a:graphicData uri="http://schemas.openxmlformats.org/drawingml/2006/table">
                <a:tbl>
                  <a:tblPr firstRow="1" bandRow="1">
                    <a:tableStyleId>{2D5ABB26-0587-4C30-8999-92F81FD0307C}</a:tableStyleId>
                  </a:tblPr>
                  <a:tblGrid>
                    <a:gridCol w="792542">
                      <a:extLst>
                        <a:ext uri="{9D8B030D-6E8A-4147-A177-3AD203B41FA5}">
                          <a16:colId xmlns:a16="http://schemas.microsoft.com/office/drawing/2014/main" val="3162531045"/>
                        </a:ext>
                      </a:extLst>
                    </a:gridCol>
                    <a:gridCol w="304758">
                      <a:extLst>
                        <a:ext uri="{9D8B030D-6E8A-4147-A177-3AD203B41FA5}">
                          <a16:colId xmlns:a16="http://schemas.microsoft.com/office/drawing/2014/main" val="2161677494"/>
                        </a:ext>
                      </a:extLst>
                    </a:gridCol>
                    <a:gridCol w="4049379">
                      <a:extLst>
                        <a:ext uri="{9D8B030D-6E8A-4147-A177-3AD203B41FA5}">
                          <a16:colId xmlns:a16="http://schemas.microsoft.com/office/drawing/2014/main" val="3548969945"/>
                        </a:ext>
                      </a:extLst>
                    </a:gridCol>
                    <a:gridCol w="432113">
                      <a:extLst>
                        <a:ext uri="{9D8B030D-6E8A-4147-A177-3AD203B41FA5}">
                          <a16:colId xmlns:a16="http://schemas.microsoft.com/office/drawing/2014/main" val="967390569"/>
                        </a:ext>
                      </a:extLst>
                    </a:gridCol>
                    <a:gridCol w="2240746">
                      <a:extLst>
                        <a:ext uri="{9D8B030D-6E8A-4147-A177-3AD203B41FA5}">
                          <a16:colId xmlns:a16="http://schemas.microsoft.com/office/drawing/2014/main" val="2714384016"/>
                        </a:ext>
                      </a:extLst>
                    </a:gridCol>
                  </a:tblGrid>
                  <a:tr h="802259">
                    <a:tc>
                      <a:txBody>
                        <a:bodyPr/>
                        <a:lstStyle/>
                        <a:p>
                          <a:endParaRPr lang="en-US"/>
                        </a:p>
                      </a:txBody>
                      <a:tcPr anchor="ctr">
                        <a:blipFill>
                          <a:blip r:embed="rId4"/>
                          <a:stretch>
                            <a:fillRect r="-887692" b="-224242"/>
                          </a:stretch>
                        </a:blipFill>
                      </a:tcPr>
                    </a:tc>
                    <a:tc>
                      <a:txBody>
                        <a:bodyPr/>
                        <a:lstStyle/>
                        <a:p>
                          <a:pPr algn="ctr"/>
                          <a:r>
                            <a:rPr lang="en-US" sz="2000" dirty="0"/>
                            <a:t>=</a:t>
                          </a:r>
                        </a:p>
                      </a:txBody>
                      <a:tcPr anchor="ctr"/>
                    </a:tc>
                    <a:tc>
                      <a:txBody>
                        <a:bodyPr/>
                        <a:lstStyle/>
                        <a:p>
                          <a:endParaRPr lang="en-US"/>
                        </a:p>
                      </a:txBody>
                      <a:tcPr anchor="ctr">
                        <a:blipFill>
                          <a:blip r:embed="rId4"/>
                          <a:stretch>
                            <a:fillRect l="-27068" r="-66015" b="-224242"/>
                          </a:stretch>
                        </a:blipFill>
                      </a:tcP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2130467181"/>
                      </a:ext>
                    </a:extLst>
                  </a:tr>
                  <a:tr h="1017397">
                    <a:tc>
                      <a:txBody>
                        <a:bodyPr/>
                        <a:lstStyle/>
                        <a:p>
                          <a:pPr algn="ctr"/>
                          <a:endParaRPr lang="en-US" sz="2000"/>
                        </a:p>
                      </a:txBody>
                      <a:tcPr anchor="ctr"/>
                    </a:tc>
                    <a:tc>
                      <a:txBody>
                        <a:bodyPr/>
                        <a:lstStyle/>
                        <a:p>
                          <a:pPr algn="ctr"/>
                          <a:r>
                            <a:rPr lang="en-US" sz="2000" dirty="0"/>
                            <a:t>=</a:t>
                          </a:r>
                        </a:p>
                      </a:txBody>
                      <a:tcPr anchor="ctr"/>
                    </a:tc>
                    <a:tc>
                      <a:txBody>
                        <a:bodyPr/>
                        <a:lstStyle/>
                        <a:p>
                          <a:endParaRPr lang="en-US"/>
                        </a:p>
                      </a:txBody>
                      <a:tcPr anchor="ctr">
                        <a:blipFill>
                          <a:blip r:embed="rId4"/>
                          <a:stretch>
                            <a:fillRect l="-27068" t="-79042" r="-66015" b="-77246"/>
                          </a:stretch>
                        </a:blipFill>
                      </a:tcP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029945182"/>
                      </a:ext>
                    </a:extLst>
                  </a:tr>
                  <a:tr h="782701">
                    <a:tc>
                      <a:txBody>
                        <a:bodyPr/>
                        <a:lstStyle/>
                        <a:p>
                          <a:pPr algn="ctr"/>
                          <a:endParaRPr lang="en-US" sz="2000"/>
                        </a:p>
                      </a:txBody>
                      <a:tcPr anchor="ctr"/>
                    </a:tc>
                    <a:tc>
                      <a:txBody>
                        <a:bodyPr/>
                        <a:lstStyle/>
                        <a:p>
                          <a:pPr algn="ctr"/>
                          <a:r>
                            <a:rPr lang="en-US" sz="2000" dirty="0"/>
                            <a:t>=</a:t>
                          </a:r>
                        </a:p>
                      </a:txBody>
                      <a:tcPr anchor="ctr"/>
                    </a:tc>
                    <a:tc>
                      <a:txBody>
                        <a:bodyPr/>
                        <a:lstStyle/>
                        <a:p>
                          <a:endParaRPr lang="en-US"/>
                        </a:p>
                      </a:txBody>
                      <a:tcPr anchor="ctr">
                        <a:blipFill>
                          <a:blip r:embed="rId4"/>
                          <a:stretch>
                            <a:fillRect l="-27068" t="-231783" r="-66015"/>
                          </a:stretch>
                        </a:blipFill>
                      </a:tcPr>
                    </a:tc>
                    <a:tc>
                      <a:txBody>
                        <a:bodyPr/>
                        <a:lstStyle/>
                        <a:p>
                          <a:pPr algn="ctr"/>
                          <a:r>
                            <a:rPr lang="en-US" sz="2000" dirty="0"/>
                            <a:t>=</a:t>
                          </a:r>
                        </a:p>
                      </a:txBody>
                      <a:tcPr anchor="ctr"/>
                    </a:tc>
                    <a:tc>
                      <a:txBody>
                        <a:bodyPr/>
                        <a:lstStyle/>
                        <a:p>
                          <a:endParaRPr lang="en-US"/>
                        </a:p>
                      </a:txBody>
                      <a:tcPr anchor="ctr">
                        <a:blipFill>
                          <a:blip r:embed="rId4"/>
                          <a:stretch>
                            <a:fillRect l="-248913" t="-231783"/>
                          </a:stretch>
                        </a:blipFill>
                      </a:tcPr>
                    </a:tc>
                    <a:extLst>
                      <a:ext uri="{0D108BD9-81ED-4DB2-BD59-A6C34878D82A}">
                        <a16:rowId xmlns:a16="http://schemas.microsoft.com/office/drawing/2014/main" val="928950252"/>
                      </a:ext>
                    </a:extLst>
                  </a:tr>
                </a:tbl>
              </a:graphicData>
            </a:graphic>
          </p:graphicFrame>
        </mc:Fallback>
      </mc:AlternateContent>
    </p:spTree>
    <p:extLst>
      <p:ext uri="{BB962C8B-B14F-4D97-AF65-F5344CB8AC3E}">
        <p14:creationId xmlns:p14="http://schemas.microsoft.com/office/powerpoint/2010/main" val="219725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499D-84ED-4317-B12A-24151C1D44C6}"/>
              </a:ext>
            </a:extLst>
          </p:cNvPr>
          <p:cNvSpPr>
            <a:spLocks noGrp="1"/>
          </p:cNvSpPr>
          <p:nvPr>
            <p:ph type="title"/>
          </p:nvPr>
        </p:nvSpPr>
        <p:spPr/>
        <p:txBody>
          <a:bodyPr/>
          <a:lstStyle/>
          <a:p>
            <a:r>
              <a:rPr lang="en-US" dirty="0"/>
              <a:t>Grad-</a:t>
            </a:r>
            <a:r>
              <a:rPr lang="en-US" dirty="0" err="1"/>
              <a:t>shafranov</a:t>
            </a:r>
            <a:r>
              <a:rPr lang="en-US" dirty="0"/>
              <a:t>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F9AF55-B36E-44DD-8A13-45A7A12E2A8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𝑑𝑝</m:t>
                          </m:r>
                        </m:num>
                        <m:den>
                          <m:r>
                            <a:rPr lang="en-US" b="0" i="1" smtClean="0">
                              <a:latin typeface="Cambria Math" panose="02040503050406030204" pitchFamily="18" charset="0"/>
                            </a:rPr>
                            <m:t>𝑑</m:t>
                          </m:r>
                          <m:r>
                            <a:rPr lang="en-US" b="0" i="1" smtClean="0">
                              <a:latin typeface="Cambria Math" panose="02040503050406030204" pitchFamily="18" charset="0"/>
                            </a:rPr>
                            <m:t>𝜓</m:t>
                          </m:r>
                        </m:den>
                      </m:f>
                      <m:r>
                        <a:rPr lang="en-US" b="0" i="1" smtClean="0">
                          <a:latin typeface="Cambria Math" panose="02040503050406030204" pitchFamily="18" charset="0"/>
                        </a:rPr>
                        <m:t>+</m:t>
                      </m:r>
                      <m:r>
                        <a:rPr lang="en-US" b="0" i="1" smtClean="0">
                          <a:latin typeface="Cambria Math" panose="02040503050406030204" pitchFamily="18" charset="0"/>
                        </a:rPr>
                        <m:t>𝐹</m:t>
                      </m:r>
                      <m:f>
                        <m:fPr>
                          <m:ctrlPr>
                            <a:rPr lang="en-US" b="0" i="1" smtClean="0">
                              <a:latin typeface="Cambria Math" panose="02040503050406030204" pitchFamily="18" charset="0"/>
                            </a:rPr>
                          </m:ctrlPr>
                        </m:fPr>
                        <m:num>
                          <m:r>
                            <a:rPr lang="en-US" b="0" i="1" smtClean="0">
                              <a:latin typeface="Cambria Math" panose="02040503050406030204" pitchFamily="18" charset="0"/>
                            </a:rPr>
                            <m:t>𝑑𝐹</m:t>
                          </m:r>
                        </m:num>
                        <m:den>
                          <m:r>
                            <a:rPr lang="en-US" b="0" i="1" smtClean="0">
                              <a:latin typeface="Cambria Math" panose="02040503050406030204" pitchFamily="18" charset="0"/>
                            </a:rPr>
                            <m:t>𝑑</m:t>
                          </m:r>
                          <m:r>
                            <a:rPr lang="en-US" b="0" i="1" smtClean="0">
                              <a:latin typeface="Cambria Math" panose="02040503050406030204" pitchFamily="18" charset="0"/>
                            </a:rPr>
                            <m:t>𝜓</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m:t>
                          </m:r>
                        </m:sup>
                      </m:sSup>
                      <m:r>
                        <a:rPr lang="en-US" b="0" i="1" smtClean="0">
                          <a:latin typeface="Cambria Math" panose="02040503050406030204" pitchFamily="18" charset="0"/>
                        </a:rPr>
                        <m:t>𝜓</m:t>
                      </m:r>
                      <m:r>
                        <a:rPr lang="en-US" b="0" i="1" smtClean="0">
                          <a:latin typeface="Cambria Math" panose="02040503050406030204" pitchFamily="18" charset="0"/>
                        </a:rPr>
                        <m:t>=0</m:t>
                      </m:r>
                    </m:oMath>
                  </m:oMathPara>
                </a14:m>
                <a:endParaRPr lang="en-US" dirty="0"/>
              </a:p>
              <a:p>
                <a:pPr marL="0" indent="0">
                  <a:buNone/>
                </a:pPr>
                <a:r>
                  <a:rPr lang="en-US" dirty="0"/>
                  <a:t>With </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Δ</m:t>
                          </m:r>
                        </m:e>
                        <m:sup>
                          <m:r>
                            <a:rPr lang="en-US" i="1">
                              <a:latin typeface="Cambria Math" panose="02040503050406030204" pitchFamily="18" charset="0"/>
                            </a:rPr>
                            <m:t>∗</m:t>
                          </m:r>
                        </m:sup>
                      </m:sSup>
                      <m:r>
                        <a:rPr lang="en-US" i="1">
                          <a:latin typeface="Cambria Math" panose="02040503050406030204" pitchFamily="18" charset="0"/>
                        </a:rPr>
                        <m:t>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m:rPr>
                          <m:sty m:val="p"/>
                        </m:rPr>
                        <a:rPr lang="en-US" b="0" i="0" smtClean="0">
                          <a:latin typeface="Cambria Math" panose="02040503050406030204" pitchFamily="18" charset="0"/>
                        </a:rPr>
                        <m:t>∇</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b="0" i="1" smtClean="0">
                                  <a:latin typeface="Cambria Math" panose="02040503050406030204" pitchFamily="18" charset="0"/>
                                </a:rPr>
                                <m:t>𝜓</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𝑅</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𝑅</m:t>
                              </m:r>
                            </m:sub>
                          </m:sSub>
                          <m:r>
                            <a:rPr lang="en-US" b="0" i="1" smtClean="0">
                              <a:latin typeface="Cambria Math" panose="02040503050406030204" pitchFamily="18" charset="0"/>
                            </a:rPr>
                            <m:t>𝜓</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𝜙</m:t>
                          </m:r>
                        </m:sub>
                        <m:sup>
                          <m:r>
                            <a:rPr lang="en-US" b="0" i="1" smtClean="0">
                              <a:latin typeface="Cambria Math" panose="02040503050406030204" pitchFamily="18" charset="0"/>
                            </a:rPr>
                            <m:t>2</m:t>
                          </m:r>
                        </m:sup>
                      </m:sSubSup>
                      <m:r>
                        <a:rPr lang="en-US" b="0" i="1" smtClean="0">
                          <a:latin typeface="Cambria Math" panose="02040503050406030204" pitchFamily="18" charset="0"/>
                        </a:rPr>
                        <m:t>𝜓</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m:t>
                          </m:r>
                        </m:e>
                        <m:sub>
                          <m:r>
                            <a:rPr lang="en-US" b="0" i="1" smtClean="0">
                              <a:latin typeface="Cambria Math" panose="02040503050406030204" pitchFamily="18" charset="0"/>
                            </a:rPr>
                            <m:t>𝑧</m:t>
                          </m:r>
                        </m:sub>
                        <m:sup>
                          <m:r>
                            <a:rPr lang="en-US" i="1">
                              <a:latin typeface="Cambria Math" panose="02040503050406030204" pitchFamily="18" charset="0"/>
                            </a:rPr>
                            <m:t>2</m:t>
                          </m:r>
                        </m:sup>
                      </m:sSubSup>
                      <m:r>
                        <a:rPr lang="en-US" i="1">
                          <a:latin typeface="Cambria Math" panose="02040503050406030204" pitchFamily="18" charset="0"/>
                        </a:rPr>
                        <m:t>𝜓</m:t>
                      </m:r>
                    </m:oMath>
                  </m:oMathPara>
                </a14:m>
                <a:endParaRPr lang="en-US" dirty="0"/>
              </a:p>
            </p:txBody>
          </p:sp>
        </mc:Choice>
        <mc:Fallback xmlns="">
          <p:sp>
            <p:nvSpPr>
              <p:cNvPr id="3" name="Content Placeholder 2">
                <a:extLst>
                  <a:ext uri="{FF2B5EF4-FFF2-40B4-BE49-F238E27FC236}">
                    <a16:creationId xmlns:a16="http://schemas.microsoft.com/office/drawing/2014/main" id="{24F9AF55-B36E-44DD-8A13-45A7A12E2A8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9ECD50B-EB84-435D-941E-9F1F2F303C0A}"/>
              </a:ext>
            </a:extLst>
          </p:cNvPr>
          <p:cNvPicPr>
            <a:picLocks noChangeAspect="1"/>
          </p:cNvPicPr>
          <p:nvPr/>
        </p:nvPicPr>
        <p:blipFill>
          <a:blip r:embed="rId3"/>
          <a:stretch>
            <a:fillRect/>
          </a:stretch>
        </p:blipFill>
        <p:spPr>
          <a:xfrm>
            <a:off x="3307017" y="4177730"/>
            <a:ext cx="5063421" cy="2134170"/>
          </a:xfrm>
          <a:prstGeom prst="rect">
            <a:avLst/>
          </a:prstGeom>
        </p:spPr>
      </p:pic>
    </p:spTree>
    <p:extLst>
      <p:ext uri="{BB962C8B-B14F-4D97-AF65-F5344CB8AC3E}">
        <p14:creationId xmlns:p14="http://schemas.microsoft.com/office/powerpoint/2010/main" val="168098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576-E9CC-42C3-8889-6607EB4AA6B8}"/>
              </a:ext>
            </a:extLst>
          </p:cNvPr>
          <p:cNvSpPr>
            <a:spLocks noGrp="1"/>
          </p:cNvSpPr>
          <p:nvPr>
            <p:ph type="title"/>
          </p:nvPr>
        </p:nvSpPr>
        <p:spPr/>
        <p:txBody>
          <a:bodyPr/>
          <a:lstStyle/>
          <a:p>
            <a:r>
              <a:rPr lang="en-US" dirty="0"/>
              <a:t>Howell et al (2014)</a:t>
            </a:r>
          </a:p>
        </p:txBody>
      </p:sp>
      <p:pic>
        <p:nvPicPr>
          <p:cNvPr id="4" name="Content Placeholder 3">
            <a:extLst>
              <a:ext uri="{FF2B5EF4-FFF2-40B4-BE49-F238E27FC236}">
                <a16:creationId xmlns:a16="http://schemas.microsoft.com/office/drawing/2014/main" id="{24B65FA0-0979-49B5-A4B0-37DBAD440015}"/>
              </a:ext>
            </a:extLst>
          </p:cNvPr>
          <p:cNvPicPr>
            <a:picLocks noGrp="1" noChangeAspect="1"/>
          </p:cNvPicPr>
          <p:nvPr>
            <p:ph idx="1"/>
          </p:nvPr>
        </p:nvPicPr>
        <p:blipFill>
          <a:blip r:embed="rId2"/>
          <a:stretch>
            <a:fillRect/>
          </a:stretch>
        </p:blipFill>
        <p:spPr>
          <a:xfrm>
            <a:off x="3904535" y="1800224"/>
            <a:ext cx="4659032" cy="4879975"/>
          </a:xfrm>
          <a:prstGeom prst="rect">
            <a:avLst/>
          </a:prstGeom>
        </p:spPr>
      </p:pic>
    </p:spTree>
    <p:extLst>
      <p:ext uri="{BB962C8B-B14F-4D97-AF65-F5344CB8AC3E}">
        <p14:creationId xmlns:p14="http://schemas.microsoft.com/office/powerpoint/2010/main" val="126383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3ED1-D8FA-430B-A35A-F28583DC0778}"/>
              </a:ext>
            </a:extLst>
          </p:cNvPr>
          <p:cNvSpPr>
            <a:spLocks noGrp="1"/>
          </p:cNvSpPr>
          <p:nvPr>
            <p:ph type="title"/>
          </p:nvPr>
        </p:nvSpPr>
        <p:spPr/>
        <p:txBody>
          <a:bodyPr/>
          <a:lstStyle/>
          <a:p>
            <a:r>
              <a:rPr lang="en-US" dirty="0" err="1"/>
              <a:t>Amerian</a:t>
            </a:r>
            <a:r>
              <a:rPr lang="en-US" dirty="0"/>
              <a:t> et al (2016)</a:t>
            </a:r>
          </a:p>
        </p:txBody>
      </p:sp>
      <p:pic>
        <p:nvPicPr>
          <p:cNvPr id="4" name="Content Placeholder 3">
            <a:extLst>
              <a:ext uri="{FF2B5EF4-FFF2-40B4-BE49-F238E27FC236}">
                <a16:creationId xmlns:a16="http://schemas.microsoft.com/office/drawing/2014/main" id="{BF6F1CAA-7AF4-4AF0-AB2D-E65BB47F8BF4}"/>
              </a:ext>
            </a:extLst>
          </p:cNvPr>
          <p:cNvPicPr>
            <a:picLocks noGrp="1" noChangeAspect="1"/>
          </p:cNvPicPr>
          <p:nvPr>
            <p:ph idx="1"/>
          </p:nvPr>
        </p:nvPicPr>
        <p:blipFill>
          <a:blip r:embed="rId2"/>
          <a:stretch>
            <a:fillRect/>
          </a:stretch>
        </p:blipFill>
        <p:spPr>
          <a:xfrm>
            <a:off x="2412157" y="1978570"/>
            <a:ext cx="7367686" cy="4028530"/>
          </a:xfrm>
          <a:prstGeom prst="rect">
            <a:avLst/>
          </a:prstGeom>
        </p:spPr>
      </p:pic>
    </p:spTree>
    <p:extLst>
      <p:ext uri="{BB962C8B-B14F-4D97-AF65-F5344CB8AC3E}">
        <p14:creationId xmlns:p14="http://schemas.microsoft.com/office/powerpoint/2010/main" val="243975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ED80-F0F2-4755-A9B2-3D1A400BF4F7}"/>
              </a:ext>
            </a:extLst>
          </p:cNvPr>
          <p:cNvSpPr>
            <a:spLocks noGrp="1"/>
          </p:cNvSpPr>
          <p:nvPr>
            <p:ph type="title"/>
          </p:nvPr>
        </p:nvSpPr>
        <p:spPr/>
        <p:txBody>
          <a:bodyPr/>
          <a:lstStyle/>
          <a:p>
            <a:r>
              <a:rPr lang="en-US" dirty="0" err="1"/>
              <a:t>Amerian</a:t>
            </a:r>
            <a:r>
              <a:rPr lang="en-US" dirty="0"/>
              <a:t> et al (2016)</a:t>
            </a:r>
          </a:p>
        </p:txBody>
      </p:sp>
      <p:pic>
        <p:nvPicPr>
          <p:cNvPr id="7" name="Content Placeholder 6">
            <a:extLst>
              <a:ext uri="{FF2B5EF4-FFF2-40B4-BE49-F238E27FC236}">
                <a16:creationId xmlns:a16="http://schemas.microsoft.com/office/drawing/2014/main" id="{53564A9A-37EA-4BA8-A1D7-CADE3D0D45E6}"/>
              </a:ext>
            </a:extLst>
          </p:cNvPr>
          <p:cNvPicPr>
            <a:picLocks noGrp="1" noChangeAspect="1"/>
          </p:cNvPicPr>
          <p:nvPr>
            <p:ph idx="1"/>
          </p:nvPr>
        </p:nvPicPr>
        <p:blipFill>
          <a:blip r:embed="rId2"/>
          <a:stretch>
            <a:fillRect/>
          </a:stretch>
        </p:blipFill>
        <p:spPr>
          <a:xfrm>
            <a:off x="838200" y="1819823"/>
            <a:ext cx="3200847" cy="3524742"/>
          </a:xfrm>
          <a:prstGeom prst="rect">
            <a:avLst/>
          </a:prstGeom>
        </p:spPr>
      </p:pic>
      <p:pic>
        <p:nvPicPr>
          <p:cNvPr id="8" name="Picture 7">
            <a:extLst>
              <a:ext uri="{FF2B5EF4-FFF2-40B4-BE49-F238E27FC236}">
                <a16:creationId xmlns:a16="http://schemas.microsoft.com/office/drawing/2014/main" id="{75FF692D-166C-4DF8-8E04-7B5AC7081253}"/>
              </a:ext>
            </a:extLst>
          </p:cNvPr>
          <p:cNvPicPr>
            <a:picLocks noChangeAspect="1"/>
          </p:cNvPicPr>
          <p:nvPr/>
        </p:nvPicPr>
        <p:blipFill>
          <a:blip r:embed="rId3"/>
          <a:stretch>
            <a:fillRect/>
          </a:stretch>
        </p:blipFill>
        <p:spPr>
          <a:xfrm>
            <a:off x="4247929" y="1911156"/>
            <a:ext cx="3162741" cy="2781688"/>
          </a:xfrm>
          <a:prstGeom prst="rect">
            <a:avLst/>
          </a:prstGeom>
        </p:spPr>
      </p:pic>
      <p:pic>
        <p:nvPicPr>
          <p:cNvPr id="9" name="Picture 8">
            <a:extLst>
              <a:ext uri="{FF2B5EF4-FFF2-40B4-BE49-F238E27FC236}">
                <a16:creationId xmlns:a16="http://schemas.microsoft.com/office/drawing/2014/main" id="{8EFEBCAF-B376-4F2F-ABC8-97CF9BE59724}"/>
              </a:ext>
            </a:extLst>
          </p:cNvPr>
          <p:cNvPicPr>
            <a:picLocks noChangeAspect="1"/>
          </p:cNvPicPr>
          <p:nvPr/>
        </p:nvPicPr>
        <p:blipFill>
          <a:blip r:embed="rId4"/>
          <a:stretch>
            <a:fillRect/>
          </a:stretch>
        </p:blipFill>
        <p:spPr>
          <a:xfrm>
            <a:off x="7802282" y="1819823"/>
            <a:ext cx="3402784" cy="4360069"/>
          </a:xfrm>
          <a:prstGeom prst="rect">
            <a:avLst/>
          </a:prstGeom>
        </p:spPr>
      </p:pic>
    </p:spTree>
    <p:extLst>
      <p:ext uri="{BB962C8B-B14F-4D97-AF65-F5344CB8AC3E}">
        <p14:creationId xmlns:p14="http://schemas.microsoft.com/office/powerpoint/2010/main" val="333955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C2D1-CBFD-4982-A086-C122009573FE}"/>
              </a:ext>
            </a:extLst>
          </p:cNvPr>
          <p:cNvSpPr>
            <a:spLocks noGrp="1"/>
          </p:cNvSpPr>
          <p:nvPr>
            <p:ph type="title"/>
          </p:nvPr>
        </p:nvSpPr>
        <p:spPr/>
        <p:txBody>
          <a:bodyPr/>
          <a:lstStyle/>
          <a:p>
            <a:r>
              <a:rPr lang="en-US" dirty="0" err="1"/>
              <a:t>Amerian</a:t>
            </a:r>
            <a:r>
              <a:rPr lang="en-US" dirty="0"/>
              <a:t> et al (2016)</a:t>
            </a:r>
          </a:p>
        </p:txBody>
      </p:sp>
      <p:pic>
        <p:nvPicPr>
          <p:cNvPr id="4" name="Content Placeholder 3">
            <a:extLst>
              <a:ext uri="{FF2B5EF4-FFF2-40B4-BE49-F238E27FC236}">
                <a16:creationId xmlns:a16="http://schemas.microsoft.com/office/drawing/2014/main" id="{4ED36752-CBD6-4D57-B0F2-E3FB8DD7C9B2}"/>
              </a:ext>
            </a:extLst>
          </p:cNvPr>
          <p:cNvPicPr>
            <a:picLocks noGrp="1" noChangeAspect="1"/>
          </p:cNvPicPr>
          <p:nvPr>
            <p:ph idx="1"/>
          </p:nvPr>
        </p:nvPicPr>
        <p:blipFill>
          <a:blip r:embed="rId2"/>
          <a:stretch>
            <a:fillRect/>
          </a:stretch>
        </p:blipFill>
        <p:spPr>
          <a:xfrm>
            <a:off x="838200" y="1829307"/>
            <a:ext cx="4203700" cy="4283014"/>
          </a:xfrm>
          <a:prstGeom prst="rect">
            <a:avLst/>
          </a:prstGeom>
        </p:spPr>
      </p:pic>
      <p:pic>
        <p:nvPicPr>
          <p:cNvPr id="5" name="Picture 4">
            <a:extLst>
              <a:ext uri="{FF2B5EF4-FFF2-40B4-BE49-F238E27FC236}">
                <a16:creationId xmlns:a16="http://schemas.microsoft.com/office/drawing/2014/main" id="{3D264856-F7B4-4D6F-B1AE-740296044561}"/>
              </a:ext>
            </a:extLst>
          </p:cNvPr>
          <p:cNvPicPr>
            <a:picLocks noChangeAspect="1"/>
          </p:cNvPicPr>
          <p:nvPr/>
        </p:nvPicPr>
        <p:blipFill>
          <a:blip r:embed="rId3"/>
          <a:stretch>
            <a:fillRect/>
          </a:stretch>
        </p:blipFill>
        <p:spPr>
          <a:xfrm>
            <a:off x="5234585" y="1829307"/>
            <a:ext cx="4181761" cy="4283014"/>
          </a:xfrm>
          <a:prstGeom prst="rect">
            <a:avLst/>
          </a:prstGeom>
        </p:spPr>
      </p:pic>
    </p:spTree>
    <p:extLst>
      <p:ext uri="{BB962C8B-B14F-4D97-AF65-F5344CB8AC3E}">
        <p14:creationId xmlns:p14="http://schemas.microsoft.com/office/powerpoint/2010/main" val="407640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16FD-4E98-47E9-9625-7CC549426370}"/>
              </a:ext>
            </a:extLst>
          </p:cNvPr>
          <p:cNvSpPr>
            <a:spLocks noGrp="1"/>
          </p:cNvSpPr>
          <p:nvPr>
            <p:ph type="title"/>
          </p:nvPr>
        </p:nvSpPr>
        <p:spPr/>
        <p:txBody>
          <a:bodyPr/>
          <a:lstStyle/>
          <a:p>
            <a:r>
              <a:rPr lang="en-US" dirty="0"/>
              <a:t>Lopez et al (2019)</a:t>
            </a:r>
          </a:p>
        </p:txBody>
      </p:sp>
      <p:pic>
        <p:nvPicPr>
          <p:cNvPr id="4" name="Content Placeholder 3">
            <a:extLst>
              <a:ext uri="{FF2B5EF4-FFF2-40B4-BE49-F238E27FC236}">
                <a16:creationId xmlns:a16="http://schemas.microsoft.com/office/drawing/2014/main" id="{F739F686-CCA1-4D62-898B-FFD7CD1AA644}"/>
              </a:ext>
            </a:extLst>
          </p:cNvPr>
          <p:cNvPicPr>
            <a:picLocks noGrp="1" noChangeAspect="1"/>
          </p:cNvPicPr>
          <p:nvPr>
            <p:ph idx="1"/>
          </p:nvPr>
        </p:nvPicPr>
        <p:blipFill>
          <a:blip r:embed="rId2"/>
          <a:stretch>
            <a:fillRect/>
          </a:stretch>
        </p:blipFill>
        <p:spPr>
          <a:xfrm>
            <a:off x="2400487" y="1943907"/>
            <a:ext cx="7391026" cy="3958661"/>
          </a:xfrm>
          <a:prstGeom prst="rect">
            <a:avLst/>
          </a:prstGeom>
        </p:spPr>
      </p:pic>
    </p:spTree>
    <p:extLst>
      <p:ext uri="{BB962C8B-B14F-4D97-AF65-F5344CB8AC3E}">
        <p14:creationId xmlns:p14="http://schemas.microsoft.com/office/powerpoint/2010/main" val="511467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437</Words>
  <Application>Microsoft Office PowerPoint</Application>
  <PresentationFormat>Widescreen</PresentationFormat>
  <Paragraphs>53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Finding MHD Equilibrium</vt:lpstr>
      <vt:lpstr>Equilibrium equation</vt:lpstr>
      <vt:lpstr>Magnetic Flux</vt:lpstr>
      <vt:lpstr>Grad-shafranov equation</vt:lpstr>
      <vt:lpstr>Howell et al (2014)</vt:lpstr>
      <vt:lpstr>Amerian et al (2016)</vt:lpstr>
      <vt:lpstr>Amerian et al (2016)</vt:lpstr>
      <vt:lpstr>Amerian et al (2016)</vt:lpstr>
      <vt:lpstr>Lopez et al (2019)</vt:lpstr>
      <vt:lpstr>Lopez et al (2019)</vt:lpstr>
      <vt:lpstr>Lopez et al (2019)</vt:lpstr>
      <vt:lpstr>Lopez et al (2019)</vt:lpstr>
      <vt:lpstr>Lopez et al (2019)</vt:lpstr>
      <vt:lpstr>Lattice Boltzmann</vt:lpstr>
      <vt:lpstr>Lattice Boltzmann Method</vt:lpstr>
      <vt:lpstr>Lattice Boltzmann Method</vt:lpstr>
      <vt:lpstr>Lattice Boltzmann Method</vt:lpstr>
      <vt:lpstr>Raissi et al (2019): Physics-Informed Neural Networks</vt:lpstr>
      <vt:lpstr>Data driven solutions</vt:lpstr>
      <vt:lpstr>Example</vt:lpstr>
      <vt:lpstr>Result</vt:lpstr>
      <vt:lpstr>Data driven discovery</vt:lpstr>
      <vt:lpstr>Data driven discovery</vt:lpstr>
      <vt:lpstr>Solution</vt:lpstr>
      <vt:lpstr>https://iis2023.sciencesconf.org/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MHD Equilibrium</dc:title>
  <dc:creator>Muchamad Harry</dc:creator>
  <cp:lastModifiedBy>Muchamad Harry</cp:lastModifiedBy>
  <cp:revision>15</cp:revision>
  <dcterms:created xsi:type="dcterms:W3CDTF">2023-03-20T11:46:44Z</dcterms:created>
  <dcterms:modified xsi:type="dcterms:W3CDTF">2023-03-20T23:43:47Z</dcterms:modified>
</cp:coreProperties>
</file>