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74" r:id="rId5"/>
    <p:sldId id="275" r:id="rId6"/>
    <p:sldId id="276" r:id="rId7"/>
    <p:sldId id="278" r:id="rId8"/>
    <p:sldId id="279" r:id="rId9"/>
    <p:sldId id="280" r:id="rId10"/>
    <p:sldId id="281" r:id="rId11"/>
    <p:sldId id="284" r:id="rId12"/>
    <p:sldId id="277" r:id="rId13"/>
    <p:sldId id="283" r:id="rId14"/>
    <p:sldId id="285" r:id="rId15"/>
    <p:sldId id="282" r:id="rId16"/>
    <p:sldId id="288" r:id="rId17"/>
    <p:sldId id="286" r:id="rId18"/>
    <p:sldId id="287" r:id="rId19"/>
    <p:sldId id="28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60D48-9CD7-4971-801D-8E39547C0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E6192-54B2-46A1-9E9D-8239AF519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79300-A3EF-41B6-AF26-931C6E529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096F-0ACC-48BA-BDB2-57CC8F9094D0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A6778-8C32-43F0-8A3C-4470F7C73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98F02-8B1B-45A0-8F66-FC4A4EA5B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12C1-1D9F-470B-BA4F-10DBA9EF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6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E75FF-F4EA-458C-A73E-200E84548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61E4D-89FD-4F26-831B-70AE6DF36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BEFAE-CB87-4F3A-B217-11C24C68E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096F-0ACC-48BA-BDB2-57CC8F9094D0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506CA-C492-4976-B44F-D1BABD65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A5D36-E7DD-4AD5-88D6-83C2170BF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12C1-1D9F-470B-BA4F-10DBA9EF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79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73B05D-70F0-4D8C-81DB-3083F158F1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F2B7BC-CB3F-446C-AE1E-4F1CBD16C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432BC-F388-464E-B99E-0EFB5D3D6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096F-0ACC-48BA-BDB2-57CC8F9094D0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1601D-B13D-42D2-A9C8-358A4D711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44A3C-114E-4E8B-AF14-C2243D61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12C1-1D9F-470B-BA4F-10DBA9EF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78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08729-0173-4C39-81A1-4BD451AEF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F0738-C767-4560-AB83-85A5C2B19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6BAF7-62FC-4E92-AB9F-9B4E54AC5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096F-0ACC-48BA-BDB2-57CC8F9094D0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CC5FD-C05E-48D1-9C9A-4E1988540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77F5-E377-48EE-B124-F023B12D8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12C1-1D9F-470B-BA4F-10DBA9EF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1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08074-FDBF-4C81-AAF7-D7535713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2379A-60EB-477C-AAA2-E3D1D0B16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30BAE-3AB7-44A5-B7C6-FF95A26F8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096F-0ACC-48BA-BDB2-57CC8F9094D0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21F51-1649-4273-B1D9-710B81385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9D8C7-DFD1-48A8-84D0-BDFF6A15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12C1-1D9F-470B-BA4F-10DBA9EF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4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355E-832E-4C44-88BF-0EB22BB02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F2F07-1FCE-49E9-A3F0-F60FA6293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341B2-FEC8-40F9-B831-1FF84B0E7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A4C60-7EC0-41FC-8B1B-E796482CD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096F-0ACC-48BA-BDB2-57CC8F9094D0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F03F5-D0FB-43D1-A47C-41AC0ADF3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D3055-94AB-4FE7-A62E-05EF8F308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12C1-1D9F-470B-BA4F-10DBA9EF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1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93C56-B222-4DE4-B3CF-D3036610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F41E5-B218-4EE4-95C0-AC66D05DC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0ED45-1378-44AE-A22A-5D20B237E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764B06-A9D4-49CE-B95A-A463EBD6E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A65FE3-3761-40A4-A1A8-0B9DB60AF0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B040CB-EECB-45B8-BF19-4186B4523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096F-0ACC-48BA-BDB2-57CC8F9094D0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A8972C-6945-4D79-82E4-7D7383783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4104DD-0B49-4A15-8680-D1FD79D1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12C1-1D9F-470B-BA4F-10DBA9EF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1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67330-37DF-498D-974C-B50573820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CDA634-A5B7-440E-B398-A7B15369C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096F-0ACC-48BA-BDB2-57CC8F9094D0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680D65-C679-4B05-B800-65CF74A37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C5462-3453-4B73-8986-675136A1A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12C1-1D9F-470B-BA4F-10DBA9EF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06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F1B890-0A82-4F1E-B577-7008191D1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096F-0ACC-48BA-BDB2-57CC8F9094D0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E05715-B97D-4E8D-9DAA-F2612450A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79674-A966-43E8-8A9D-7689B48EF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12C1-1D9F-470B-BA4F-10DBA9EF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91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22FE5-7921-4459-A159-467D50368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EAADB-5D95-41F9-BDFB-931F0A13C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52CDF-587B-4794-95B5-0F729BF16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BF737-4356-49CB-86B6-C88460E86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096F-0ACC-48BA-BDB2-57CC8F9094D0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95855-28DE-4186-BA7D-21140C6B9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F2378-5124-496F-938B-A5B2240A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12C1-1D9F-470B-BA4F-10DBA9EF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41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F5B5D-9AF6-4D9F-8825-B1F018125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BEBB6C-0FE2-4C19-8815-3F295D8C97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84537-7F7D-46BC-9362-1FD496C46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7F7DD-A3B8-444A-B409-867C9B85F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096F-0ACC-48BA-BDB2-57CC8F9094D0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B2630-19B7-4D1D-BE69-5A0867641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95E53-4B6B-4775-8C16-5A8A25E0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12C1-1D9F-470B-BA4F-10DBA9EF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91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9DA156-B507-4AC3-94C7-E86ED0BAC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D1536-4361-4280-A2F7-2827DDCCB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6745A-7185-41F7-96EE-FB90C36D3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0096F-0ACC-48BA-BDB2-57CC8F9094D0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D7F04-F078-45DF-B8A0-813D56BE8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53383-499F-4684-BF14-08AB4F92C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C12C1-1D9F-470B-BA4F-10DBA9EF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60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791C-2E27-44C4-81BD-B6AFEB6194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Initial value formulation of displacement vector (1)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56F18-6C4F-45D6-B41D-EE2A820DD0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31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05F3F83-8054-42CF-9E3E-14C558E3EAC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/>
                  <a:t> expression in terms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05F3F83-8054-42CF-9E3E-14C558E3EA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18A476-8928-4D7B-91F9-B661D8B85A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3789"/>
                <a:ext cx="10515600" cy="504908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Because the axial symmetry with respect to the toroidal direction,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18A476-8928-4D7B-91F9-B661D8B85A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3789"/>
                <a:ext cx="10515600" cy="5049086"/>
              </a:xfrm>
              <a:blipFill>
                <a:blip r:embed="rId3"/>
                <a:stretch>
                  <a:fillRect l="-1217" t="-2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3884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F5441BF-F473-4D2B-8510-D73E3FF0620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Curl of vector in cylindrical coordinates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F5441BF-F473-4D2B-8510-D73E3FF062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38E18-9F02-419F-B171-B6558C21BD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8442" y="1825625"/>
                <a:ext cx="12023558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38E18-9F02-419F-B171-B6558C21BD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8442" y="1825625"/>
                <a:ext cx="12023558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3696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C316-A339-47F8-9A2B-664EB89F8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Vector Potential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D6E7FD-770D-4712-8FFD-DCD0359695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Because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, and using vector calculus identities </a:t>
                </a: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for any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.</a:t>
                </a:r>
                <a:r>
                  <a:rPr lang="en-US" dirty="0"/>
                  <a:t> So we can write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can be called as a magnetic vector potential.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𝝓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D6E7FD-770D-4712-8FFD-DCD0359695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 b="-12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804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25C473F-0AF2-4B9A-B889-9E100A6FE63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Relationship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25C473F-0AF2-4B9A-B889-9E100A6FE6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CBC9C2-95B4-42E5-8C88-6723D5DE86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 that,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CBC9C2-95B4-42E5-8C88-6723D5DE86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637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DC17-3482-4FA4-A8B1-11661D8D8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compact way to describe magnetic field for toroidal geometry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8BA38C-60FE-469F-9C5C-B4AD324DEE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/>
              <a:lstStyle/>
              <a:p>
                <a:r>
                  <a:rPr lang="en-US" dirty="0"/>
                  <a:t>The magnetic field and current density may be written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𝒑𝒐𝒍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𝒑𝒐𝒍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a scalar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related to the toroidal magnetic field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can be used to express the poloidal current density.</a:t>
                </a:r>
              </a:p>
              <a:p>
                <a:r>
                  <a:rPr lang="en-US" dirty="0"/>
                  <a:t>Therefore we can write,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𝒑𝒐𝒍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𝝓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𝒑𝒐𝒍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𝝓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Idea of proof: Vector calculus identities: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8BA38C-60FE-469F-9C5C-B4AD324DEE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217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511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E5BB0A0-A7B5-4651-980D-0D2FBACC291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52306"/>
                <a:ext cx="12192000" cy="13255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Back to static </a:t>
                </a:r>
                <a:r>
                  <a:rPr lang="en-US" i="1" dirty="0"/>
                  <a:t>force balance equation (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E5BB0A0-A7B5-4651-980D-0D2FBACC29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52306"/>
                <a:ext cx="12192000" cy="1325563"/>
              </a:xfrm>
              <a:blipFill>
                <a:blip r:embed="rId2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A5264C-C368-4748-8FBC-C3A2BD2F1E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7868"/>
                <a:ext cx="10515600" cy="517767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It can be seen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which means that pressure is a flux function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Proof: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 that,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order to this equation to be fulfilled for every point in domain, it must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consequences: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=0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A5264C-C368-4748-8FBC-C3A2BD2F1E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7868"/>
                <a:ext cx="10515600" cy="5177677"/>
              </a:xfrm>
              <a:blipFill>
                <a:blip r:embed="rId3"/>
                <a:stretch>
                  <a:fillRect l="-1217" t="-1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614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AE805D7-FE47-43B3-841C-FD2BD58E7CB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=0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AE805D7-FE47-43B3-841C-FD2BD58E7C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D8C6EA-83A8-4A8A-8DDB-7B53FDC741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Magnetic field lines lie on surfaces of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D8C6EA-83A8-4A8A-8DDB-7B53FDC741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70024C4-F22B-4BBB-81FF-B5F1D7898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2987" y="2530739"/>
            <a:ext cx="6526025" cy="338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33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5B462-1214-4995-B27E-465AEDA48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8328"/>
            <a:ext cx="10515600" cy="1325563"/>
          </a:xfrm>
        </p:spPr>
        <p:txBody>
          <a:bodyPr/>
          <a:lstStyle/>
          <a:p>
            <a:r>
              <a:rPr lang="en-US" dirty="0"/>
              <a:t>Poloidal current density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19EDC2-447F-43E4-89DE-C21E03FE2D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66274"/>
                <a:ext cx="10515600" cy="582328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Similarly,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𝝓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using cross-dot product identity, we obtain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In order to this equation to be fulfilled for every point in domain, </a:t>
                </a: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𝑹𝒆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𝝓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 that it must be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/>
                  <a:t>, because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(−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19EDC2-447F-43E4-89DE-C21E03FE2D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66274"/>
                <a:ext cx="10515600" cy="5823284"/>
              </a:xfrm>
              <a:blipFill>
                <a:blip r:embed="rId2"/>
                <a:stretch>
                  <a:fillRect l="-1217" t="-1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737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887DD6A-0620-4158-A64A-AC3256B6A1D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88759" y="-164261"/>
                <a:ext cx="11622504" cy="132556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Back to static </a:t>
                </a:r>
                <a:r>
                  <a:rPr lang="en-US" i="1" dirty="0"/>
                  <a:t>force balance equation (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887DD6A-0620-4158-A64A-AC3256B6A1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88759" y="-164261"/>
                <a:ext cx="11622504" cy="1325563"/>
              </a:xfrm>
              <a:blipFill>
                <a:blip r:embed="rId2"/>
                <a:stretch>
                  <a:fillRect l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44657-2768-4ED7-8B7B-7C11565BC6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61302"/>
                <a:ext cx="10515600" cy="501566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Using vector identity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⇔−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44657-2768-4ED7-8B7B-7C11565BC6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61302"/>
                <a:ext cx="10515600" cy="5015661"/>
              </a:xfrm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1934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2499D-84ED-4317-B12A-24151C1D4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Grad-</a:t>
            </a:r>
            <a:r>
              <a:rPr lang="en-US" dirty="0" err="1"/>
              <a:t>shafranov</a:t>
            </a:r>
            <a:r>
              <a:rPr lang="en-US" dirty="0"/>
              <a:t>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9AF55-B36E-44DD-8A13-45A7A12E2A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𝑑𝐹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9AF55-B36E-44DD-8A13-45A7A12E2A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9ECD50B-EB84-435D-941E-9F1F2F303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017" y="4177730"/>
            <a:ext cx="5063421" cy="213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8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E83EE-41A2-4DFE-90F5-40438C8FD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value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0441CF-AB0C-4F7B-A9E3-E874E18140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MHD stability can be investigated as an initial value problem by finding solutions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 appropriate initial and boundary condition.</a:t>
                </a:r>
              </a:p>
              <a:p>
                <a:r>
                  <a:rPr lang="en-US" dirty="0"/>
                  <a:t>This method yields a significant amount of information</a:t>
                </a:r>
              </a:p>
              <a:p>
                <a:pPr lvl="1"/>
                <a:r>
                  <a:rPr lang="en-US" dirty="0"/>
                  <a:t>Time evolution of system</a:t>
                </a:r>
              </a:p>
              <a:p>
                <a:pPr lvl="1"/>
                <a:r>
                  <a:rPr lang="en-US" dirty="0"/>
                  <a:t>Solution yields fastest growing mode.</a:t>
                </a:r>
              </a:p>
              <a:p>
                <a:r>
                  <a:rPr lang="en-US" dirty="0"/>
                  <a:t>this formulation is useful for complicated or non-analytic equilibria when the linearized or full MHD equations can be solved numerically.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0441CF-AB0C-4F7B-A9E3-E874E18140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89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B4B39-877B-4CF0-83EA-D08B2F0FF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322357-6C5C-443D-9157-4B86526D6E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With: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𝝃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322357-6C5C-443D-9157-4B86526D6E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7063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AAA6E-E9DB-451B-98E8-CC525C5B1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314"/>
            <a:ext cx="10515600" cy="1325563"/>
          </a:xfrm>
        </p:spPr>
        <p:txBody>
          <a:bodyPr/>
          <a:lstStyle/>
          <a:p>
            <a:r>
              <a:rPr lang="en-US" dirty="0"/>
              <a:t>MHD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1804B-97CC-44CA-BD97-9EC2FB54B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C6FE649-FEFF-45B6-AB06-B28F7ACF7B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6359410"/>
                  </p:ext>
                </p:extLst>
              </p:nvPr>
            </p:nvGraphicFramePr>
            <p:xfrm>
              <a:off x="2005818" y="1062654"/>
              <a:ext cx="9218106" cy="55533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09053">
                      <a:extLst>
                        <a:ext uri="{9D8B030D-6E8A-4147-A177-3AD203B41FA5}">
                          <a16:colId xmlns:a16="http://schemas.microsoft.com/office/drawing/2014/main" val="2240038842"/>
                        </a:ext>
                      </a:extLst>
                    </a:gridCol>
                    <a:gridCol w="4609053">
                      <a:extLst>
                        <a:ext uri="{9D8B030D-6E8A-4147-A177-3AD203B41FA5}">
                          <a16:colId xmlns:a16="http://schemas.microsoft.com/office/drawing/2014/main" val="2204312152"/>
                        </a:ext>
                      </a:extLst>
                    </a:gridCol>
                  </a:tblGrid>
                  <a:tr h="5261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Equation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9284422"/>
                      </a:ext>
                    </a:extLst>
                  </a:tr>
                  <a:tr h="8698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𝜕𝜌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∙(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mass continuity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8748979"/>
                      </a:ext>
                    </a:extLst>
                  </a:tr>
                  <a:tr h="86980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𝐷𝑡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energy equation of state,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7459052"/>
                      </a:ext>
                    </a:extLst>
                  </a:tr>
                  <a:tr h="52616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Faraday’s law (induction equation)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5262872"/>
                      </a:ext>
                    </a:extLst>
                  </a:tr>
                  <a:tr h="52616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𝑼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den>
                                    </m:f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𝑼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𝛁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𝑼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Momentum balance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0416684"/>
                      </a:ext>
                    </a:extLst>
                  </a:tr>
                  <a:tr h="52616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Ohm’s law,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dirty="0"/>
                            <a:t> electric resistivity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8963011"/>
                      </a:ext>
                    </a:extLst>
                  </a:tr>
                  <a:tr h="52616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Ampere-Maxwell law with assumption no external electric field,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dirty="0"/>
                            <a:t> permeability</a:t>
                          </a:r>
                          <a:r>
                            <a:rPr lang="en-US" baseline="0" dirty="0"/>
                            <a:t> of free space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3669749"/>
                      </a:ext>
                    </a:extLst>
                  </a:tr>
                  <a:tr h="52616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𝛁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Gauss law (continuity eq for magnetic field)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12405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C6FE649-FEFF-45B6-AB06-B28F7ACF7B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6359410"/>
                  </p:ext>
                </p:extLst>
              </p:nvPr>
            </p:nvGraphicFramePr>
            <p:xfrm>
              <a:off x="2005818" y="1062654"/>
              <a:ext cx="9218106" cy="55533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09053">
                      <a:extLst>
                        <a:ext uri="{9D8B030D-6E8A-4147-A177-3AD203B41FA5}">
                          <a16:colId xmlns:a16="http://schemas.microsoft.com/office/drawing/2014/main" val="2240038842"/>
                        </a:ext>
                      </a:extLst>
                    </a:gridCol>
                    <a:gridCol w="4609053">
                      <a:extLst>
                        <a:ext uri="{9D8B030D-6E8A-4147-A177-3AD203B41FA5}">
                          <a16:colId xmlns:a16="http://schemas.microsoft.com/office/drawing/2014/main" val="2204312152"/>
                        </a:ext>
                      </a:extLst>
                    </a:gridCol>
                  </a:tblGrid>
                  <a:tr h="5261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Equation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9284422"/>
                      </a:ext>
                    </a:extLst>
                  </a:tr>
                  <a:tr h="8698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4" t="-63636" r="-100396" b="-479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mass continuity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8748979"/>
                      </a:ext>
                    </a:extLst>
                  </a:tr>
                  <a:tr h="8698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4" t="-163636" r="-100396" b="-379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97" t="-163636" r="-529" b="-3790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7459052"/>
                      </a:ext>
                    </a:extLst>
                  </a:tr>
                  <a:tr h="6130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4" t="-373267" r="-100396" b="-436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Faraday’s law (induction equation)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5262872"/>
                      </a:ext>
                    </a:extLst>
                  </a:tr>
                  <a:tr h="70777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4" t="-412069" r="-100396" b="-280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Momentum balance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0416684"/>
                      </a:ext>
                    </a:extLst>
                  </a:tr>
                  <a:tr h="5261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4" t="-690698" r="-100396" b="-2779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97" t="-690698" r="-529" b="-2779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8963011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4" t="-450331" r="-100396" b="-582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97" t="-450331" r="-529" b="-582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3669749"/>
                      </a:ext>
                    </a:extLst>
                  </a:tr>
                  <a:tr h="5261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4" t="-966279" r="-100396" b="-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Gauss law (continuity eq for magnetic field)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124059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88965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746139D-0379-4553-849A-0FDB8A34F43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-19883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Static MHD Equilibrium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746139D-0379-4553-849A-0FDB8A34F4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-19883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1C9E77E3-645D-4722-91F5-E400B78C63C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67893221"/>
                  </p:ext>
                </p:extLst>
              </p:nvPr>
            </p:nvGraphicFramePr>
            <p:xfrm>
              <a:off x="2245895" y="1151428"/>
              <a:ext cx="8270664" cy="53951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35332">
                      <a:extLst>
                        <a:ext uri="{9D8B030D-6E8A-4147-A177-3AD203B41FA5}">
                          <a16:colId xmlns:a16="http://schemas.microsoft.com/office/drawing/2014/main" val="843871124"/>
                        </a:ext>
                      </a:extLst>
                    </a:gridCol>
                    <a:gridCol w="4135332">
                      <a:extLst>
                        <a:ext uri="{9D8B030D-6E8A-4147-A177-3AD203B41FA5}">
                          <a16:colId xmlns:a16="http://schemas.microsoft.com/office/drawing/2014/main" val="267480806"/>
                        </a:ext>
                      </a:extLst>
                    </a:gridCol>
                  </a:tblGrid>
                  <a:tr h="505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Equation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Equilibrium equation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7149146"/>
                      </a:ext>
                    </a:extLst>
                  </a:tr>
                  <a:tr h="8354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𝜕𝜌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𝑼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4641728"/>
                      </a:ext>
                    </a:extLst>
                  </a:tr>
                  <a:tr h="8354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𝐷𝑡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9862972"/>
                      </a:ext>
                    </a:extLst>
                  </a:tr>
                  <a:tr h="5888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4059210"/>
                      </a:ext>
                    </a:extLst>
                  </a:tr>
                  <a:tr h="94333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𝑼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den>
                                    </m:f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𝑼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𝛁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𝑼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12977177"/>
                      </a:ext>
                    </a:extLst>
                  </a:tr>
                  <a:tr h="50540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4623159"/>
                      </a:ext>
                    </a:extLst>
                  </a:tr>
                  <a:tr h="62586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78533231"/>
                      </a:ext>
                    </a:extLst>
                  </a:tr>
                  <a:tr h="50540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𝛁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𝛁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227641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1C9E77E3-645D-4722-91F5-E400B78C63C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67893221"/>
                  </p:ext>
                </p:extLst>
              </p:nvPr>
            </p:nvGraphicFramePr>
            <p:xfrm>
              <a:off x="2245895" y="1151428"/>
              <a:ext cx="8270664" cy="53951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35332">
                      <a:extLst>
                        <a:ext uri="{9D8B030D-6E8A-4147-A177-3AD203B41FA5}">
                          <a16:colId xmlns:a16="http://schemas.microsoft.com/office/drawing/2014/main" val="843871124"/>
                        </a:ext>
                      </a:extLst>
                    </a:gridCol>
                    <a:gridCol w="4135332">
                      <a:extLst>
                        <a:ext uri="{9D8B030D-6E8A-4147-A177-3AD203B41FA5}">
                          <a16:colId xmlns:a16="http://schemas.microsoft.com/office/drawing/2014/main" val="267480806"/>
                        </a:ext>
                      </a:extLst>
                    </a:gridCol>
                  </a:tblGrid>
                  <a:tr h="505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Equation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Equilibrium equation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7149146"/>
                      </a:ext>
                    </a:extLst>
                  </a:tr>
                  <a:tr h="8354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7" t="-64234" r="-100589" b="-4875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4641728"/>
                      </a:ext>
                    </a:extLst>
                  </a:tr>
                  <a:tr h="8354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7" t="-164234" r="-100589" b="-3875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9862972"/>
                      </a:ext>
                    </a:extLst>
                  </a:tr>
                  <a:tr h="6130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7" t="-358416" r="-100589" b="-4257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4059210"/>
                      </a:ext>
                    </a:extLst>
                  </a:tr>
                  <a:tr h="9433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7" t="-298710" r="-100589" b="-177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47" t="-298710" r="-589" b="-1774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2977177"/>
                      </a:ext>
                    </a:extLst>
                  </a:tr>
                  <a:tr h="50540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7" t="-744578" r="-100589" b="-2313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4623159"/>
                      </a:ext>
                    </a:extLst>
                  </a:tr>
                  <a:tr h="6515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7" t="-655140" r="-100589" b="-79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47" t="-655140" r="-589" b="-79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8533231"/>
                      </a:ext>
                    </a:extLst>
                  </a:tr>
                  <a:tr h="50540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7" t="-973494" r="-100589" b="-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47" t="-973494" r="-589" b="-2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27641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4113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C126-0339-40C6-8431-BA871730E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1DBE6A-F088-45DE-9A0A-B237130EBB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1775"/>
                <a:ext cx="5009147" cy="4351338"/>
              </a:xfrm>
            </p:spPr>
            <p:txBody>
              <a:bodyPr/>
              <a:lstStyle/>
              <a:p>
                <a:r>
                  <a:rPr lang="en-US" dirty="0"/>
                  <a:t>We introduce the cylindrical coordinate system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the origin at the center of the tokamak.</a:t>
                </a:r>
              </a:p>
              <a:p>
                <a:r>
                  <a:rPr lang="en-US" dirty="0"/>
                  <a:t>A cartesian vector in this coordinate system is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1DBE6A-F088-45DE-9A0A-B237130EBB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1775"/>
                <a:ext cx="5009147" cy="4351338"/>
              </a:xfrm>
              <a:blipFill>
                <a:blip r:embed="rId2"/>
                <a:stretch>
                  <a:fillRect l="-2192" t="-2241" r="-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74BB3EE-F840-46A0-9BFC-E6B1AC700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349" y="2026786"/>
            <a:ext cx="6415651" cy="382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022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CCE1F-BDB3-49BB-9A55-FF72628C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Poloidal and toroidal terms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05C53D-577A-4F93-BA14-D58C597629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𝒑𝒐𝒍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𝒕𝒐𝒓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With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𝒑𝒐𝒍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𝒕𝒐𝒓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𝝓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𝝓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standard basis.</a:t>
                </a:r>
              </a:p>
              <a:p>
                <a:pPr marL="0" indent="0">
                  <a:buNone/>
                </a:pPr>
                <a:r>
                  <a:rPr lang="en-US" dirty="0"/>
                  <a:t>Or we could write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/>
                  <a:t>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05C53D-577A-4F93-BA14-D58C597629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598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0BF1E-74A6-4E23-B272-E86D82356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6135"/>
            <a:ext cx="10515600" cy="1325563"/>
          </a:xfrm>
        </p:spPr>
        <p:txBody>
          <a:bodyPr/>
          <a:lstStyle/>
          <a:p>
            <a:r>
              <a:rPr lang="en-US" dirty="0"/>
              <a:t>Magnetic Flux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CB6070-73D0-4493-9362-92C7168D45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26943"/>
                <a:ext cx="6308558" cy="319336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 dirty="0"/>
                  <a:t>The flux of magnetic field across a surface that lies on the toroidal plane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𝒑𝒐𝒍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called poloidal magnetic flux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Total flux: </a:t>
                </a:r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𝒐𝒍</m:t>
                              </m:r>
                            </m:sub>
                          </m:sSub>
                        </m:sub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  <a:p>
                <a:r>
                  <a:rPr lang="en-US" sz="2000" dirty="0"/>
                  <a:t>Poloidal magnetic flux: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Ψ</m:t>
                      </m:r>
                    </m:oMath>
                  </m:oMathPara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Using divergence theorem,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CB6070-73D0-4493-9362-92C7168D45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26943"/>
                <a:ext cx="6308558" cy="3193366"/>
              </a:xfrm>
              <a:blipFill>
                <a:blip r:embed="rId2"/>
                <a:stretch>
                  <a:fillRect l="-1064" t="-2672" b="-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71DEC57-7641-4D14-90FC-3D6DA29C2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413" y="2123893"/>
            <a:ext cx="5458587" cy="26102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522BD3D0-1036-4745-BF20-5A4FEAF9C3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2828508"/>
                  </p:ext>
                </p:extLst>
              </p:nvPr>
            </p:nvGraphicFramePr>
            <p:xfrm>
              <a:off x="986835" y="4112399"/>
              <a:ext cx="7819538" cy="258946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92542">
                      <a:extLst>
                        <a:ext uri="{9D8B030D-6E8A-4147-A177-3AD203B41FA5}">
                          <a16:colId xmlns:a16="http://schemas.microsoft.com/office/drawing/2014/main" val="3162531045"/>
                        </a:ext>
                      </a:extLst>
                    </a:gridCol>
                    <a:gridCol w="304758">
                      <a:extLst>
                        <a:ext uri="{9D8B030D-6E8A-4147-A177-3AD203B41FA5}">
                          <a16:colId xmlns:a16="http://schemas.microsoft.com/office/drawing/2014/main" val="2161677494"/>
                        </a:ext>
                      </a:extLst>
                    </a:gridCol>
                    <a:gridCol w="4049379">
                      <a:extLst>
                        <a:ext uri="{9D8B030D-6E8A-4147-A177-3AD203B41FA5}">
                          <a16:colId xmlns:a16="http://schemas.microsoft.com/office/drawing/2014/main" val="3548969945"/>
                        </a:ext>
                      </a:extLst>
                    </a:gridCol>
                    <a:gridCol w="432113">
                      <a:extLst>
                        <a:ext uri="{9D8B030D-6E8A-4147-A177-3AD203B41FA5}">
                          <a16:colId xmlns:a16="http://schemas.microsoft.com/office/drawing/2014/main" val="967390569"/>
                        </a:ext>
                      </a:extLst>
                    </a:gridCol>
                    <a:gridCol w="2240746">
                      <a:extLst>
                        <a:ext uri="{9D8B030D-6E8A-4147-A177-3AD203B41FA5}">
                          <a16:colId xmlns:a16="http://schemas.microsoft.com/office/drawing/2014/main" val="2714384016"/>
                        </a:ext>
                      </a:extLst>
                    </a:gridCol>
                  </a:tblGrid>
                  <a:tr h="7519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en-US" sz="2000" b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b="0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=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b="0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  <m:r>
                                  <a:rPr lang="en-US" sz="2000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nary>
                                  <m:nary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b>
                                      <m:sSubPr>
                                        <m:ctrlP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2000" b="1" smtClean="0">
                                            <a:latin typeface="Cambria Math" panose="02040503050406030204" pitchFamily="18" charset="0"/>
                                          </a:rPr>
                                          <m:t>𝑺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2000" b="1" smtClean="0"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  <m:r>
                                          <a:rPr lang="en-US" sz="2000" b="1" smtClean="0">
                                            <a:latin typeface="Cambria Math" panose="02040503050406030204" pitchFamily="18" charset="0"/>
                                          </a:rPr>
                                          <m:t>𝒐𝒍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sz="2000" b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p>
                                  <m:e>
                                    <m:r>
                                      <a:rPr lang="en-US" sz="2000" b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  <m:r>
                                      <a:rPr lang="en-US" sz="2000" b="1" smtClean="0"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sz="2000" b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sz="2000" b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000" b="0" smtClean="0">
                                        <a:latin typeface="Cambria Math" panose="02040503050406030204" pitchFamily="18" charset="0"/>
                                      </a:rPr>
                                      <m:t>𝑑𝑆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467181"/>
                      </a:ext>
                    </a:extLst>
                  </a:tr>
                  <a:tr h="950643"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=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b="0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  <m:nary>
                                  <m:naryPr>
                                    <m:limLoc m:val="undOvr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4"/>
                                      </m:rPr>
                                      <a:rPr lang="en-US" sz="2000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20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b="0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p>
                                  <m:e>
                                    <m:nary>
                                      <m:naryPr>
                                        <m:limLoc m:val="undOvr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4"/>
                                          </m:rPr>
                                          <a:rPr lang="en-US" sz="2000" b="0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US" sz="2000" b="0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sup>
                                      <m:e>
                                        <m:r>
                                          <a:rPr lang="en-US" sz="2000" b="1" smtClean="0">
                                            <a:latin typeface="Cambria Math" panose="02040503050406030204" pitchFamily="18" charset="0"/>
                                          </a:rPr>
                                          <m:t>𝑩</m:t>
                                        </m:r>
                                        <m:r>
                                          <a:rPr lang="en-US" sz="2000" b="1" smtClean="0">
                                            <a:latin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1" smtClean="0">
                                                <a:latin typeface="Cambria Math" panose="02040503050406030204" pitchFamily="18" charset="0"/>
                                              </a:rPr>
                                              <m:t>𝒆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1" smtClean="0">
                                                <a:latin typeface="Cambria Math" panose="02040503050406030204" pitchFamily="18" charset="0"/>
                                              </a:rPr>
                                              <m:t>𝒛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  <m:r>
                                      <a:rPr lang="en-US" sz="2000" b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000" b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en-US" sz="2000" b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000" b="0" smtClean="0">
                                        <a:latin typeface="Cambria Math" panose="02040503050406030204" pitchFamily="18" charset="0"/>
                                      </a:rPr>
                                      <m:t>𝑑𝑅</m:t>
                                    </m:r>
                                    <m: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en-US" sz="2000" b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000" b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29945182"/>
                      </a:ext>
                    </a:extLst>
                  </a:tr>
                  <a:tr h="733529"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=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000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2000" b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p>
                                  <m:e>
                                    <m:r>
                                      <a:rPr lang="en-US" sz="2000" b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  <m:r>
                                          <a:rPr lang="en-US" sz="2000" b="0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000" b="0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</m:d>
                                  </m:e>
                                </m:nary>
                                <m:r>
                                  <a:rPr lang="en-US" sz="2000" b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2000" b="1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sub>
                                </m:sSub>
                                <m:r>
                                  <a:rPr lang="en-US" sz="2000" b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sz="2000" b="0" smtClean="0">
                                    <a:latin typeface="Cambria Math" panose="02040503050406030204" pitchFamily="18" charset="0"/>
                                  </a:rPr>
                                  <m:t>𝑑𝑅</m:t>
                                </m:r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=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</m:d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′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𝑑𝑅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89502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522BD3D0-1036-4745-BF20-5A4FEAF9C3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2828508"/>
                  </p:ext>
                </p:extLst>
              </p:nvPr>
            </p:nvGraphicFramePr>
            <p:xfrm>
              <a:off x="986835" y="4112399"/>
              <a:ext cx="7819538" cy="260235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92542">
                      <a:extLst>
                        <a:ext uri="{9D8B030D-6E8A-4147-A177-3AD203B41FA5}">
                          <a16:colId xmlns:a16="http://schemas.microsoft.com/office/drawing/2014/main" val="3162531045"/>
                        </a:ext>
                      </a:extLst>
                    </a:gridCol>
                    <a:gridCol w="304758">
                      <a:extLst>
                        <a:ext uri="{9D8B030D-6E8A-4147-A177-3AD203B41FA5}">
                          <a16:colId xmlns:a16="http://schemas.microsoft.com/office/drawing/2014/main" val="2161677494"/>
                        </a:ext>
                      </a:extLst>
                    </a:gridCol>
                    <a:gridCol w="4049379">
                      <a:extLst>
                        <a:ext uri="{9D8B030D-6E8A-4147-A177-3AD203B41FA5}">
                          <a16:colId xmlns:a16="http://schemas.microsoft.com/office/drawing/2014/main" val="3548969945"/>
                        </a:ext>
                      </a:extLst>
                    </a:gridCol>
                    <a:gridCol w="432113">
                      <a:extLst>
                        <a:ext uri="{9D8B030D-6E8A-4147-A177-3AD203B41FA5}">
                          <a16:colId xmlns:a16="http://schemas.microsoft.com/office/drawing/2014/main" val="967390569"/>
                        </a:ext>
                      </a:extLst>
                    </a:gridCol>
                    <a:gridCol w="2240746">
                      <a:extLst>
                        <a:ext uri="{9D8B030D-6E8A-4147-A177-3AD203B41FA5}">
                          <a16:colId xmlns:a16="http://schemas.microsoft.com/office/drawing/2014/main" val="2714384016"/>
                        </a:ext>
                      </a:extLst>
                    </a:gridCol>
                  </a:tblGrid>
                  <a:tr h="8022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r="-887692" b="-2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=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7068" r="-66015" b="-2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467181"/>
                      </a:ext>
                    </a:extLst>
                  </a:tr>
                  <a:tr h="1017397"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=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7068" t="-79042" r="-66015" b="-7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29945182"/>
                      </a:ext>
                    </a:extLst>
                  </a:tr>
                  <a:tr h="782701"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=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7068" t="-231783" r="-660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=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48913" t="-2317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895025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97252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9C5B2F7-DAAF-4C66-9178-4BCF6714080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-19883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/>
                  <a:t> expression in terms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9C5B2F7-DAAF-4C66-9178-4BCF671408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-19883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7B4D6E-B7E0-4507-85D7-A3B85D8884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34716"/>
                <a:ext cx="10515600" cy="514224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Based on equation for the poloidal magnetic flux and fundamental theorem of calculus, we could write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And by considering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the axial symmetry with respect to the toroidal direction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r>
                  <a:rPr lang="en-US" dirty="0"/>
                  <a:t>, we could write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Proof: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</m:oMath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7B4D6E-B7E0-4507-85D7-A3B85D8884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34716"/>
                <a:ext cx="10515600" cy="5142247"/>
              </a:xfrm>
              <a:blipFill>
                <a:blip r:embed="rId3"/>
                <a:stretch>
                  <a:fillRect l="-1217" t="-2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045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2188</TotalTime>
  <Words>1213</Words>
  <Application>Microsoft Office PowerPoint</Application>
  <PresentationFormat>Widescreen</PresentationFormat>
  <Paragraphs>152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Initial value formulation of displacement vector (1)</vt:lpstr>
      <vt:lpstr>Initial value formulation</vt:lpstr>
      <vt:lpstr>PowerPoint Presentation</vt:lpstr>
      <vt:lpstr>MHD Equation</vt:lpstr>
      <vt:lpstr>Static MHD Equilibrium (U=0)</vt:lpstr>
      <vt:lpstr>Coordinate system</vt:lpstr>
      <vt:lpstr>Poloidal and toroidal terms</vt:lpstr>
      <vt:lpstr>Magnetic Flux</vt:lpstr>
      <vt:lpstr>B expression in terms of ψ</vt:lpstr>
      <vt:lpstr>B expression in terms of ψ</vt:lpstr>
      <vt:lpstr>Curl of vector in cylindrical coordinates (R,ϕ,Z)</vt:lpstr>
      <vt:lpstr>Magnetic Vector Potential</vt:lpstr>
      <vt:lpstr>Relationship between ψ and A</vt:lpstr>
      <vt:lpstr>A compact way to describe magnetic field for toroidal geometry</vt:lpstr>
      <vt:lpstr>Back to static force balance equation (∇p=j×B) </vt:lpstr>
      <vt:lpstr>B∙∇ψ =0</vt:lpstr>
      <vt:lpstr>Poloidal current density (1)</vt:lpstr>
      <vt:lpstr>Back to static force balance equation (∇p=j×B) </vt:lpstr>
      <vt:lpstr>Grad-shafranov equation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Initial value formulation of displacement vector</dc:title>
  <dc:creator>Muchamad Harry</dc:creator>
  <cp:lastModifiedBy>Muchamad Harry</cp:lastModifiedBy>
  <cp:revision>49</cp:revision>
  <dcterms:created xsi:type="dcterms:W3CDTF">2023-03-06T01:59:52Z</dcterms:created>
  <dcterms:modified xsi:type="dcterms:W3CDTF">2023-05-15T23:06:28Z</dcterms:modified>
</cp:coreProperties>
</file>