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2" r:id="rId39"/>
    <p:sldId id="293" r:id="rId40"/>
    <p:sldId id="29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2131-FBCE-4EC9-A918-DE71396D55C1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415D0-CC90-4890-A04A-3FCB178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1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Friedberg 272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15D0-CC90-4890-A04A-3FCB17819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· : dot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15D0-CC90-4890-A04A-3FCB178198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61C5-1AF7-4FCD-8D04-521A5F3B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D817E-A082-4C45-96B3-C0886C7AC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7590-9FFB-4BCF-B15F-57E140E9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A1DF-D55F-48A5-A6E8-D8339C3B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49C3-DE64-4BC7-A694-9E777F62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1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25DC-0CFD-45AB-973E-D408DC23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17880-3C54-46AF-A44C-B103AF1CA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74B0-C8AA-4875-B4BA-AF380AFA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89F4-C25D-4D58-9733-69021A42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3AAD-5718-4EAA-9998-AAA1798C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A393B-2E2B-4D18-A433-18A05AE79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BA407-7189-4E19-9167-11F983AC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D885-DA2A-478B-95B9-6B28A272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C42B-5BF9-44FB-9E59-823BA96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8A9E-A8C7-4773-86E4-81B5286A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72B7-B002-46D7-A27B-2DDF9B55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5881-B84D-4BB3-8F0F-2C9DA3BC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CC34-6A88-484C-8564-11A3378E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0873-5194-48E2-8BCC-0DFAAED6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4FE1-86FC-437A-BE4D-834ED09F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720-71F2-4ECC-9F4B-AD2FB1A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A8E5F-FBCD-48DE-951C-E34AA815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989B-DB7D-46AF-B1CE-5C5AD06F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D82F-C5ED-4920-ACCF-10037DB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DB0F-6819-4869-A849-96F1CF70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3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EE3-894A-47DE-AD41-4C1AF396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03F0-1598-41BB-9386-71F95C836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463EE-AEB3-459B-AA03-677D4EF7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4F369-65DE-4147-8DF8-9C31ACFF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6A969-52CA-43AC-B4D3-BF5B9B5F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2B219-2618-48D1-B9E0-AB42F3D9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50E2-C95F-46A0-B9AD-DFF7F401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49EE-B18C-42A8-A0DF-F69CCEA1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559D1-AFE9-48CA-8AD4-2C8F2FE4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7ED99-E50D-47FB-B734-FEAFAF20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9449C-DC43-4F5C-933D-9F97F4BD0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DCD8A-2A36-4CBC-8AE0-E3253004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347A1-E89F-438F-A188-AC3BC718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19BBF-7FEA-4559-88C2-D084C781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03FB-ED3E-4D58-90E1-78D4F8D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A4519-D7EA-4E3E-9853-8BC00285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25C66-E540-4A16-B258-3F5A8652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D6C7A-30C0-40C2-A3C5-03162B81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EBF93-6039-4A27-B584-183B48AF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17AAB-C5DF-4475-AC64-25DFC91F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B5926-1063-4375-856C-12D08C28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BEB6-28E1-40B5-AAC2-70D073F7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07BE-8C13-4EE1-ABB9-AA4CAE9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B75F-0A16-4F6F-B8F5-9AB559F6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1A4A4-30CC-46E8-B4E4-A146D9E2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5120C-EF4D-40AA-AA33-17A32DCA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BEA5-946B-4869-BA45-8E62CD45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58AD-6FA1-479F-9C03-5782DED3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13824-2C74-4D40-8317-893A4AFC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9C40-1C38-4D46-8E67-45E960AA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5023-141F-40C5-8873-28E2437D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25628-EA9A-44F2-A69F-3623B61C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6D63E-5E85-457F-A485-B8AAB0F7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B941A-6F0D-46ED-90EC-E2AFD876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7B58-9301-47C3-8188-6562EDD2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D103-91D3-4B75-AF4C-C594E0AC2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0220-7668-4832-8272-C5839EABF2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4058-9DBF-4999-930A-F197A0790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BF37-3B9B-4DAC-AF54-F1608D7C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D714-2521-4CE6-B4D0-FFFAD899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DEB2-4FCC-4F14-B012-70E2AB360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Magnetohydrodynamics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885E1-361F-4AC6-8330-681816B64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3679-F3F1-4232-A798-E3AC8BF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Torus Coordinates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56C59-0EF2-40C2-9D90-9FDA0737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52" y="2113452"/>
            <a:ext cx="3677038" cy="3808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06A00-C6D7-4F73-8793-D61B20FA29E1}"/>
                  </a:ext>
                </a:extLst>
              </p:cNvPr>
              <p:cNvSpPr txBox="1"/>
              <p:nvPr/>
            </p:nvSpPr>
            <p:spPr>
              <a:xfrm>
                <a:off x="5712647" y="2950592"/>
                <a:ext cx="4430597" cy="1803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06A00-C6D7-4F73-8793-D61B20F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47" y="2950592"/>
                <a:ext cx="4430597" cy="1803827"/>
              </a:xfrm>
              <a:prstGeom prst="rect">
                <a:avLst/>
              </a:prstGeom>
              <a:blipFill>
                <a:blip r:embed="rId3"/>
                <a:stretch>
                  <a:fillRect l="-1100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16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098D-B1D0-457C-8857-C6CCBC27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equations of ideal MHD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9A922-C63A-4641-9672-207C30D3B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subscript ‘0’ indicates equilibrium and ‘1’ indicates the perturbation.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position vector.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static equilibrium.</a:t>
                </a:r>
              </a:p>
              <a:p>
                <a:r>
                  <a:rPr lang="en-US" dirty="0"/>
                  <a:t>For static equilibrium,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9A922-C63A-4641-9672-207C30D3B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1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736-086C-4DD0-940A-DDDB23E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equations of ideal MHD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12095-9DF0-485D-B0D1-F6E1FDAEF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Ignoring products of the perturbations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(4)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only time-dependent variable on the RHS of eq 1,2, and 3.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12095-9DF0-485D-B0D1-F6E1FDAEF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81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91FAA7-FFE7-47C4-AA82-58CDBD8745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displacement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dirty="0"/>
                  <a:t>, describes how much the plasma is displaced from the equilibrium state.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91FAA7-FFE7-47C4-AA82-58CDBD874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r="-1449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F5424-4586-43C1-B491-0AD88BA30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3008"/>
                <a:ext cx="7452368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the displacement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Its time derivative is just the perturbed velocity,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F5424-4586-43C1-B491-0AD88BA30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3008"/>
                <a:ext cx="7452368" cy="4351338"/>
              </a:xfrm>
              <a:blipFill>
                <a:blip r:embed="rId3"/>
                <a:stretch>
                  <a:fillRect l="-147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D6CEB3-5C23-4882-B51C-7ADAE7E1A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0" y="2505697"/>
            <a:ext cx="3798728" cy="24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2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29A-D175-4FD9-B698-56FE259E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continuity equation with respect to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DA06A-74FE-472F-89A9-0FB524D3F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Next, integrate respect to time: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Which leads to a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terms of just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DA06A-74FE-472F-89A9-0FB524D3F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05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04C9F1-1D7F-4343-948B-AB0DD2CCF9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similarly put the linearized induction and energy equations 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04C9F1-1D7F-4343-948B-AB0DD2CCF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B12AA-B768-4A0B-951A-C50119005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513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Integrating the linearized equations with respect to time yields solutions for the perturbed density, magnetic field, and plasma pressure:</a:t>
                </a:r>
              </a:p>
              <a:p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B12AA-B768-4A0B-951A-C50119005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5138"/>
                <a:ext cx="10515600" cy="4351338"/>
              </a:xfrm>
              <a:blipFill>
                <a:blip r:embed="rId3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5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FFDEE5-B6C6-45B3-95E6-82BE79B4C0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Linearized momentum equation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FFDEE5-B6C6-45B3-95E6-82BE79B4C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1D5E4-2DED-42E6-8574-406110FDE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688"/>
                <a:ext cx="10515600" cy="522798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the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looks similar to Newton’s second law. 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force operator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and the equilibrium, but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1D5E4-2DED-42E6-8574-406110FDE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688"/>
                <a:ext cx="10515600" cy="5227982"/>
              </a:xfrm>
              <a:blipFill>
                <a:blip r:embed="rId3"/>
                <a:stretch>
                  <a:fillRect l="-928" b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39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D311-D4DC-4B55-9463-72AA1F6D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6"/>
            <a:ext cx="10515600" cy="1325563"/>
          </a:xfrm>
        </p:spPr>
        <p:txBody>
          <a:bodyPr/>
          <a:lstStyle/>
          <a:p>
            <a:r>
              <a:rPr lang="en-US" dirty="0"/>
              <a:t>Intuition for the force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6400B-F2D1-4AFF-9A4D-233733A99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538"/>
                <a:ext cx="10515600" cy="537707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an angle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displacement and force are in opposite directions</a:t>
                </a:r>
              </a:p>
              <a:p>
                <a:pPr lvl="1"/>
                <a:r>
                  <a:rPr lang="en-US" dirty="0"/>
                  <a:t>The force opposes displacements</a:t>
                </a:r>
              </a:p>
              <a:p>
                <a:pPr lvl="1"/>
                <a:r>
                  <a:rPr lang="en-US" dirty="0"/>
                  <a:t>The system will typically oscillate around the equilibrium.</a:t>
                </a:r>
              </a:p>
              <a:p>
                <a:pPr lvl="1"/>
                <a:r>
                  <a:rPr lang="en-US" dirty="0"/>
                  <a:t>This corresponds to stability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displacement and force are in the same directions</a:t>
                </a:r>
              </a:p>
              <a:p>
                <a:pPr lvl="1"/>
                <a:r>
                  <a:rPr lang="en-US" dirty="0"/>
                  <a:t>The force encourages displacements</a:t>
                </a:r>
              </a:p>
              <a:p>
                <a:pPr lvl="1"/>
                <a:r>
                  <a:rPr lang="en-US" dirty="0"/>
                  <a:t>We would expect the perturbation to grow.</a:t>
                </a:r>
              </a:p>
              <a:p>
                <a:pPr lvl="1"/>
                <a:r>
                  <a:rPr lang="en-US" dirty="0"/>
                  <a:t>This corresponds to instability.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this perturbation neutrally stable.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6400B-F2D1-4AFF-9A4D-233733A99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538"/>
                <a:ext cx="10515600" cy="5377071"/>
              </a:xfrm>
              <a:blipFill>
                <a:blip r:embed="rId2"/>
                <a:stretch>
                  <a:fillRect l="-12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BFB4DDF-DF4F-48F1-8527-E451658C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41" y="367749"/>
            <a:ext cx="3788878" cy="28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3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83EE-41A2-4DFE-90F5-40438C8F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Initial value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441CF-AB0C-4F7B-A9E3-E874E1814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MHD stability can be investigated as an initial value problem by finding solutions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appropriate initial and boundary condition.</a:t>
                </a:r>
              </a:p>
              <a:p>
                <a:r>
                  <a:rPr lang="en-US" dirty="0"/>
                  <a:t>This method yields a significant amount of information</a:t>
                </a:r>
              </a:p>
              <a:p>
                <a:pPr lvl="1"/>
                <a:r>
                  <a:rPr lang="en-US" dirty="0"/>
                  <a:t>Time evolution of system</a:t>
                </a:r>
              </a:p>
              <a:p>
                <a:pPr lvl="1"/>
                <a:r>
                  <a:rPr lang="en-US" dirty="0"/>
                  <a:t>Solution yields fastest growing mode.</a:t>
                </a:r>
              </a:p>
              <a:p>
                <a:r>
                  <a:rPr lang="en-US" dirty="0"/>
                  <a:t>this formulation is useful for complicated or non-analytic equilibria when the linearized or full MHD equations can be solved numerically.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441CF-AB0C-4F7B-A9E3-E874E1814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12EF-130F-41ED-903B-D3EDDF71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Finding the normal mode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2F676-6D15-47BC-B8FB-2A03AA178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Separate the space and time dependences of the displacement: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linearized momentum equation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(∗)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the solution 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/>
                  <a:t> is an eigenvalue problem 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 is linear.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2F676-6D15-47BC-B8FB-2A03AA178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2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4CDF-7D53-451A-AEE8-0A81888A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Pinches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006E1-D564-4FDA-8C53-DB1047093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520" y="1596420"/>
            <a:ext cx="7586860" cy="39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B35D-B862-447D-B3DF-DF177811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MHD force operator is self-adjoint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AC304-6CA3-461C-878E-F886D8F94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adjoint is a generalized complex conjugate for a functional.</a:t>
                </a:r>
              </a:p>
              <a:p>
                <a:r>
                  <a:rPr lang="en-US" dirty="0"/>
                  <a:t>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self-adjoint. For any allowable displacement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  <a:r>
                  <a:rPr lang="en-US" dirty="0" err="1"/>
                  <a:t>Freidberg</a:t>
                </a:r>
                <a:r>
                  <a:rPr lang="en-US" dirty="0"/>
                  <a:t> (1987)</a:t>
                </a:r>
              </a:p>
              <a:p>
                <a:r>
                  <a:rPr lang="en-US" dirty="0"/>
                  <a:t>Self-</a:t>
                </a:r>
                <a:r>
                  <a:rPr lang="en-US" dirty="0" err="1"/>
                  <a:t>adjointness</a:t>
                </a:r>
                <a:r>
                  <a:rPr lang="en-US" dirty="0"/>
                  <a:t> is closely related to conservation of energy. If there is dissipation,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 will not be self-adjoint.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AC304-6CA3-461C-878E-F886D8F94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09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009B-BDA2-4F11-8069-279421A8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Finding the normal mode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5CD1-2EFB-4D09-BC7F-6085222AD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discrete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the normal mode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 is the normal mode (eigenfunctions) corresponding to its normal frequency (eigenvalue)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 is self-adjoint,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must be real.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equilibrium is stable.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equilibrium is unstable.</a:t>
                </a:r>
              </a:p>
              <a:p>
                <a:r>
                  <a:rPr lang="en-US" dirty="0"/>
                  <a:t>Stability boundaries occur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5CD1-2EFB-4D09-BC7F-6085222AD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43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341F77-BBF6-4951-BC00-C801F7CAEC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real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341F77-BBF6-4951-BC00-C801F7CAE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1803C-9E25-428C-9D25-0EE401668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0139"/>
                <a:ext cx="10515600" cy="50093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dot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integrate over volume: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Do the same for the complex conjugate equation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dotted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𝝃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Substract</a:t>
                </a:r>
                <a:r>
                  <a:rPr lang="en-US" dirty="0"/>
                  <a:t> the two equations and use the self-</a:t>
                </a:r>
                <a:r>
                  <a:rPr lang="en-US" dirty="0" err="1"/>
                  <a:t>adjointness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therefore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dirty="0"/>
                  <a:t> are purely real.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1803C-9E25-428C-9D25-0EE401668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0139"/>
                <a:ext cx="10515600" cy="5009322"/>
              </a:xfrm>
              <a:blipFill>
                <a:blip r:embed="rId3"/>
                <a:stretch>
                  <a:fillRect l="-1043" t="-2433" b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1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813D-B01D-4FAE-AFB5-CECE3D2B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the normal modes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C508C-0F57-4862-80B2-6EC1A0F7F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38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two discrete modes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Dot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/>
                  <a:t>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 and vice versa, integrate over volume, subtract, and use self-</a:t>
                </a:r>
                <a:r>
                  <a:rPr lang="en-US" dirty="0" err="1"/>
                  <a:t>adjointness</a:t>
                </a:r>
                <a:r>
                  <a:rPr lang="en-US" dirty="0"/>
                  <a:t> of F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(e.g., the modes are discrete)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modes are orthogonal with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C508C-0F57-4862-80B2-6EC1A0F7F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3897"/>
              </a:xfrm>
              <a:blipFill>
                <a:blip r:embed="rId2"/>
                <a:stretch>
                  <a:fillRect l="-1043" t="-2548" b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4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8AC5-32E4-468E-BB09-BFCFCDB1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mode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10D3-763C-4B56-861F-365713A0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less effort than the initial value formulation.</a:t>
            </a:r>
          </a:p>
          <a:p>
            <a:r>
              <a:rPr lang="en-US" dirty="0"/>
              <a:t>More amenable to analysis.</a:t>
            </a:r>
          </a:p>
          <a:p>
            <a:r>
              <a:rPr lang="en-US" dirty="0"/>
              <a:t>Cannot be used to describe nonlinear evolution (after the linearization approximation breaks down)</a:t>
            </a:r>
          </a:p>
          <a:p>
            <a:r>
              <a:rPr lang="en-US" dirty="0"/>
              <a:t>Normal mode analysis requires that the eigenvalues are discrete and distinguishable.</a:t>
            </a:r>
          </a:p>
        </p:txBody>
      </p:sp>
    </p:spTree>
    <p:extLst>
      <p:ext uri="{BB962C8B-B14F-4D97-AF65-F5344CB8AC3E}">
        <p14:creationId xmlns:p14="http://schemas.microsoft.com/office/powerpoint/2010/main" val="373840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555-8575-4512-B6DF-6F5A665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Variational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D2E8F-5A61-45E3-9609-EB2986B0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148"/>
                <a:ext cx="10515600" cy="55758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kinetic energy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integrated over the volume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From conservation of energy, the change in potential energy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D2E8F-5A61-45E3-9609-EB2986B0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148"/>
                <a:ext cx="10515600" cy="5575852"/>
              </a:xfrm>
              <a:blipFill>
                <a:blip r:embed="rId2"/>
                <a:stretch>
                  <a:fillRect l="-1043"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B3C7B4E-E5CE-445F-8401-C1C075028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805063"/>
                  </p:ext>
                </p:extLst>
              </p:nvPr>
            </p:nvGraphicFramePr>
            <p:xfrm>
              <a:off x="1853095" y="1690688"/>
              <a:ext cx="8127999" cy="3632073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484217">
                      <a:extLst>
                        <a:ext uri="{9D8B030D-6E8A-4147-A177-3AD203B41FA5}">
                          <a16:colId xmlns:a16="http://schemas.microsoft.com/office/drawing/2014/main" val="1182183250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3927009595"/>
                        </a:ext>
                      </a:extLst>
                    </a:gridCol>
                    <a:gridCol w="4126947">
                      <a:extLst>
                        <a:ext uri="{9D8B030D-6E8A-4147-A177-3AD203B41FA5}">
                          <a16:colId xmlns:a16="http://schemas.microsoft.com/office/drawing/2014/main" val="2764744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smtClean="0">
                                            <a:latin typeface="Cambria Math" panose="02040503050406030204" pitchFamily="18" charset="0"/>
                                          </a:rPr>
                                          <m:t>𝝃</m:t>
                                        </m:r>
                                      </m:e>
                                    </m:acc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>
                                            <a:latin typeface="Cambria Math" panose="02040503050406030204" pitchFamily="18" charset="0"/>
                                          </a:rPr>
                                          <m:t>𝝃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>
                                            <a:latin typeface="Cambria Math" panose="02040503050406030204" pitchFamily="18" charset="0"/>
                                          </a:rPr>
                                          <m:t>𝝃</m:t>
                                        </m:r>
                                      </m:e>
                                    </m:acc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>
                                            <a:latin typeface="Cambria Math" panose="02040503050406030204" pitchFamily="18" charset="0"/>
                                          </a:rPr>
                                          <m:t>𝝃</m:t>
                                        </m:r>
                                      </m:e>
                                    </m:acc>
                                  </m:e>
                                </m:nary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3833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2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sz="2800" b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2800" b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𝝃</m:t>
                                    </m:r>
                                    <m:r>
                                      <a:rPr lang="en-US" sz="28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8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𝝃</m:t>
                                    </m:r>
                                    <m:r>
                                      <a:rPr lang="en-US" sz="28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8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240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:endParaRPr lang="en-US" sz="2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8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𝝃</m:t>
                                    </m:r>
                                    <m:r>
                                      <a:rPr lang="en-US" sz="28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8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d>
                                      <m:dPr>
                                        <m:ctrlP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𝝃</m:t>
                                        </m:r>
                                      </m:e>
                                    </m:d>
                                    <m:r>
                                      <a:rPr lang="en-US" sz="28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8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5940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B3C7B4E-E5CE-445F-8401-C1C075028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805063"/>
                  </p:ext>
                </p:extLst>
              </p:nvPr>
            </p:nvGraphicFramePr>
            <p:xfrm>
              <a:off x="1853095" y="1690688"/>
              <a:ext cx="8127999" cy="3635629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484217">
                      <a:extLst>
                        <a:ext uri="{9D8B030D-6E8A-4147-A177-3AD203B41FA5}">
                          <a16:colId xmlns:a16="http://schemas.microsoft.com/office/drawing/2014/main" val="1182183250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3927009595"/>
                        </a:ext>
                      </a:extLst>
                    </a:gridCol>
                    <a:gridCol w="4126947">
                      <a:extLst>
                        <a:ext uri="{9D8B030D-6E8A-4147-A177-3AD203B41FA5}">
                          <a16:colId xmlns:a16="http://schemas.microsoft.com/office/drawing/2014/main" val="2764744817"/>
                        </a:ext>
                      </a:extLst>
                    </a:gridCol>
                  </a:tblGrid>
                  <a:tr h="1210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333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2941" r="-7976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90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833445"/>
                      </a:ext>
                    </a:extLst>
                  </a:tr>
                  <a:tr h="121424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2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2941" t="-100000" r="-7976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903" t="-1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240505"/>
                      </a:ext>
                    </a:extLst>
                  </a:tr>
                  <a:tr h="1210691"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:endParaRPr lang="en-US" sz="2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2941" t="-200000" r="-7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903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940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381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E4BB-835E-46DF-9973-C5AD5698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Variational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1EF43-D2FB-4DFE-85CB-95E2656DC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1357"/>
                <a:ext cx="10515600" cy="518822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If there exists a displacement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for which the change of potential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then there is an instability.</a:t>
                </a:r>
              </a:p>
              <a:p>
                <a:r>
                  <a:rPr lang="en-US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is an extremum, is an eigenfunction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with eigenvalue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This establishes the equivalence of the variational principle and normal mode analysis.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1EF43-D2FB-4DFE-85CB-95E2656DC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1357"/>
                <a:ext cx="10515600" cy="5188226"/>
              </a:xfrm>
              <a:blipFill>
                <a:blip r:embed="rId2"/>
                <a:stretch>
                  <a:fillRect l="-928" t="-1880" b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8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B643-06BB-428E-8100-CA457D7D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969BBC-862A-4725-A579-CBB69818F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6912" y="1897763"/>
            <a:ext cx="7653131" cy="46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7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DDB-154C-421F-B090-77614740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the variational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B1330-E249-4ECA-ADBD-B4A3DF7D8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Choose a trial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suitable choice of basis functions subject to the normalization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nary>
                  </m:oMath>
                </a14:m>
                <a:r>
                  <a:rPr lang="en-US" dirty="0"/>
                  <a:t> with respect to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lower bound for the growth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B1330-E249-4ECA-ADBD-B4A3DF7D8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1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4E44-8F6C-493F-BEFA-1103AFFB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Energy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BCD07-E6D5-43EE-8C8F-B4049DC3A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as the sum of changes in the potential energy of the plasma,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the surface,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and the vacuum,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.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vacuum magnetic energy corresponds to the potential field solution for a given set of boundary conditions.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BCD07-E6D5-43EE-8C8F-B4049DC3A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9CF4-2C64-437C-AAB0-657AECDE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Toroidal Pinches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D215D-3487-4305-83BB-9C8D4A1B8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960" y="1812442"/>
            <a:ext cx="7054080" cy="41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9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A1D5-52A8-4247-A53A-399100A1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at the surface of plasma.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F9FF33-9C84-43C3-9472-4DA4AB3F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165" y="1481966"/>
            <a:ext cx="8157357" cy="46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10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7CB-81B1-4B9D-B5B0-782F4500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Energy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CB0DC-969E-46BD-AA0A-6965AFFDB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870"/>
                <a:ext cx="10515600" cy="50788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Plasma contributions: increase in the magnetic energy, the work done against the perturbed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force and the change in internal energy due to the compression (or expansion) of the plasma.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Surface energy: work done by displacing the boundary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If there is no surface current, the total pressure gradient is continuous across the boundary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the boundary is fixed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CB0DC-969E-46BD-AA0A-6965AFFDB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870"/>
                <a:ext cx="10515600" cy="5078895"/>
              </a:xfrm>
              <a:blipFill>
                <a:blip r:embed="rId2"/>
                <a:stretch>
                  <a:fillRect l="-1217" t="-276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89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6BF7-1457-40E7-A754-7DDF1E15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Energy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AE071-7CD0-4B67-8081-6C5C3564A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Vacuum contribution: the increase in the energy of the vacuum field.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𝑣𝑎𝑐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also vanishes 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since there is no perturbation of the vacuum field.</a:t>
                </a:r>
              </a:p>
              <a:p>
                <a:r>
                  <a:rPr lang="en-US" dirty="0"/>
                  <a:t>So, for fixed boundary problems,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Instabilities may be classified as internal (fixed boundary) or external (free boundary) modes.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AE071-7CD0-4B67-8081-6C5C3564A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15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114-348D-431C-954E-C6C17373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Energy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F6B2B-B2C5-429F-AF45-4A09C6019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After manipulation, the energy principle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is the unit vector parallel to the magnetic field.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curvature of the equilibrium magnetic field. The curvature measures how fast a curve is changing direction at a given point.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F6B2B-B2C5-429F-AF45-4A09C6019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757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3796-BFDC-482F-8005-D6610208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Energy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8F030-E564-4389-8872-212E161A5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quantities have been separated into parallel and perpendicular components relative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8F030-E564-4389-8872-212E161A5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C62DB64-A649-4985-8C42-6BF28EC9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16" y="2976785"/>
            <a:ext cx="597300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24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68E4-9634-4D44-9D61-C6604555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Energy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64A24-92C3-43DA-B61B-F5B133867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1052"/>
                <a:ext cx="10515600" cy="47159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𝜿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first three terms are always stabilizing:</a:t>
                </a:r>
              </a:p>
              <a:p>
                <a:pPr lvl="1"/>
                <a:r>
                  <a:rPr lang="en-US" dirty="0"/>
                  <a:t>The energy required to bend magnetic field lines (shear Alfven wave).</a:t>
                </a:r>
              </a:p>
              <a:p>
                <a:pPr lvl="1"/>
                <a:r>
                  <a:rPr lang="en-US" dirty="0"/>
                  <a:t>Energy necessary to compress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(compressional Alfven wave)</a:t>
                </a:r>
              </a:p>
              <a:p>
                <a:pPr lvl="1"/>
                <a:r>
                  <a:rPr lang="en-US" dirty="0"/>
                  <a:t>The energy required to compress the plasma (sound wave)</a:t>
                </a:r>
              </a:p>
              <a:p>
                <a:r>
                  <a:rPr lang="en-US" dirty="0"/>
                  <a:t>The remaining two terms can be stabilizing or destabilizing:</a:t>
                </a:r>
              </a:p>
              <a:p>
                <a:pPr lvl="1"/>
                <a:r>
                  <a:rPr lang="en-US" dirty="0"/>
                  <a:t>Pressure-driven (interchange) instabilities (associated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 because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Current-driven (kink) instabilities (associated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64A24-92C3-43DA-B61B-F5B133867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1052"/>
                <a:ext cx="10515600" cy="4715911"/>
              </a:xfrm>
              <a:blipFill>
                <a:blip r:embed="rId2"/>
                <a:stretch>
                  <a:fillRect l="-928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961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9365-6EB0-4D96-9876-8CF2382B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using the energy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0488-3184-484A-9EE9-F4E430DF4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energy principle can be used with the same strategy as the variational principle.</a:t>
                </a:r>
              </a:p>
              <a:p>
                <a:r>
                  <a:rPr lang="en-US" dirty="0"/>
                  <a:t>If there exists a trial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then the configuration is unstable.</a:t>
                </a:r>
              </a:p>
              <a:p>
                <a:r>
                  <a:rPr lang="en-US" dirty="0"/>
                  <a:t>Information on the growth rate and linear structure of the instability is lost.</a:t>
                </a:r>
              </a:p>
              <a:p>
                <a:r>
                  <a:rPr lang="en-US" dirty="0"/>
                  <a:t>However, the energy principle makes it easier to determine what is driving a </a:t>
                </a:r>
                <a:r>
                  <a:rPr lang="en-US"/>
                  <a:t>particular instability.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0488-3184-484A-9EE9-F4E430DF4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603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A1F7-AFF8-450C-B4D4-8F41E525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D573-0160-44A3-BE04-4E10EB2C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different formulations for gauging MHD stability.</a:t>
            </a:r>
          </a:p>
          <a:p>
            <a:r>
              <a:rPr lang="en-US" dirty="0"/>
              <a:t>Initial value formulation provides the most information but typically requires the most effort</a:t>
            </a:r>
          </a:p>
          <a:p>
            <a:r>
              <a:rPr lang="en-US" dirty="0"/>
              <a:t>The normal mode formulation is more amenable to linear analysis but not nonlinear analysis.</a:t>
            </a:r>
          </a:p>
          <a:p>
            <a:r>
              <a:rPr lang="en-US" dirty="0"/>
              <a:t>The variational approach retains information about stability and provides limits on the growth rate.</a:t>
            </a:r>
          </a:p>
          <a:p>
            <a:r>
              <a:rPr lang="en-US" dirty="0"/>
              <a:t>The energy principle is the most elegant method for determining stability and provides insight into the mechanisms behind instabilities, but does not help up determine the growth rate.</a:t>
            </a:r>
          </a:p>
        </p:txBody>
      </p:sp>
    </p:spTree>
    <p:extLst>
      <p:ext uri="{BB962C8B-B14F-4D97-AF65-F5344CB8AC3E}">
        <p14:creationId xmlns:p14="http://schemas.microsoft.com/office/powerpoint/2010/main" val="579733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E037-4DF8-4364-9948-F2A4D599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Plasma Instabilities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7F8698-D0D3-4ABF-88C1-D99B62052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 course it depends on its shape configurations</a:t>
                </a:r>
              </a:p>
              <a:p>
                <a:pPr lvl="1"/>
                <a:r>
                  <a:rPr lang="en-US" dirty="0"/>
                  <a:t>Z pinches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pinches</a:t>
                </a:r>
              </a:p>
              <a:p>
                <a:pPr lvl="1"/>
                <a:r>
                  <a:rPr lang="en-US" dirty="0"/>
                  <a:t>Toroidal pinches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7F8698-D0D3-4ABF-88C1-D99B62052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AAE6-0A85-42B2-B719-250F1EC9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6"/>
            <a:ext cx="10515600" cy="1325563"/>
          </a:xfrm>
        </p:spPr>
        <p:txBody>
          <a:bodyPr/>
          <a:lstStyle/>
          <a:p>
            <a:r>
              <a:rPr lang="en-US" dirty="0"/>
              <a:t>Another instabilities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3B4A5-AC8B-4B64-A03E-3BA73803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980423"/>
            <a:ext cx="8763815" cy="58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0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9B23-169A-4EAA-B40C-D7A6697A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Toroidal pinches: ZETA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09023-67AD-4C1F-B785-9A5BB174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399" y="1581933"/>
            <a:ext cx="7630776" cy="44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7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F2B-77F1-4D86-AB38-31B0B473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“Math” research about MHD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CDC1-B2F4-4C9D-BA67-B6DB7BD9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22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0FC2-08EF-475F-8EED-218FC06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CFE8-BFCC-450D-85C0-A06E714F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dive to several types of instability</a:t>
            </a:r>
          </a:p>
          <a:p>
            <a:r>
              <a:rPr lang="en-US" dirty="0"/>
              <a:t>Numerical computation of initial value formulation. (find the instabilities and its growth rate) </a:t>
            </a:r>
            <a:r>
              <a:rPr lang="en-US" dirty="0">
                <a:sym typeface="Wingdings" panose="05000000000000000000" pitchFamily="2" charset="2"/>
              </a:rPr>
              <a:t> how to find the equilibrium?</a:t>
            </a:r>
          </a:p>
          <a:p>
            <a:r>
              <a:rPr lang="en-US" dirty="0"/>
              <a:t>Solve MHD equation numerically.</a:t>
            </a:r>
          </a:p>
          <a:p>
            <a:r>
              <a:rPr lang="en-US" dirty="0"/>
              <a:t>Using physics-informed neural network to solve MHD equations.</a:t>
            </a:r>
          </a:p>
          <a:p>
            <a:r>
              <a:rPr lang="en-US" dirty="0">
                <a:sym typeface="Wingdings" panose="05000000000000000000" pitchFamily="2" charset="2"/>
              </a:rPr>
              <a:t>Control MHD instabilities. (robust control and reinforcement learning)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3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0024-FDF5-4163-B83B-FEBF04BB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37C6D2-05CA-4EE9-A9B5-5EF738D3D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639" y="1523281"/>
            <a:ext cx="7034031" cy="4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3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84D1-F285-430A-A837-07AE2959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754"/>
            <a:ext cx="10515600" cy="1325563"/>
          </a:xfrm>
        </p:spPr>
        <p:txBody>
          <a:bodyPr/>
          <a:lstStyle/>
          <a:p>
            <a:r>
              <a:rPr lang="en-US" dirty="0"/>
              <a:t>Governing Equations of Resistive MHD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DC65-1B0A-49B1-8A0D-2F805835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95E0827-8FB5-4A5E-8342-A0F3B16CD3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110997"/>
                  </p:ext>
                </p:extLst>
              </p:nvPr>
            </p:nvGraphicFramePr>
            <p:xfrm>
              <a:off x="838200" y="1111518"/>
              <a:ext cx="9218106" cy="5553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053">
                      <a:extLst>
                        <a:ext uri="{9D8B030D-6E8A-4147-A177-3AD203B41FA5}">
                          <a16:colId xmlns:a16="http://schemas.microsoft.com/office/drawing/2014/main" val="2240038842"/>
                        </a:ext>
                      </a:extLst>
                    </a:gridCol>
                    <a:gridCol w="4609053">
                      <a:extLst>
                        <a:ext uri="{9D8B030D-6E8A-4147-A177-3AD203B41FA5}">
                          <a16:colId xmlns:a16="http://schemas.microsoft.com/office/drawing/2014/main" val="2204312152"/>
                        </a:ext>
                      </a:extLst>
                    </a:gridCol>
                  </a:tblGrid>
                  <a:tr h="526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284422"/>
                      </a:ext>
                    </a:extLst>
                  </a:tr>
                  <a:tr h="869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continuity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748979"/>
                      </a:ext>
                    </a:extLst>
                  </a:tr>
                  <a:tr h="869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equation of state,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459052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Faraday’s law (induction equation)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62872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 balance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16684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Ohm’s law,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dirty="0"/>
                            <a:t> electric resistivity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963011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Ampere-Maxwell law with assumption no external electric field,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dirty="0"/>
                            <a:t> permeability</a:t>
                          </a:r>
                          <a:r>
                            <a:rPr lang="en-US" baseline="0" dirty="0"/>
                            <a:t> of free space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669749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 law (continuity eq for magnetic field)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2405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95E0827-8FB5-4A5E-8342-A0F3B16CD3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110997"/>
                  </p:ext>
                </p:extLst>
              </p:nvPr>
            </p:nvGraphicFramePr>
            <p:xfrm>
              <a:off x="838200" y="1111518"/>
              <a:ext cx="9218106" cy="5553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053">
                      <a:extLst>
                        <a:ext uri="{9D8B030D-6E8A-4147-A177-3AD203B41FA5}">
                          <a16:colId xmlns:a16="http://schemas.microsoft.com/office/drawing/2014/main" val="2240038842"/>
                        </a:ext>
                      </a:extLst>
                    </a:gridCol>
                    <a:gridCol w="4609053">
                      <a:extLst>
                        <a:ext uri="{9D8B030D-6E8A-4147-A177-3AD203B41FA5}">
                          <a16:colId xmlns:a16="http://schemas.microsoft.com/office/drawing/2014/main" val="2204312152"/>
                        </a:ext>
                      </a:extLst>
                    </a:gridCol>
                  </a:tblGrid>
                  <a:tr h="526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284422"/>
                      </a:ext>
                    </a:extLst>
                  </a:tr>
                  <a:tr h="86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" t="-63636" r="-100396" b="-479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continuity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748979"/>
                      </a:ext>
                    </a:extLst>
                  </a:tr>
                  <a:tr h="86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" t="-163636" r="-100396" b="-379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65" t="-163636" r="-529" b="-379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459052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" t="-373267" r="-100396" b="-436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Faraday’s law (induction equation)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62872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" t="-412069" r="-100396" b="-2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 balance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16684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" t="-690698" r="-100396" b="-27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65" t="-690698" r="-529" b="-277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96301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" t="-450331" r="-100396" b="-58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65" t="-450331" r="-529" b="-58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3669749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" t="-966279" r="-100396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 law (continuity eq for magnetic field)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2405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0A631946-AB68-4A81-A42B-1FD1AF90021E}"/>
              </a:ext>
            </a:extLst>
          </p:cNvPr>
          <p:cNvSpPr/>
          <p:nvPr/>
        </p:nvSpPr>
        <p:spPr>
          <a:xfrm>
            <a:off x="10105534" y="4722829"/>
            <a:ext cx="263951" cy="1454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324A88-0080-45BF-90B9-91BA8C0F2322}"/>
              </a:ext>
            </a:extLst>
          </p:cNvPr>
          <p:cNvSpPr/>
          <p:nvPr/>
        </p:nvSpPr>
        <p:spPr>
          <a:xfrm>
            <a:off x="10539167" y="5194169"/>
            <a:ext cx="1480008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B896D1A-E17F-4E7A-81E5-CA1040680CAF}"/>
              </a:ext>
            </a:extLst>
          </p:cNvPr>
          <p:cNvSpPr/>
          <p:nvPr/>
        </p:nvSpPr>
        <p:spPr>
          <a:xfrm>
            <a:off x="10105533" y="6176963"/>
            <a:ext cx="313179" cy="487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83B7F7-6390-4CCD-8710-1B69CBB05B9C}"/>
              </a:ext>
            </a:extLst>
          </p:cNvPr>
          <p:cNvSpPr/>
          <p:nvPr/>
        </p:nvSpPr>
        <p:spPr>
          <a:xfrm>
            <a:off x="10522539" y="6105097"/>
            <a:ext cx="1480008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9160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1F0B6-3F85-4DB6-87BD-7FD0CF32E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830"/>
                <a:ext cx="10515600" cy="60261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In hot plasmas,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and convert electrical terms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 terms of magnetic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velocity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dirty="0"/>
                  <a:t>) terms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1F0B6-3F85-4DB6-87BD-7FD0CF32E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830"/>
                <a:ext cx="10515600" cy="6026134"/>
              </a:xfrm>
              <a:blipFill>
                <a:blip r:embed="rId3"/>
                <a:stretch>
                  <a:fillRect l="-928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37D4D31B-F868-4A74-AE7E-70F9A9B35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707575"/>
                  </p:ext>
                </p:extLst>
              </p:nvPr>
            </p:nvGraphicFramePr>
            <p:xfrm>
              <a:off x="2201682" y="2269505"/>
              <a:ext cx="8128000" cy="352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205499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3167014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9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continuity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97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𝐷𝑠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equation of state,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0979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×(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Faraday’s law (induction equation)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42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 balance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16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 law (continuity eq for magnetic field)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1647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37D4D31B-F868-4A74-AE7E-70F9A9B35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707575"/>
                  </p:ext>
                </p:extLst>
              </p:nvPr>
            </p:nvGraphicFramePr>
            <p:xfrm>
              <a:off x="2201682" y="2269505"/>
              <a:ext cx="8128000" cy="352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205499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3167014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95396"/>
                      </a:ext>
                    </a:extLst>
                  </a:tr>
                  <a:tr h="6049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66667" r="-100600" b="-438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continuity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97855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154206" r="-100600" b="-305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0" t="-154206" r="-600" b="-305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979641"/>
                      </a:ext>
                    </a:extLst>
                  </a:tr>
                  <a:tr h="6049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272000" r="-100600" b="-22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Faraday’s law (induction equation)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42442"/>
                      </a:ext>
                    </a:extLst>
                  </a:tr>
                  <a:tr h="6515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47664" r="-100600" b="-1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 balance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164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456190" r="-1006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 law (continuity eq for magnetic field)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16475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154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18F55F0E-69B9-451F-9F64-259D92D8F3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6159486"/>
                  </p:ext>
                </p:extLst>
              </p:nvPr>
            </p:nvGraphicFramePr>
            <p:xfrm>
              <a:off x="1840714" y="882943"/>
              <a:ext cx="8510572" cy="3943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5286">
                      <a:extLst>
                        <a:ext uri="{9D8B030D-6E8A-4147-A177-3AD203B41FA5}">
                          <a16:colId xmlns:a16="http://schemas.microsoft.com/office/drawing/2014/main" val="222054993"/>
                        </a:ext>
                      </a:extLst>
                    </a:gridCol>
                    <a:gridCol w="4255286">
                      <a:extLst>
                        <a:ext uri="{9D8B030D-6E8A-4147-A177-3AD203B41FA5}">
                          <a16:colId xmlns:a16="http://schemas.microsoft.com/office/drawing/2014/main" val="1316701435"/>
                        </a:ext>
                      </a:extLst>
                    </a:gridCol>
                  </a:tblGrid>
                  <a:tr h="4085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95396"/>
                      </a:ext>
                    </a:extLst>
                  </a:tr>
                  <a:tr h="6664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continuity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97855"/>
                      </a:ext>
                    </a:extLst>
                  </a:tr>
                  <a:tr h="7175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𝐷𝑠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equation of state,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0979641"/>
                      </a:ext>
                    </a:extLst>
                  </a:tr>
                  <a:tr h="6664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Faraday’s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42442"/>
                      </a:ext>
                    </a:extLst>
                  </a:tr>
                  <a:tr h="7796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 balance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16404"/>
                      </a:ext>
                    </a:extLst>
                  </a:tr>
                  <a:tr h="7050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 law (continuity eq for magnetic field)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1647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18F55F0E-69B9-451F-9F64-259D92D8F3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6159486"/>
                  </p:ext>
                </p:extLst>
              </p:nvPr>
            </p:nvGraphicFramePr>
            <p:xfrm>
              <a:off x="1840714" y="882943"/>
              <a:ext cx="8510572" cy="3943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5286">
                      <a:extLst>
                        <a:ext uri="{9D8B030D-6E8A-4147-A177-3AD203B41FA5}">
                          <a16:colId xmlns:a16="http://schemas.microsoft.com/office/drawing/2014/main" val="222054993"/>
                        </a:ext>
                      </a:extLst>
                    </a:gridCol>
                    <a:gridCol w="4255286">
                      <a:extLst>
                        <a:ext uri="{9D8B030D-6E8A-4147-A177-3AD203B41FA5}">
                          <a16:colId xmlns:a16="http://schemas.microsoft.com/office/drawing/2014/main" val="1316701435"/>
                        </a:ext>
                      </a:extLst>
                    </a:gridCol>
                  </a:tblGrid>
                  <a:tr h="4085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95396"/>
                      </a:ext>
                    </a:extLst>
                  </a:tr>
                  <a:tr h="6664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65455" r="-100572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continuity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97855"/>
                      </a:ext>
                    </a:extLst>
                  </a:tr>
                  <a:tr h="717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154237" r="-100572" b="-3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3" t="-154237" r="-572" b="-30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979641"/>
                      </a:ext>
                    </a:extLst>
                  </a:tr>
                  <a:tr h="6664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275229" r="-100572" b="-225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Faraday’s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42442"/>
                      </a:ext>
                    </a:extLst>
                  </a:tr>
                  <a:tr h="7796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319531" r="-100572" b="-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 balance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16404"/>
                      </a:ext>
                    </a:extLst>
                  </a:tr>
                  <a:tr h="705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462931" r="-10057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 law (continuity eq for magnetic field)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1647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AFA22D5-DFE3-4D49-BD35-CA80A4FD8645}"/>
              </a:ext>
            </a:extLst>
          </p:cNvPr>
          <p:cNvSpPr txBox="1"/>
          <p:nvPr/>
        </p:nvSpPr>
        <p:spPr>
          <a:xfrm>
            <a:off x="386499" y="320511"/>
            <a:ext cx="11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vector calculus identities, manipulate the cross product: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269AD-D07E-462D-B246-1FFA4C81FDB1}"/>
              </a:ext>
            </a:extLst>
          </p:cNvPr>
          <p:cNvSpPr txBox="1"/>
          <p:nvPr/>
        </p:nvSpPr>
        <p:spPr>
          <a:xfrm>
            <a:off x="631596" y="5081047"/>
            <a:ext cx="1071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“We can therefore say that </a:t>
            </a:r>
            <a:r>
              <a:rPr lang="en-US" i="1" dirty="0"/>
              <a:t>magnetic field lines move with the plasma flow </a:t>
            </a:r>
            <a:r>
              <a:rPr lang="en-US" dirty="0"/>
              <a:t>in ideal MHD. It follows that in an ideal MHD plasma, magnetic field lines cannot be created or annihilates, </a:t>
            </a:r>
            <a:r>
              <a:rPr lang="en-US" i="1" dirty="0"/>
              <a:t>nor can they break up and reconnect</a:t>
            </a:r>
            <a:r>
              <a:rPr lang="en-US" dirty="0"/>
              <a:t>. The magnetic topology is conserved, “frozen in the fluid”, so to speak.”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3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7764-979D-4AA0-9F63-EAC0B5D9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MHD </a:t>
            </a:r>
            <a:r>
              <a:rPr lang="en-US" dirty="0" err="1"/>
              <a:t>Instablities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B929-F6EE-4572-AF6D-6D475D8E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MHD is frequently used to describe macroscopic instabilities.</a:t>
            </a:r>
          </a:p>
          <a:p>
            <a:r>
              <a:rPr lang="en-US" dirty="0"/>
              <a:t>MHD is often a mediocre approximation, but it does a surprisingly good job at describing instabilities.</a:t>
            </a:r>
          </a:p>
          <a:p>
            <a:r>
              <a:rPr lang="en-US" dirty="0"/>
              <a:t>Ideal instabilities are usually the strongest and most unstable.</a:t>
            </a:r>
          </a:p>
          <a:p>
            <a:pPr lvl="1"/>
            <a:r>
              <a:rPr lang="en-US" dirty="0"/>
              <a:t>Current-driven vs pressure-driven.</a:t>
            </a:r>
          </a:p>
          <a:p>
            <a:r>
              <a:rPr lang="en-US" dirty="0"/>
              <a:t>General strategy for studying plasma stability:</a:t>
            </a:r>
          </a:p>
          <a:p>
            <a:pPr lvl="1"/>
            <a:r>
              <a:rPr lang="en-US" dirty="0"/>
              <a:t>Start from an initial equilibrium.</a:t>
            </a:r>
          </a:p>
          <a:p>
            <a:pPr lvl="1"/>
            <a:r>
              <a:rPr lang="en-US" dirty="0"/>
              <a:t>Linearize the equations of MHD and discard higher order terms.</a:t>
            </a:r>
          </a:p>
          <a:p>
            <a:pPr lvl="1"/>
            <a:r>
              <a:rPr lang="en-US" dirty="0"/>
              <a:t>Slightly perturb that equilibrium.</a:t>
            </a:r>
          </a:p>
        </p:txBody>
      </p:sp>
    </p:spTree>
    <p:extLst>
      <p:ext uri="{BB962C8B-B14F-4D97-AF65-F5344CB8AC3E}">
        <p14:creationId xmlns:p14="http://schemas.microsoft.com/office/powerpoint/2010/main" val="374830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2400</Words>
  <Application>Microsoft Office PowerPoint</Application>
  <PresentationFormat>Widescreen</PresentationFormat>
  <Paragraphs>276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Magnetohydrodynamics</vt:lpstr>
      <vt:lpstr>Pinches</vt:lpstr>
      <vt:lpstr>Toroidal Pinches</vt:lpstr>
      <vt:lpstr>Toroidal pinches: ZETA</vt:lpstr>
      <vt:lpstr>Instabilities</vt:lpstr>
      <vt:lpstr>Governing Equations of Resistive MHD</vt:lpstr>
      <vt:lpstr>PowerPoint Presentation</vt:lpstr>
      <vt:lpstr>PowerPoint Presentation</vt:lpstr>
      <vt:lpstr>MHD Instablities</vt:lpstr>
      <vt:lpstr>Torus Coordinates</vt:lpstr>
      <vt:lpstr>Linearizing the equations of ideal MHD</vt:lpstr>
      <vt:lpstr>Linearizing the equations of ideal MHD</vt:lpstr>
      <vt:lpstr>The displacement vector, ξ, describes how much the plasma is displaced from the equilibrium state.</vt:lpstr>
      <vt:lpstr>Integrate the continuity equation with respect to time</vt:lpstr>
      <vt:lpstr>We can similarly put the linearized induction and energy equations in terms of ξ</vt:lpstr>
      <vt:lpstr>Linearized momentum equation in terms of ξ</vt:lpstr>
      <vt:lpstr>Intuition for the force operator</vt:lpstr>
      <vt:lpstr>1. Initial value formulation</vt:lpstr>
      <vt:lpstr>2. Finding the normal mode solution</vt:lpstr>
      <vt:lpstr>The MHD force operator is self-adjoint</vt:lpstr>
      <vt:lpstr>2. Finding the normal mode solution</vt:lpstr>
      <vt:lpstr>Proof that ω^2 is real</vt:lpstr>
      <vt:lpstr>Showing that the normal modes are orthogonal</vt:lpstr>
      <vt:lpstr>Normal mode formulation</vt:lpstr>
      <vt:lpstr>3. Variational principle</vt:lpstr>
      <vt:lpstr>3. Variational principle</vt:lpstr>
      <vt:lpstr>PowerPoint Presentation</vt:lpstr>
      <vt:lpstr>Strategy for the variational principle</vt:lpstr>
      <vt:lpstr>4. Energy principle</vt:lpstr>
      <vt:lpstr>Boundary condition at the surface of plasma.</vt:lpstr>
      <vt:lpstr>4. Energy principle</vt:lpstr>
      <vt:lpstr>4. Energy principle</vt:lpstr>
      <vt:lpstr>4. Energy principle</vt:lpstr>
      <vt:lpstr>4. Energy principle</vt:lpstr>
      <vt:lpstr>4. Energy principle</vt:lpstr>
      <vt:lpstr>Strategy for using the energy principle</vt:lpstr>
      <vt:lpstr>Summary</vt:lpstr>
      <vt:lpstr>Plasma Instabilities</vt:lpstr>
      <vt:lpstr>Another instabilities</vt:lpstr>
      <vt:lpstr>Another “Math” research about MHD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Magnetohydrodynamics</dc:title>
  <dc:creator>Muchamad Harry</dc:creator>
  <cp:lastModifiedBy>Muchamad Harry</cp:lastModifiedBy>
  <cp:revision>82</cp:revision>
  <dcterms:created xsi:type="dcterms:W3CDTF">2023-02-13T07:23:31Z</dcterms:created>
  <dcterms:modified xsi:type="dcterms:W3CDTF">2023-05-22T00:28:35Z</dcterms:modified>
</cp:coreProperties>
</file>