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0" r:id="rId7"/>
    <p:sldId id="261" r:id="rId8"/>
    <p:sldId id="262" r:id="rId9"/>
    <p:sldId id="259" r:id="rId10"/>
    <p:sldId id="264" r:id="rId11"/>
    <p:sldId id="267" r:id="rId12"/>
    <p:sldId id="271" r:id="rId13"/>
    <p:sldId id="266" r:id="rId14"/>
    <p:sldId id="268" r:id="rId15"/>
    <p:sldId id="269" r:id="rId16"/>
    <p:sldId id="270" r:id="rId17"/>
    <p:sldId id="273" r:id="rId18"/>
    <p:sldId id="31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F316-7FA1-4E63-A636-EAB21E042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3490-2A83-4C3E-AD10-5C1B2C150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710F-96BE-400B-B893-C5114D12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132B-FA2C-4CC8-90D0-30CFF759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CD67-6599-4D55-BDA0-05FAD150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E1D6-2AB5-48C1-B57D-8746E85B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BB53-6F45-421A-AF77-CE5D9B731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130A-804F-40FE-81CD-1830ACA6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9518-F0E6-4C78-970A-64104FB4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4FA4-137A-42D5-87AB-FF2071F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85941-854C-445D-BE70-765A18798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FA3F9-7B2F-4560-B6FA-27B74F67B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455B-3C45-4788-94EA-ACD59E0C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FB2F-8019-4197-A63F-CA69BD0C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73EF-7BC0-4F7D-BFCD-25EFD442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62DE-1635-488B-995E-A5CF74C0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EA7A-E1A7-4329-BD58-5E3BB735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1171-8D63-46F4-8BAE-3655F282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392A-5D86-4865-9B27-FBDAE5E1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C49D-66C0-4805-8B8F-43AF2E33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4CF5-1B4E-4CDC-BC06-41F4D2E3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8933-D36A-4C2C-910C-D707B314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35DA-964E-4D44-B892-DAFBAD9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4908-9EE4-44FC-B684-57D477FB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0CDF-6884-47AE-9D2C-3CF28037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5DA5-D65F-4781-A714-23B25FDD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39C9-4C29-4129-BD90-DF21C2493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41EBF-5235-4301-9587-7DE9D3F5E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A819F-962D-4990-A137-1756E32E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C743-41C4-4EEA-8CA3-ECDA2FF0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D422-AB53-40A9-AC24-B95DCFC6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EDF0-6A76-44F1-9A82-A23AA9E4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679D-CC74-4E05-86AD-FD6F631C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06E74-5E0A-4ACB-81A6-B47DCE5E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895B0-78B4-477F-897E-E7BF9BEAE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C91F-6086-4F21-AA6C-847C9A9A7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F66AB-DFD9-4DDC-BFA7-6B9E228C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BC8E-C600-474A-A545-29285788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3BF-DB41-4476-A560-86C82359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3F5-D4DF-47EA-B61A-5C1D5EAB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45CE3-DB66-4DA3-B1E0-EB101A30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1BBA6-01E6-48CF-96AB-A821FA5C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ED11-8EB8-4B69-9314-82A69EE3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6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5165B-A262-45B0-8244-0B2D318B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37F25-FB51-41D4-AE49-6A1CF7E4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17183-F827-448B-9A49-F365C003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49BE-A56F-4299-AF8E-CEBB5627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D8F6-82EC-4421-B401-73A9356C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21FCC-E621-451B-9936-D36A3BDE2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D0173-E161-4603-80DD-086011DF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1C44E-CC91-464B-B544-F2DF9239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1D9A-5CB8-447F-B016-DBA15626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EDE2-16AB-4FC6-93EC-6B2E2781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AB54B-49E5-41DB-9C2C-A1331D242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D34F8-3662-414F-B168-6261C385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D5A94-595E-4227-8C84-58B7DC7B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C0ED5-C288-4980-B8ED-B4742323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1C87-60C9-4227-8A4C-E3F5EDA5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0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9B9FF-CB73-4DD7-B85E-8504ABF8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CE4F-398C-4C7B-8F26-796DDB9D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FA98-F0C5-4DB2-8108-6F8492ABF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71826-2D9A-4DE6-BC92-5E875E4DE3A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95570-ADB4-4282-8EA1-CCAE4271A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651D-78D4-4700-94D4-F96950481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C947-4B94-4967-BE27-472A8800B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02D-9BC4-41E2-9AE1-D2B69D8D2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90027-EC07-48C0-B2BF-54B9F6BE3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7FA-AB9F-4BB5-BC97-82BD5A4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 perturbation with single boundary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59F27-E0DE-435B-A567-4B2855676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096" y="1892788"/>
                <a:ext cx="5257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59F27-E0DE-435B-A567-4B2855676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096" y="1892788"/>
                <a:ext cx="5257800" cy="4351338"/>
              </a:xfrm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6ECC01-0AE9-4E45-9BA8-4801CC34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16" y="3147647"/>
            <a:ext cx="6040663" cy="225651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2D4814-ACD7-4ECE-AF25-D21CA4B7D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66928"/>
              </p:ext>
            </p:extLst>
          </p:nvPr>
        </p:nvGraphicFramePr>
        <p:xfrm>
          <a:off x="6645021" y="1071488"/>
          <a:ext cx="5311346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673">
                  <a:extLst>
                    <a:ext uri="{9D8B030D-6E8A-4147-A177-3AD203B41FA5}">
                      <a16:colId xmlns:a16="http://schemas.microsoft.com/office/drawing/2014/main" val="2886848353"/>
                    </a:ext>
                  </a:extLst>
                </a:gridCol>
                <a:gridCol w="2655673">
                  <a:extLst>
                    <a:ext uri="{9D8B030D-6E8A-4147-A177-3AD203B41FA5}">
                      <a16:colId xmlns:a16="http://schemas.microsoft.com/office/drawing/2014/main" val="215115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0.42823082208633423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0.42543718218803406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7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0.4407207667827606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3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SiLU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0.4247911274433136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88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Failed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0.4248681664466858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6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0.4254888594150543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1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0.4173770546913147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0.42677149176597595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5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LeakyReLU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negative_slope</a:t>
                      </a:r>
                      <a:r>
                        <a:rPr lang="en-US" dirty="0"/>
                        <a:t>=0.01)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0.427365243434906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4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Softplus</a:t>
                      </a:r>
                      <a:r>
                        <a:rPr lang="en-US" dirty="0"/>
                        <a:t>(beta=1, threshold=20)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0.4247998893260956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1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0.45000001788139343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3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0.44999995827674866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6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4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4707-C940-4536-9865-6104AA05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perturbation with single boundary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BD04-6F83-481E-B625-AEC4B265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 no built-in activation function can approximate solution of boundary layer problem accurately.</a:t>
            </a:r>
          </a:p>
          <a:p>
            <a:r>
              <a:rPr lang="en-US" dirty="0"/>
              <a:t>Proposed solution: using non-homogenous collocation points -&gt; very dense around boundary layer.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695F-A608-4EB4-B089-24E1A794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03"/>
            <a:ext cx="10515600" cy="1325563"/>
          </a:xfrm>
        </p:spPr>
        <p:txBody>
          <a:bodyPr/>
          <a:lstStyle/>
          <a:p>
            <a:r>
              <a:rPr lang="en-US" dirty="0"/>
              <a:t>Result of proposed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26BF6-91A8-4812-A640-51A94DA4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002"/>
          <a:stretch/>
        </p:blipFill>
        <p:spPr>
          <a:xfrm>
            <a:off x="1004667" y="1166180"/>
            <a:ext cx="3581402" cy="283070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860123D-8D7F-4546-84AF-0EAB02FE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28"/>
          <a:stretch/>
        </p:blipFill>
        <p:spPr>
          <a:xfrm>
            <a:off x="785447" y="3971026"/>
            <a:ext cx="3713762" cy="283070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510171-3C13-4FAB-A8D9-4B89AF39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98717"/>
              </p:ext>
            </p:extLst>
          </p:nvPr>
        </p:nvGraphicFramePr>
        <p:xfrm>
          <a:off x="6208921" y="1071488"/>
          <a:ext cx="5311346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673">
                  <a:extLst>
                    <a:ext uri="{9D8B030D-6E8A-4147-A177-3AD203B41FA5}">
                      <a16:colId xmlns:a16="http://schemas.microsoft.com/office/drawing/2014/main" val="2886848353"/>
                    </a:ext>
                  </a:extLst>
                </a:gridCol>
                <a:gridCol w="2655673">
                  <a:extLst>
                    <a:ext uri="{9D8B030D-6E8A-4147-A177-3AD203B41FA5}">
                      <a16:colId xmlns:a16="http://schemas.microsoft.com/office/drawing/2014/main" val="215115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0.41714686155319214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0.39535191655158997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7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0.39696067571640015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3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SiLU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0.40223413705825806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88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Failed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0.39985793828964233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6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0.40406373143196106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1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0.4046385884284973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0.395433247089386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5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LeakyReLU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negative_slope</a:t>
                      </a:r>
                      <a:r>
                        <a:rPr lang="en-US" dirty="0"/>
                        <a:t>=0.01)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0.39293965697288513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4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Softplus</a:t>
                      </a:r>
                      <a:r>
                        <a:rPr lang="en-US" dirty="0"/>
                        <a:t>(beta=1, threshold=20)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0.39850521087646484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1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0.45000001788139343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3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0.44999995827674866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6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47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815E33-BFA1-46F9-9F99-8FF3CDF91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367" y="365125"/>
            <a:ext cx="1027843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2D69-91C5-48DF-8E55-8E4097EE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8" y="294785"/>
            <a:ext cx="109739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Theory-guided physics-informed neural networks for boundary layer problems with singular perturbation.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Arzani</a:t>
            </a:r>
            <a:r>
              <a:rPr lang="en-US" dirty="0"/>
              <a:t>, 2022)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3928D4-2BF9-440D-B638-6EFE7B1E5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675" y="2036641"/>
            <a:ext cx="6072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6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A4BB-AA28-4618-9D50-3378C818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01117-616D-4C38-895D-04AA6DCD1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2393"/>
            <a:ext cx="7340573" cy="294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3C9DA-8A6C-4394-B57D-EED66014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47" y="3032957"/>
            <a:ext cx="6773220" cy="3839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751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9ED6-6722-47B8-97CB-D8FB209C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68E05D-28A8-4CF5-92CE-6CB6CB024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83" y="419506"/>
            <a:ext cx="6064087" cy="3382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8A78CD-62D7-4F64-8C55-2BC0A110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38" y="1110583"/>
            <a:ext cx="5596299" cy="5382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34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193D-08E5-4460-A05A-0D555AFD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55" y="327936"/>
            <a:ext cx="3776003" cy="1325563"/>
          </a:xfrm>
        </p:spPr>
        <p:txBody>
          <a:bodyPr/>
          <a:lstStyle/>
          <a:p>
            <a:r>
              <a:rPr lang="en-US" dirty="0"/>
              <a:t>Test-case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1D531C-65B2-4CF7-8023-2E6369B7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217" y="313867"/>
            <a:ext cx="7605630" cy="2657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E6124-71FD-439D-8E1C-06C722D1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081" y="2981761"/>
            <a:ext cx="7714773" cy="37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3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2226B0-0875-4E8C-9C67-5DCCE812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533" y="0"/>
            <a:ext cx="7633467" cy="4626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C4808-A460-4DCD-AE38-33ADD324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7" y="1926514"/>
            <a:ext cx="6927166" cy="579338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https://iis2023.sciencesconf.org/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773BC-4E2D-4110-BAD7-34A9D061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609" y="3439551"/>
            <a:ext cx="14741218" cy="34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8BAF49F-88EE-4861-B258-B94E75C4FA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77F56-1315-46FB-9156-0B73D80C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84" y="0"/>
            <a:ext cx="6992816" cy="6992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54610-F8E9-489A-A3B7-BB7A52F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365125"/>
            <a:ext cx="5064368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https://seams-ugm.id/2023/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Exploring modified-</a:t>
            </a:r>
            <a:r>
              <a:rPr lang="en-US" sz="3200" dirty="0" err="1"/>
              <a:t>pinn</a:t>
            </a:r>
            <a:r>
              <a:rPr lang="en-US" sz="3200" dirty="0"/>
              <a:t> method to some ODE perturbation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39170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D3D-A1C5-4708-9ABE-9564A7D7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 for differential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2836-8B18-4C4E-9C41-33461162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equation with carrying capacity &gt; 1</a:t>
            </a:r>
          </a:p>
          <a:p>
            <a:r>
              <a:rPr lang="en-US" dirty="0"/>
              <a:t>Regular perturbation with analytical solution &gt; 1</a:t>
            </a:r>
          </a:p>
          <a:p>
            <a:r>
              <a:rPr lang="en-US" dirty="0"/>
              <a:t>Singular perturbation with single boundary layer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583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058E-F432-4A0D-B3E9-E1FDA577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F527-5765-48CF-A3BD-6D1E59CA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62"/>
            <a:ext cx="10515600" cy="4351338"/>
          </a:xfrm>
        </p:spPr>
        <p:txBody>
          <a:bodyPr/>
          <a:lstStyle/>
          <a:p>
            <a:r>
              <a:rPr lang="en-US" dirty="0"/>
              <a:t>Hidden layer: 5</a:t>
            </a:r>
          </a:p>
          <a:p>
            <a:r>
              <a:rPr lang="en-US" dirty="0"/>
              <a:t>Neuron per hidden layer: 50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F62E076-AD5D-4B52-B0F9-09E75002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01" y="918750"/>
            <a:ext cx="5717718" cy="2902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FD2C3F-FC24-4F03-B8F1-FF3ACDA0CC0D}"/>
                  </a:ext>
                </a:extLst>
              </p:cNvPr>
              <p:cNvSpPr txBox="1"/>
              <p:nvPr/>
            </p:nvSpPr>
            <p:spPr>
              <a:xfrm>
                <a:off x="892927" y="2669867"/>
                <a:ext cx="44387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by many function composition.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consist of time and spatial variables.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FD2C3F-FC24-4F03-B8F1-FF3ACDA0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27" y="2669867"/>
                <a:ext cx="4438729" cy="923330"/>
              </a:xfrm>
              <a:prstGeom prst="rect">
                <a:avLst/>
              </a:prstGeom>
              <a:blipFill>
                <a:blip r:embed="rId3"/>
                <a:stretch>
                  <a:fillRect l="-1097" t="-3974" r="-164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90FCDC-E695-467E-B8DC-547BDA3A29AC}"/>
                  </a:ext>
                </a:extLst>
              </p:cNvPr>
              <p:cNvSpPr/>
              <p:nvPr/>
            </p:nvSpPr>
            <p:spPr>
              <a:xfrm>
                <a:off x="992944" y="4190532"/>
                <a:ext cx="990951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90FCDC-E695-467E-B8DC-547BDA3A2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44" y="4190532"/>
                <a:ext cx="9909518" cy="1200329"/>
              </a:xfrm>
              <a:prstGeom prst="rect">
                <a:avLst/>
              </a:prstGeom>
              <a:blipFill>
                <a:blip r:embed="rId4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CDF282-83EC-4EF7-BE8E-23EA7EC5884F}"/>
                  </a:ext>
                </a:extLst>
              </p:cNvPr>
              <p:cNvSpPr txBox="1"/>
              <p:nvPr/>
            </p:nvSpPr>
            <p:spPr>
              <a:xfrm>
                <a:off x="2776024" y="5547850"/>
                <a:ext cx="66399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input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output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weight and bias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activation function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CDF282-83EC-4EF7-BE8E-23EA7EC58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024" y="5547850"/>
                <a:ext cx="6639951" cy="1200329"/>
              </a:xfrm>
              <a:prstGeom prst="rect">
                <a:avLst/>
              </a:prstGeom>
              <a:blipFill>
                <a:blip r:embed="rId5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22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71F-7D28-486E-94A8-62242894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equation with carrying capacity &gt;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922721-48D8-4FB0-BF98-03744ABD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Tanh activation function cannot approximate the solution accurately.</a:t>
            </a:r>
          </a:p>
          <a:p>
            <a:pPr lvl="1"/>
            <a:endParaRPr lang="en-US" dirty="0"/>
          </a:p>
          <a:p>
            <a:r>
              <a:rPr lang="en-US" dirty="0"/>
              <a:t>Proposed solution: Using custom activation function. For example: 2*tanh(x).</a:t>
            </a:r>
          </a:p>
          <a:p>
            <a:pPr lvl="1"/>
            <a:r>
              <a:rPr lang="en-US" dirty="0"/>
              <a:t>Cons: </a:t>
            </a:r>
            <a:r>
              <a:rPr lang="en-US" dirty="0" err="1"/>
              <a:t>Pytorch</a:t>
            </a:r>
            <a:r>
              <a:rPr lang="en-US" dirty="0"/>
              <a:t> doesn’t support custom activation function.</a:t>
            </a:r>
          </a:p>
          <a:p>
            <a:r>
              <a:rPr lang="en-US" dirty="0"/>
              <a:t>Another solution: Try all available built-in activation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6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DCE1-9532-4285-8165-6D9698A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ctivation Functions">
            <a:extLst>
              <a:ext uri="{FF2B5EF4-FFF2-40B4-BE49-F238E27FC236}">
                <a16:creationId xmlns:a16="http://schemas.microsoft.com/office/drawing/2014/main" id="{1F68B141-CF71-4A7B-9E1D-5CEC5CB59E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8374" r="9514" b="7277"/>
          <a:stretch/>
        </p:blipFill>
        <p:spPr bwMode="auto">
          <a:xfrm>
            <a:off x="491626" y="252583"/>
            <a:ext cx="11208748" cy="635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6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71F-7D28-486E-94A8-62242894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equation with carrying capacity &gt;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3F9F9-0F4C-42C7-9E04-5A93FB8B6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903" y="2987150"/>
            <a:ext cx="4240395" cy="3387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0F262-48FC-4253-80F6-B687F8C8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26" y="2898553"/>
            <a:ext cx="4440702" cy="347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3875AB-CB9D-41E4-B358-A333FF0DF89A}"/>
                  </a:ext>
                </a:extLst>
              </p:cNvPr>
              <p:cNvSpPr/>
              <p:nvPr/>
            </p:nvSpPr>
            <p:spPr>
              <a:xfrm>
                <a:off x="2949526" y="1829405"/>
                <a:ext cx="6096000" cy="8418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3875AB-CB9D-41E4-B358-A333FF0DF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26" y="1829405"/>
                <a:ext cx="6096000" cy="841834"/>
              </a:xfrm>
              <a:prstGeom prst="rect">
                <a:avLst/>
              </a:prstGeom>
              <a:blipFill>
                <a:blip r:embed="rId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7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6113-55FD-468C-9EB6-20228419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perturbation with analytical solution &gt;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52B4D-37F9-4C6B-864E-A5AA2ECBB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1134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52B4D-37F9-4C6B-864E-A5AA2ECBB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11347" cy="4351338"/>
              </a:xfrm>
              <a:blipFill>
                <a:blip r:embed="rId2"/>
                <a:stretch>
                  <a:fillRect l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8A4467-D38B-4948-B900-5133AD13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2" y="3563937"/>
            <a:ext cx="7275444" cy="274796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694F36-7AB2-4C4F-B0F7-B7919B224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44525"/>
              </p:ext>
            </p:extLst>
          </p:nvPr>
        </p:nvGraphicFramePr>
        <p:xfrm>
          <a:off x="7607207" y="1507014"/>
          <a:ext cx="5311346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141">
                  <a:extLst>
                    <a:ext uri="{9D8B030D-6E8A-4147-A177-3AD203B41FA5}">
                      <a16:colId xmlns:a16="http://schemas.microsoft.com/office/drawing/2014/main" val="2886848353"/>
                    </a:ext>
                  </a:extLst>
                </a:gridCol>
                <a:gridCol w="2663205">
                  <a:extLst>
                    <a:ext uri="{9D8B030D-6E8A-4147-A177-3AD203B41FA5}">
                      <a16:colId xmlns:a16="http://schemas.microsoft.com/office/drawing/2014/main" val="215115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0.22135618329048157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0.0002235374558949843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7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0.13676562905311584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3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0.0001053984306054189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8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9.546917863190174e-05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0.04276195168495178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6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0.005296417977660894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1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0.019998017698526382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0.0003031024825759232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5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LeakyReLU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negative_slope</a:t>
                      </a:r>
                      <a:r>
                        <a:rPr lang="en-US" dirty="0"/>
                        <a:t>=0.01)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0.04575829580426216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4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Softplus</a:t>
                      </a:r>
                      <a:r>
                        <a:rPr lang="en-US" dirty="0"/>
                        <a:t>(beta=1, threshold=20)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0.0002291699202032759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1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2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6113-55FD-468C-9EB6-20228419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perturbation with analytical solution &gt;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52B4D-37F9-4C6B-864E-A5AA2ECBB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3327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/2)^2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/2)^2 ×9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52B4D-37F9-4C6B-864E-A5AA2ECBB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33271" cy="4351338"/>
              </a:xfrm>
              <a:blipFill>
                <a:blip r:embed="rId2"/>
                <a:stretch>
                  <a:fillRect l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FDAA0E-02A5-4608-9E64-F9DAA647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9" y="4170108"/>
            <a:ext cx="6733952" cy="251965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A329BD-5F05-42EB-B48E-CEF7645C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9715"/>
              </p:ext>
            </p:extLst>
          </p:nvPr>
        </p:nvGraphicFramePr>
        <p:xfrm>
          <a:off x="7747885" y="1027906"/>
          <a:ext cx="5311346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673">
                  <a:extLst>
                    <a:ext uri="{9D8B030D-6E8A-4147-A177-3AD203B41FA5}">
                      <a16:colId xmlns:a16="http://schemas.microsoft.com/office/drawing/2014/main" val="2886848353"/>
                    </a:ext>
                  </a:extLst>
                </a:gridCol>
                <a:gridCol w="2655673">
                  <a:extLst>
                    <a:ext uri="{9D8B030D-6E8A-4147-A177-3AD203B41FA5}">
                      <a16:colId xmlns:a16="http://schemas.microsoft.com/office/drawing/2014/main" val="215115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0.624647319316864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0.016949603334069252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7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0.5736966133117676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3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SiLU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0.009206760674715042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88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Mish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0.01047955360263586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0.31320619583129883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6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0.08923442661762238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1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0.048574574291706085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0.023113004863262177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5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LeakyReLU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negative_slope</a:t>
                      </a:r>
                      <a:r>
                        <a:rPr lang="en-US" dirty="0"/>
                        <a:t>=0.01)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0.07233785092830658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4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Softplus</a:t>
                      </a:r>
                      <a:r>
                        <a:rPr lang="en-US" dirty="0"/>
                        <a:t>(beta=1, threshold=20)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0.013135198503732681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1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3.4358506202697754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3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3.430147171020508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6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05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0777-33BF-441E-AA6E-BBD7011C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perturbation with analytical solution &gt;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49971-06AA-4847-A9B6-F569FE8B3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124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49971-06AA-4847-A9B6-F569FE8B3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1241" cy="4351338"/>
              </a:xfrm>
              <a:blipFill>
                <a:blip r:embed="rId2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3D3F93F-5E53-4E2A-B1DB-178770BA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6" y="3649853"/>
            <a:ext cx="7071428" cy="266204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A13E07-172C-4275-8589-631EDDC0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47267"/>
              </p:ext>
            </p:extLst>
          </p:nvPr>
        </p:nvGraphicFramePr>
        <p:xfrm>
          <a:off x="7747885" y="1027906"/>
          <a:ext cx="5311346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673">
                  <a:extLst>
                    <a:ext uri="{9D8B030D-6E8A-4147-A177-3AD203B41FA5}">
                      <a16:colId xmlns:a16="http://schemas.microsoft.com/office/drawing/2014/main" val="2886848353"/>
                    </a:ext>
                  </a:extLst>
                </a:gridCol>
                <a:gridCol w="2655673">
                  <a:extLst>
                    <a:ext uri="{9D8B030D-6E8A-4147-A177-3AD203B41FA5}">
                      <a16:colId xmlns:a16="http://schemas.microsoft.com/office/drawing/2014/main" val="215115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0.31772175431251526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0.0002926215820480138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7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0.13228343427181244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3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SiLU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0.0001527002750663086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88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1.2443665582395624e-05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0.01950571872293949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6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CELU(alpha=1.0)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0.008640305139124393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1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0.007875306531786919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0.0001140611057053320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5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LeakyReLU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negative_slope</a:t>
                      </a:r>
                      <a:r>
                        <a:rPr lang="en-US" dirty="0"/>
                        <a:t>=0.01)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0.2192445695400238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4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Softplus</a:t>
                      </a:r>
                      <a:r>
                        <a:rPr lang="en-US" dirty="0"/>
                        <a:t>(beta=1, threshold=20)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0.0002091066126013174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1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3.3970866203308105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3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3.3861441612243652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6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59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673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PINNs</vt:lpstr>
      <vt:lpstr>PINN for differential equations</vt:lpstr>
      <vt:lpstr>NN architecture</vt:lpstr>
      <vt:lpstr>Logistic equation with carrying capacity &gt; 1</vt:lpstr>
      <vt:lpstr>PowerPoint Presentation</vt:lpstr>
      <vt:lpstr>Logistic equation with carrying capacity &gt; 1</vt:lpstr>
      <vt:lpstr>Regular perturbation with analytical solution &gt; 1</vt:lpstr>
      <vt:lpstr>Regular perturbation with analytical solution &gt; 1</vt:lpstr>
      <vt:lpstr>Regular perturbation with analytical solution &gt; 1</vt:lpstr>
      <vt:lpstr>Singular perturbation with single boundary layer</vt:lpstr>
      <vt:lpstr>Singular perturbation with single boundary layer</vt:lpstr>
      <vt:lpstr>Result of proposed solution</vt:lpstr>
      <vt:lpstr>PowerPoint Presentation</vt:lpstr>
      <vt:lpstr>Theory-guided physics-informed neural networks for boundary layer problems with singular perturbation. (Arzani, 2022)</vt:lpstr>
      <vt:lpstr>PowerPoint Presentation</vt:lpstr>
      <vt:lpstr>PowerPoint Presentation</vt:lpstr>
      <vt:lpstr>Test-case 1</vt:lpstr>
      <vt:lpstr>https://iis2023.sciencesconf.org/</vt:lpstr>
      <vt:lpstr>https://seams-ugm.id/2023/  Exploring modified-pinn method to some ODE perturbation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PINNs</dc:title>
  <dc:creator>Muchamad Harry</dc:creator>
  <cp:lastModifiedBy>Muchamad Harry</cp:lastModifiedBy>
  <cp:revision>28</cp:revision>
  <dcterms:created xsi:type="dcterms:W3CDTF">2023-05-01T07:53:24Z</dcterms:created>
  <dcterms:modified xsi:type="dcterms:W3CDTF">2023-05-02T01:05:31Z</dcterms:modified>
</cp:coreProperties>
</file>