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6" r:id="rId10"/>
    <p:sldId id="267" r:id="rId11"/>
    <p:sldId id="271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>
        <p:scale>
          <a:sx n="66" d="100"/>
          <a:sy n="66" d="100"/>
        </p:scale>
        <p:origin x="2534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F0294-6164-4B02-8E24-A3DBD8746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063451-4EC4-4D2E-A187-C1E7BC54F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20BEF-9CB4-4C80-9ED4-FC750D32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E759-9961-409A-A845-DFA9FF4469C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39DF3-609F-4532-BAC3-7640FA69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68C9B-7090-45E3-9CC6-763C5271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4F37-4B5C-44C1-A784-909CCFE21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B7F41-A494-4CF0-8D82-22B40870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8B6873-2898-44D1-ADEA-A243BE80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88039-F921-4FD2-B4A5-E72A05CB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E759-9961-409A-A845-DFA9FF4469C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31DD3-27CF-4D36-83CE-B4347B33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28045-3014-4D4C-BB23-87314DB7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4F37-4B5C-44C1-A784-909CCFE21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8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40ECDF-C610-4999-9D53-5D46BCC86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FC9BB-E9A3-4F2A-BB22-2390FACC8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47B9D-8072-434B-A8E1-64E9E356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E759-9961-409A-A845-DFA9FF4469C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D6622-C9C4-4E04-9E6B-28ED2165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7C0D7-E6AD-44C9-87BA-1ABDD466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4F37-4B5C-44C1-A784-909CCFE21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1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567E-7F98-43E7-B65F-C65757A3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76B74-FFA3-439B-BF76-715B06CC4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25719C-0D9E-4843-A535-E79773C9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E759-9961-409A-A845-DFA9FF4469C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3C0BB-C3C2-4998-A3D6-DD9C9013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3D01B-7901-4A44-8DC3-55DE12AC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4F37-4B5C-44C1-A784-909CCFE21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8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54E07-9A08-4A22-8BBA-136B9A6A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41855-8DDC-448F-B55D-EA9FEB40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E163F-C9FC-4279-9D3B-5C0B244B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E759-9961-409A-A845-DFA9FF4469C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29CEC-5017-4958-A260-1F0A6040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0FB16-CA4F-49EE-AA3D-AF6FD524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4F37-4B5C-44C1-A784-909CCFE21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2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35178-BA43-4E5B-AC4B-6809A70E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E91D4-E5EE-481A-9C61-7E776923E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BCDE8C-B6FE-4395-8DFE-09FDCF17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F8820-1765-4222-B6B7-420EDA6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E759-9961-409A-A845-DFA9FF4469C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4AA52-9FBE-40ED-ABB8-1AD7A254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8C7D6-CE01-4209-A998-967C8C07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4F37-4B5C-44C1-A784-909CCFE21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9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7CF60-DF26-4FD7-9374-5600E709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4B67E-5589-42A4-BA3A-D775C6A4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8F99C-8A98-4A62-B921-5191AE40A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079C26-F19C-4D00-AA8B-7151AE5DB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C4F7A2-88AB-4C02-8EB8-CE62ACABD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C1C031-8247-4B6C-A7E5-191E18F7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E759-9961-409A-A845-DFA9FF4469C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6F82A8-C055-43C4-B1A9-7570F039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6ABCDC-C7C9-46FB-9701-163F124E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4F37-4B5C-44C1-A784-909CCFE21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6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43D03-95AA-4D0B-BCCD-583FBC79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D09039-A43E-4D01-B387-6DEEF291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E759-9961-409A-A845-DFA9FF4469C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E8931F-EC89-42DB-9CD4-8CD94DA0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6A506-CEC5-410D-864B-5295E777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4F37-4B5C-44C1-A784-909CCFE21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8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442272-557B-43BC-B021-6F51DEEC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E759-9961-409A-A845-DFA9FF4469C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826362-8749-4DE0-907E-54403710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8EB192-B46F-4594-8286-1F6513B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4F37-4B5C-44C1-A784-909CCFE21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7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B826-ACE2-4778-88B9-916D43DA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7143D-4E23-44DF-A899-6EC1AB6B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FC464B-1F6C-4CAA-B0DA-1DC8E5F8E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AA967-B784-4F11-AAA7-F24BBBAE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E759-9961-409A-A845-DFA9FF4469C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FC1EA-1F00-4651-BF69-7DF75E42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D4F4A-A325-4E81-B0D9-D7387B2F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4F37-4B5C-44C1-A784-909CCFE21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5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0BE1A-9D38-4BF4-A941-B34E615E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2D237-0774-4572-A0F9-F1B266B0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9F4ABC-DBD7-443F-BD89-587F370B5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B388E-4BC1-40DB-93BA-104994D1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E759-9961-409A-A845-DFA9FF4469C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DF3D9-BD0A-4C41-BD08-0D5AA4B1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E412EA-8272-4FE0-B7D1-E97724DB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F4F37-4B5C-44C1-A784-909CCFE21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43927E-DE55-4717-BE34-03328485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B480A-4ECA-48CC-AC90-C504E38B5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53844-707C-4BE3-9D5A-B07B4578B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EE759-9961-409A-A845-DFA9FF4469CE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11673-3628-4166-9955-AF1038B12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59182-3DF8-4E80-8254-73D55E668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F4F37-4B5C-44C1-A784-909CCFE21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1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6B67A-EB52-4965-A37A-CAAB7D16F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非结构网格高精度有限体积的改进研究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F01F20-E354-42B7-9905-E08CA32E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301"/>
            <a:ext cx="9144000" cy="993111"/>
          </a:xfrm>
        </p:spPr>
        <p:txBody>
          <a:bodyPr/>
          <a:lstStyle/>
          <a:p>
            <a:r>
              <a:rPr lang="zh-CN" altLang="en-US" dirty="0"/>
              <a:t>周涵宇 航</a:t>
            </a:r>
            <a:r>
              <a:rPr lang="en-US" altLang="zh-CN" dirty="0"/>
              <a:t>82</a:t>
            </a:r>
          </a:p>
          <a:p>
            <a:r>
              <a:rPr lang="zh-CN" altLang="en-US" dirty="0"/>
              <a:t>指导老师 任玉新</a:t>
            </a:r>
          </a:p>
        </p:txBody>
      </p:sp>
    </p:spTree>
    <p:extLst>
      <p:ext uri="{BB962C8B-B14F-4D97-AF65-F5344CB8AC3E}">
        <p14:creationId xmlns:p14="http://schemas.microsoft.com/office/powerpoint/2010/main" val="100356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E1C3-5DA6-4E83-BB2D-24311FBB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目前进展：泛函形式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6EDEB-92B3-4AB4-BF8C-41EC1F458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绝大部分在参数空间中表达的基函数，都在新的泛函下表现更稳定</a:t>
                </a:r>
                <a:endParaRPr lang="en-US" altLang="zh-CN" dirty="0"/>
              </a:p>
              <a:p>
                <a:r>
                  <a:rPr lang="zh-CN" altLang="en-US" dirty="0"/>
                  <a:t>新泛函中切向导数和法向导数的比例选取影响很大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原理上切向导数是部分冗余的，完全在面内的分量（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由一阶导限制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原有泛函在平直网格下，只有法向分量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测试表明：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切向比例过大，导致虚假的约束，会造成解变形（大色散）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切向比例过小，诸多基函数形式下会造成不稳定（参数空间多项式、</a:t>
                </a:r>
                <a:r>
                  <a:rPr lang="en-US" altLang="zh-CN" dirty="0"/>
                  <a:t>RBF</a:t>
                </a:r>
                <a:r>
                  <a:rPr lang="zh-CN" altLang="en-US" dirty="0"/>
                  <a:t>等）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6EDEB-92B3-4AB4-BF8C-41EC1F458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350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21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40AB-20A5-4860-9FEE-32F54856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RBF</a:t>
            </a:r>
            <a:r>
              <a:rPr lang="zh-CN" altLang="en-US" dirty="0"/>
              <a:t>基函数格式构造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4A6E0-0E52-409A-AFCF-6E8C7957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原有的格式：</a:t>
            </a:r>
            <a:endParaRPr lang="en-US" altLang="zh-CN" dirty="0"/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阶全局缩放多项式</a:t>
            </a:r>
            <a:r>
              <a:rPr lang="en-US" altLang="zh-CN" dirty="0"/>
              <a:t>VR+K</a:t>
            </a:r>
            <a:r>
              <a:rPr lang="zh-CN" altLang="en-US" dirty="0"/>
              <a:t>阶全局缩放多项式</a:t>
            </a:r>
            <a:r>
              <a:rPr lang="en-US" altLang="zh-CN" dirty="0"/>
              <a:t>CR</a:t>
            </a:r>
          </a:p>
          <a:p>
            <a:r>
              <a:rPr lang="zh-CN" altLang="en-US" dirty="0"/>
              <a:t>大路线：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VR</a:t>
            </a:r>
            <a:r>
              <a:rPr lang="zh-CN" altLang="en-US" dirty="0"/>
              <a:t>、</a:t>
            </a:r>
            <a:r>
              <a:rPr lang="en-US" altLang="zh-CN" dirty="0"/>
              <a:t>CR</a:t>
            </a:r>
            <a:r>
              <a:rPr lang="zh-CN" altLang="en-US" dirty="0"/>
              <a:t>是同一组基（含有</a:t>
            </a:r>
            <a:r>
              <a:rPr lang="en-US" altLang="zh-CN" dirty="0"/>
              <a:t>RBF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VR</a:t>
            </a:r>
            <a:r>
              <a:rPr lang="zh-CN" altLang="en-US" dirty="0"/>
              <a:t>是纯多项式，</a:t>
            </a:r>
            <a:r>
              <a:rPr lang="en-US" altLang="zh-CN" dirty="0"/>
              <a:t>CR</a:t>
            </a:r>
            <a:r>
              <a:rPr lang="zh-CN" altLang="en-US" dirty="0"/>
              <a:t>含有</a:t>
            </a:r>
            <a:r>
              <a:rPr lang="en-US" altLang="zh-CN" dirty="0"/>
              <a:t>RBF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CR</a:t>
            </a:r>
            <a:r>
              <a:rPr lang="zh-CN" altLang="en-US" dirty="0"/>
              <a:t>是纯多项式，</a:t>
            </a:r>
            <a:r>
              <a:rPr lang="en-US" altLang="zh-CN" dirty="0"/>
              <a:t>VR</a:t>
            </a:r>
            <a:r>
              <a:rPr lang="zh-CN" altLang="en-US" dirty="0"/>
              <a:t>含有</a:t>
            </a:r>
            <a:r>
              <a:rPr lang="en-US" altLang="zh-CN" dirty="0"/>
              <a:t>RBF</a:t>
            </a:r>
          </a:p>
          <a:p>
            <a:r>
              <a:rPr lang="zh-CN" altLang="en-US" dirty="0"/>
              <a:t>具体形式：</a:t>
            </a:r>
            <a:endParaRPr lang="en-US" altLang="zh-CN" dirty="0"/>
          </a:p>
          <a:p>
            <a:pPr lvl="1"/>
            <a:r>
              <a:rPr lang="zh-CN" altLang="en-US" dirty="0"/>
              <a:t>带有</a:t>
            </a:r>
            <a:r>
              <a:rPr lang="en-US" altLang="zh-CN" dirty="0"/>
              <a:t>RBF</a:t>
            </a:r>
            <a:r>
              <a:rPr lang="zh-CN" altLang="en-US" dirty="0"/>
              <a:t>的基函数：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点、</a:t>
            </a: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）点 </a:t>
            </a:r>
            <a:r>
              <a:rPr lang="en-US" altLang="zh-CN" dirty="0"/>
              <a:t>- </a:t>
            </a:r>
            <a:r>
              <a:rPr lang="zh-CN" altLang="en-US" dirty="0"/>
              <a:t>可调</a:t>
            </a:r>
            <a:endParaRPr lang="en-US" altLang="zh-CN" dirty="0"/>
          </a:p>
          <a:p>
            <a:pPr lvl="2"/>
            <a:r>
              <a:rPr lang="en-US" altLang="zh-CN" dirty="0"/>
              <a:t>CR</a:t>
            </a:r>
            <a:r>
              <a:rPr lang="zh-CN" altLang="en-US" dirty="0"/>
              <a:t>可在界面积分点上插值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9C185C5-F654-4909-BCB4-67DBFAE8DDE9}"/>
              </a:ext>
            </a:extLst>
          </p:cNvPr>
          <p:cNvGrpSpPr/>
          <p:nvPr/>
        </p:nvGrpSpPr>
        <p:grpSpPr>
          <a:xfrm>
            <a:off x="6593840" y="4531360"/>
            <a:ext cx="3698240" cy="1412240"/>
            <a:chOff x="6593840" y="4531360"/>
            <a:chExt cx="3698240" cy="14122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16384B-ED37-434C-8852-00C18B968FCD}"/>
                </a:ext>
              </a:extLst>
            </p:cNvPr>
            <p:cNvSpPr/>
            <p:nvPr/>
          </p:nvSpPr>
          <p:spPr>
            <a:xfrm>
              <a:off x="6593840" y="4531360"/>
              <a:ext cx="1371600" cy="1402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2217B4C8-59C5-4275-8E19-A2C09C91D72A}"/>
                </a:ext>
              </a:extLst>
            </p:cNvPr>
            <p:cNvSpPr/>
            <p:nvPr/>
          </p:nvSpPr>
          <p:spPr>
            <a:xfrm>
              <a:off x="8636000" y="4541520"/>
              <a:ext cx="1656080" cy="140208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EB0D3BF-4EEB-43AF-9A74-E9B1A08BE125}"/>
                </a:ext>
              </a:extLst>
            </p:cNvPr>
            <p:cNvSpPr/>
            <p:nvPr/>
          </p:nvSpPr>
          <p:spPr>
            <a:xfrm>
              <a:off x="7218680" y="5151120"/>
              <a:ext cx="162560" cy="162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54250B4-7645-467F-B73E-9CD55AF2764F}"/>
                </a:ext>
              </a:extLst>
            </p:cNvPr>
            <p:cNvSpPr/>
            <p:nvPr/>
          </p:nvSpPr>
          <p:spPr>
            <a:xfrm>
              <a:off x="9400540" y="5323840"/>
              <a:ext cx="162560" cy="162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7CEE9E0-4995-4241-951D-8134A580F5F9}"/>
                </a:ext>
              </a:extLst>
            </p:cNvPr>
            <p:cNvSpPr/>
            <p:nvPr/>
          </p:nvSpPr>
          <p:spPr>
            <a:xfrm>
              <a:off x="6840220" y="4785360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E35423-1BE9-4B6D-8E50-E3925AA79F5D}"/>
                </a:ext>
              </a:extLst>
            </p:cNvPr>
            <p:cNvSpPr/>
            <p:nvPr/>
          </p:nvSpPr>
          <p:spPr>
            <a:xfrm>
              <a:off x="7553960" y="4785360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A99A26B-5773-4DDC-ADBB-AF44E9EFE96E}"/>
                </a:ext>
              </a:extLst>
            </p:cNvPr>
            <p:cNvSpPr/>
            <p:nvPr/>
          </p:nvSpPr>
          <p:spPr>
            <a:xfrm>
              <a:off x="7569200" y="5506720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7F8C827-A4F2-4FBC-A297-7A18D516A46E}"/>
                </a:ext>
              </a:extLst>
            </p:cNvPr>
            <p:cNvSpPr/>
            <p:nvPr/>
          </p:nvSpPr>
          <p:spPr>
            <a:xfrm>
              <a:off x="6840220" y="5496560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07C92CE-D0AE-40FE-9C5D-5FB8A89611D1}"/>
                </a:ext>
              </a:extLst>
            </p:cNvPr>
            <p:cNvSpPr/>
            <p:nvPr/>
          </p:nvSpPr>
          <p:spPr>
            <a:xfrm>
              <a:off x="9400540" y="4917757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5A73722-0E37-4047-BB0D-B3029EE00BCB}"/>
                </a:ext>
              </a:extLst>
            </p:cNvPr>
            <p:cNvSpPr/>
            <p:nvPr/>
          </p:nvSpPr>
          <p:spPr>
            <a:xfrm>
              <a:off x="9022080" y="5649277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66D1A70-E0E2-4A1B-AE6D-E7DF35879C12}"/>
                </a:ext>
              </a:extLst>
            </p:cNvPr>
            <p:cNvSpPr/>
            <p:nvPr/>
          </p:nvSpPr>
          <p:spPr>
            <a:xfrm>
              <a:off x="9773920" y="5649277"/>
              <a:ext cx="162560" cy="1625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7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40AB-20A5-4860-9FEE-32F54856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RBF</a:t>
            </a:r>
            <a:r>
              <a:rPr lang="zh-CN" altLang="en-US" dirty="0"/>
              <a:t>基函数格式构造</a:t>
            </a: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2CBC3C75-AD32-46D8-B378-CB5493EA9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040" y="3615412"/>
            <a:ext cx="4665341" cy="25131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8E043FC-6F0F-42CF-B563-CA6425554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70" y="2887634"/>
            <a:ext cx="3259110" cy="32409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60C63F8-343A-4CDA-8F50-3EBA07E50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898" y="2887634"/>
            <a:ext cx="3249772" cy="3240953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486947C9-5EBD-40C1-B418-BCEBCE741F2D}"/>
              </a:ext>
            </a:extLst>
          </p:cNvPr>
          <p:cNvSpPr txBox="1">
            <a:spLocks/>
          </p:cNvSpPr>
          <p:nvPr/>
        </p:nvSpPr>
        <p:spPr>
          <a:xfrm>
            <a:off x="574040" y="15975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基准算例：</a:t>
            </a:r>
            <a:endParaRPr lang="en-US" altLang="zh-CN" dirty="0"/>
          </a:p>
          <a:p>
            <a:pPr lvl="1"/>
            <a:r>
              <a:rPr lang="en-US" altLang="zh-CN" dirty="0"/>
              <a:t>0012</a:t>
            </a:r>
            <a:r>
              <a:rPr lang="zh-CN" altLang="en-US" dirty="0"/>
              <a:t>：大曲率、大长宽比</a:t>
            </a:r>
            <a:endParaRPr lang="en-US" altLang="zh-CN" dirty="0"/>
          </a:p>
          <a:p>
            <a:pPr lvl="1"/>
            <a:r>
              <a:rPr lang="zh-CN" altLang="en-US" dirty="0"/>
              <a:t>封闭方腔：极值点</a:t>
            </a:r>
          </a:p>
        </p:txBody>
      </p:sp>
    </p:spTree>
    <p:extLst>
      <p:ext uri="{BB962C8B-B14F-4D97-AF65-F5344CB8AC3E}">
        <p14:creationId xmlns:p14="http://schemas.microsoft.com/office/powerpoint/2010/main" val="345926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40AB-20A5-4860-9FEE-32F54856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RBF</a:t>
            </a:r>
            <a:r>
              <a:rPr lang="zh-CN" altLang="en-US" dirty="0"/>
              <a:t>基函数格式构造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4A6E0-0E52-409A-AFCF-6E8C7957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VR</a:t>
            </a:r>
            <a:r>
              <a:rPr lang="zh-CN" altLang="en-US" dirty="0"/>
              <a:t>、</a:t>
            </a:r>
            <a:r>
              <a:rPr lang="en-US" altLang="zh-CN" dirty="0"/>
              <a:t>CR</a:t>
            </a:r>
            <a:r>
              <a:rPr lang="zh-CN" altLang="en-US" dirty="0"/>
              <a:t>是同一组基（含有</a:t>
            </a:r>
            <a:r>
              <a:rPr lang="en-US" altLang="zh-CN" dirty="0"/>
              <a:t>RBF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优点：收敛后光滑区</a:t>
            </a:r>
            <a:r>
              <a:rPr lang="en-US" altLang="zh-CN" dirty="0"/>
              <a:t>CR</a:t>
            </a:r>
            <a:r>
              <a:rPr lang="zh-CN" altLang="en-US" dirty="0"/>
              <a:t>应当趋近于</a:t>
            </a:r>
            <a:r>
              <a:rPr lang="en-US" altLang="zh-CN" dirty="0"/>
              <a:t>VR</a:t>
            </a:r>
            <a:r>
              <a:rPr lang="zh-CN" altLang="en-US" dirty="0"/>
              <a:t>，同一组基保留了这种可能</a:t>
            </a:r>
            <a:endParaRPr lang="en-US" altLang="zh-CN" dirty="0"/>
          </a:p>
          <a:p>
            <a:pPr lvl="1"/>
            <a:r>
              <a:rPr lang="zh-CN" altLang="en-US" dirty="0"/>
              <a:t>不浪费精度</a:t>
            </a:r>
            <a:endParaRPr lang="en-US" altLang="zh-CN" dirty="0"/>
          </a:p>
          <a:p>
            <a:r>
              <a:rPr lang="zh-CN" altLang="en-US" dirty="0"/>
              <a:t>测试情况：</a:t>
            </a:r>
            <a:endParaRPr lang="en-US" altLang="zh-CN" dirty="0"/>
          </a:p>
          <a:p>
            <a:pPr lvl="1"/>
            <a:r>
              <a:rPr lang="zh-CN" altLang="en-US" dirty="0"/>
              <a:t>采用新泛函，且切向部分约为</a:t>
            </a:r>
            <a:r>
              <a:rPr lang="en-US" altLang="zh-CN" dirty="0"/>
              <a:t>0.5</a:t>
            </a:r>
            <a:r>
              <a:rPr lang="zh-CN" altLang="en-US" dirty="0"/>
              <a:t>倍法向部分可以稳定（高低都变差）</a:t>
            </a:r>
            <a:endParaRPr lang="en-US" altLang="zh-CN" dirty="0"/>
          </a:p>
          <a:p>
            <a:pPr lvl="1"/>
            <a:r>
              <a:rPr lang="zh-CN" altLang="en-US" dirty="0"/>
              <a:t>对大长宽比（</a:t>
            </a:r>
            <a:r>
              <a:rPr lang="en-US" altLang="zh-CN" dirty="0"/>
              <a:t>+</a:t>
            </a:r>
            <a:r>
              <a:rPr lang="zh-CN" altLang="en-US" dirty="0"/>
              <a:t>大曲率）耐受较好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177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40AB-20A5-4860-9FEE-32F54856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RBF</a:t>
            </a:r>
            <a:r>
              <a:rPr lang="zh-CN" altLang="en-US" dirty="0"/>
              <a:t>基函数格式构造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4A6E0-0E52-409A-AFCF-6E8C7957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VR</a:t>
            </a:r>
            <a:r>
              <a:rPr lang="zh-CN" altLang="en-US" dirty="0"/>
              <a:t>是纯多项式，</a:t>
            </a:r>
            <a:r>
              <a:rPr lang="en-US" altLang="zh-CN" dirty="0"/>
              <a:t>CR</a:t>
            </a:r>
            <a:r>
              <a:rPr lang="zh-CN" altLang="en-US" dirty="0"/>
              <a:t>含有</a:t>
            </a:r>
            <a:r>
              <a:rPr lang="en-US" altLang="zh-CN" dirty="0"/>
              <a:t>RBF</a:t>
            </a:r>
          </a:p>
          <a:p>
            <a:pPr lvl="1"/>
            <a:r>
              <a:rPr lang="zh-CN" altLang="en-US" dirty="0"/>
              <a:t>优点：利用</a:t>
            </a:r>
            <a:r>
              <a:rPr lang="en-US" altLang="zh-CN" dirty="0"/>
              <a:t>CR</a:t>
            </a:r>
            <a:r>
              <a:rPr lang="zh-CN" altLang="en-US" dirty="0"/>
              <a:t>局部的特性，可以降低或者提高自由度数目，提高后相当于直接插值，降低相当于更粗略的拟合</a:t>
            </a:r>
            <a:endParaRPr lang="en-US" altLang="zh-CN" dirty="0"/>
          </a:p>
          <a:p>
            <a:r>
              <a:rPr lang="zh-CN" altLang="en-US" dirty="0"/>
              <a:t>测试情况</a:t>
            </a:r>
            <a:endParaRPr lang="en-US" altLang="zh-CN" dirty="0"/>
          </a:p>
          <a:p>
            <a:pPr lvl="1"/>
            <a:r>
              <a:rPr lang="zh-CN" altLang="en-US" dirty="0"/>
              <a:t>大长宽比（</a:t>
            </a:r>
            <a:r>
              <a:rPr lang="en-US" altLang="zh-CN" dirty="0"/>
              <a:t>+</a:t>
            </a:r>
            <a:r>
              <a:rPr lang="zh-CN" altLang="en-US" dirty="0"/>
              <a:t>大曲率）网格中不是很稳定，需要人工粘性辅助但因此破坏精度</a:t>
            </a:r>
            <a:endParaRPr lang="en-US" altLang="zh-CN" dirty="0"/>
          </a:p>
          <a:p>
            <a:pPr lvl="1"/>
            <a:r>
              <a:rPr lang="en-US" altLang="zh-CN" dirty="0"/>
              <a:t>VR</a:t>
            </a:r>
            <a:r>
              <a:rPr lang="zh-CN" altLang="en-US" dirty="0"/>
              <a:t>的多项式还是原有的全局缩放较为稳定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989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40AB-20A5-4860-9FEE-32F54856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RBF</a:t>
            </a:r>
            <a:r>
              <a:rPr lang="zh-CN" altLang="en-US" dirty="0"/>
              <a:t>基函数格式构造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4A6E0-0E52-409A-AFCF-6E8C7957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CR</a:t>
            </a:r>
            <a:r>
              <a:rPr lang="zh-CN" altLang="en-US" dirty="0"/>
              <a:t>是纯多项式，</a:t>
            </a:r>
            <a:r>
              <a:rPr lang="en-US" altLang="zh-CN" dirty="0"/>
              <a:t>VR</a:t>
            </a:r>
            <a:r>
              <a:rPr lang="zh-CN" altLang="en-US" dirty="0"/>
              <a:t>含有</a:t>
            </a:r>
            <a:r>
              <a:rPr lang="en-US" altLang="zh-CN" dirty="0"/>
              <a:t>RBF</a:t>
            </a:r>
          </a:p>
          <a:p>
            <a:pPr lvl="1"/>
            <a:r>
              <a:rPr lang="zh-CN" altLang="en-US" dirty="0"/>
              <a:t>最不稳定</a:t>
            </a:r>
            <a:endParaRPr lang="en-US" altLang="zh-CN" dirty="0"/>
          </a:p>
          <a:p>
            <a:pPr lvl="1"/>
            <a:r>
              <a:rPr lang="zh-CN" altLang="en-US" dirty="0"/>
              <a:t>测试较少，但性能都较差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376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40AB-20A5-4860-9FEE-32F54856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4A6E0-0E52-409A-AFCF-6E8C7957B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方案</a:t>
            </a:r>
            <a:endParaRPr lang="en-US" altLang="zh-CN" dirty="0"/>
          </a:p>
          <a:p>
            <a:pPr lvl="1"/>
            <a:r>
              <a:rPr lang="zh-CN" altLang="en-US" dirty="0"/>
              <a:t>一阶多项式（</a:t>
            </a:r>
            <a:r>
              <a:rPr lang="en-US" altLang="zh-CN" dirty="0"/>
              <a:t>2DOF</a:t>
            </a:r>
            <a:r>
              <a:rPr lang="zh-CN" altLang="en-US" dirty="0"/>
              <a:t>）</a:t>
            </a:r>
            <a:r>
              <a:rPr lang="en-US" altLang="zh-CN" dirty="0"/>
              <a:t>+4(3)</a:t>
            </a:r>
            <a:r>
              <a:rPr lang="zh-CN" altLang="en-US" dirty="0"/>
              <a:t>点</a:t>
            </a:r>
            <a:r>
              <a:rPr lang="en-US" altLang="zh-CN" dirty="0"/>
              <a:t>RBF</a:t>
            </a:r>
            <a:r>
              <a:rPr lang="zh-CN" altLang="en-US" dirty="0"/>
              <a:t>（</a:t>
            </a:r>
            <a:r>
              <a:rPr lang="en-US" altLang="zh-CN" dirty="0"/>
              <a:t>4/3DOF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与三阶格式（二阶多项式对比）</a:t>
            </a:r>
            <a:endParaRPr lang="en-US" altLang="zh-CN" dirty="0"/>
          </a:p>
          <a:p>
            <a:pPr lvl="1"/>
            <a:r>
              <a:rPr lang="en-US" altLang="zh-CN" dirty="0"/>
              <a:t>MQ c=1</a:t>
            </a:r>
          </a:p>
          <a:p>
            <a:pPr lvl="1"/>
            <a:r>
              <a:rPr lang="zh-CN" altLang="en-US" dirty="0"/>
              <a:t>切向导数成分 </a:t>
            </a:r>
            <a:r>
              <a:rPr lang="en-US" altLang="zh-CN" dirty="0"/>
              <a:t>0.5</a:t>
            </a:r>
          </a:p>
          <a:p>
            <a:pPr lvl="1"/>
            <a:r>
              <a:rPr lang="en-US" altLang="zh-CN" dirty="0"/>
              <a:t>RBF</a:t>
            </a:r>
            <a:r>
              <a:rPr lang="zh-CN" altLang="en-US" dirty="0"/>
              <a:t>都在参数空间表达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921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40AB-20A5-4860-9FEE-32F54856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CE23D7-6529-4957-9DA4-75A075892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91" y="1665348"/>
            <a:ext cx="5140909" cy="3505835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6E1B0D8-E0A7-44FF-A281-8913E8FBD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5348"/>
            <a:ext cx="5140909" cy="352730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4E22049-3006-45ED-8875-828F5B48BDE1}"/>
              </a:ext>
            </a:extLst>
          </p:cNvPr>
          <p:cNvSpPr txBox="1"/>
          <p:nvPr/>
        </p:nvSpPr>
        <p:spPr>
          <a:xfrm>
            <a:off x="2438400" y="5260902"/>
            <a:ext cx="7254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等高线是解，颜色是</a:t>
            </a:r>
            <a:r>
              <a:rPr lang="en-US" altLang="zh-CN" dirty="0"/>
              <a:t>x</a:t>
            </a:r>
            <a:r>
              <a:rPr lang="zh-CN" altLang="en-US" dirty="0"/>
              <a:t>导数</a:t>
            </a:r>
            <a:endParaRPr lang="en-US" altLang="zh-CN" dirty="0"/>
          </a:p>
          <a:p>
            <a:pPr algn="ctr"/>
            <a:r>
              <a:rPr lang="zh-CN" altLang="en-US" dirty="0"/>
              <a:t>左为</a:t>
            </a:r>
            <a:r>
              <a:rPr lang="en-US" altLang="zh-CN" dirty="0"/>
              <a:t>A</a:t>
            </a:r>
            <a:r>
              <a:rPr lang="zh-CN" altLang="en-US" dirty="0"/>
              <a:t>方案，右为原多项式格式</a:t>
            </a:r>
            <a:endParaRPr lang="en-US" altLang="zh-CN" dirty="0"/>
          </a:p>
          <a:p>
            <a:pPr algn="ctr"/>
            <a:r>
              <a:rPr lang="zh-CN" altLang="en-US" dirty="0"/>
              <a:t>原格式的导数更平整</a:t>
            </a:r>
          </a:p>
        </p:txBody>
      </p:sp>
    </p:spTree>
    <p:extLst>
      <p:ext uri="{BB962C8B-B14F-4D97-AF65-F5344CB8AC3E}">
        <p14:creationId xmlns:p14="http://schemas.microsoft.com/office/powerpoint/2010/main" val="68917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40AB-20A5-4860-9FEE-32F54856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格式展示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D966D-29FF-472D-9F84-D28B68C54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2935"/>
          </a:xfrm>
        </p:spPr>
        <p:txBody>
          <a:bodyPr/>
          <a:lstStyle/>
          <a:p>
            <a:r>
              <a:rPr lang="zh-CN" altLang="en-US" dirty="0"/>
              <a:t>时间成本对比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多项式：</a:t>
            </a:r>
            <a:r>
              <a:rPr lang="en-US" altLang="zh-CN" dirty="0"/>
              <a:t>0.5 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方案</a:t>
            </a:r>
            <a:r>
              <a:rPr lang="en-US" altLang="zh-CN" dirty="0"/>
              <a:t>RBF</a:t>
            </a:r>
            <a:r>
              <a:rPr lang="zh-CN" altLang="en-US" dirty="0"/>
              <a:t>：</a:t>
            </a:r>
            <a:r>
              <a:rPr lang="en-US" altLang="zh-CN" dirty="0"/>
              <a:t>0.55</a:t>
            </a:r>
          </a:p>
          <a:p>
            <a:r>
              <a:rPr lang="zh-CN" altLang="en-US" dirty="0"/>
              <a:t>空间成本对比</a:t>
            </a:r>
            <a:endParaRPr lang="en-US" altLang="zh-CN" dirty="0"/>
          </a:p>
          <a:p>
            <a:pPr lvl="1"/>
            <a:r>
              <a:rPr lang="zh-CN" altLang="en-US" dirty="0"/>
              <a:t>多项式：</a:t>
            </a:r>
            <a:r>
              <a:rPr lang="en-US" altLang="zh-CN" dirty="0"/>
              <a:t>5</a:t>
            </a:r>
            <a:r>
              <a:rPr lang="zh-CN" altLang="en-US" dirty="0"/>
              <a:t>自由度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方案</a:t>
            </a:r>
            <a:r>
              <a:rPr lang="en-US" altLang="zh-CN" dirty="0"/>
              <a:t>RBF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或</a:t>
            </a:r>
            <a:r>
              <a:rPr lang="en-US" altLang="zh-CN" dirty="0"/>
              <a:t>6</a:t>
            </a:r>
            <a:r>
              <a:rPr lang="zh-CN" altLang="en-US" dirty="0"/>
              <a:t>自由度</a:t>
            </a:r>
            <a:endParaRPr lang="en-US" altLang="zh-CN" dirty="0"/>
          </a:p>
          <a:p>
            <a:r>
              <a:rPr lang="zh-CN" altLang="en-US" dirty="0"/>
              <a:t>极值点分辨精度（方形封闭区域</a:t>
            </a:r>
            <a:r>
              <a:rPr lang="en-US" altLang="zh-CN" dirty="0"/>
              <a:t>L1</a:t>
            </a:r>
            <a:r>
              <a:rPr lang="zh-CN" altLang="en-US" dirty="0"/>
              <a:t>误差）</a:t>
            </a:r>
            <a:endParaRPr lang="en-US" altLang="zh-CN" dirty="0"/>
          </a:p>
          <a:p>
            <a:pPr lvl="1"/>
            <a:r>
              <a:rPr lang="zh-CN" altLang="en-US" dirty="0"/>
              <a:t>多项式：     四边形网格</a:t>
            </a:r>
            <a:r>
              <a:rPr lang="en-US" altLang="zh-CN" dirty="0"/>
              <a:t>0.00027    </a:t>
            </a:r>
            <a:r>
              <a:rPr lang="zh-CN" altLang="en-US" dirty="0"/>
              <a:t>三角形网格：</a:t>
            </a:r>
            <a:r>
              <a:rPr lang="en-US" altLang="zh-CN" dirty="0"/>
              <a:t>0.00011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方案</a:t>
            </a:r>
            <a:r>
              <a:rPr lang="en-US" altLang="zh-CN" dirty="0"/>
              <a:t>RBF</a:t>
            </a:r>
            <a:r>
              <a:rPr lang="zh-CN" altLang="en-US" dirty="0"/>
              <a:t>：四边形网格</a:t>
            </a:r>
            <a:r>
              <a:rPr lang="en-US" altLang="zh-CN" dirty="0"/>
              <a:t>0.00013    </a:t>
            </a:r>
            <a:r>
              <a:rPr lang="zh-CN" altLang="en-US" dirty="0"/>
              <a:t>三角形网格：</a:t>
            </a:r>
            <a:r>
              <a:rPr lang="en-US" altLang="zh-CN" dirty="0"/>
              <a:t>0.00027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040E3C-C7EE-4DA6-A457-5E0DA8E7A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90" y="553293"/>
            <a:ext cx="3033710" cy="30292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FEFD51-2F4B-4B12-B17A-81FFDDC83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20" y="548798"/>
            <a:ext cx="3033710" cy="30337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8F9A24B-FC18-42F2-B08A-BF2CF1EFCA2A}"/>
              </a:ext>
            </a:extLst>
          </p:cNvPr>
          <p:cNvSpPr txBox="1"/>
          <p:nvPr/>
        </p:nvSpPr>
        <p:spPr>
          <a:xfrm>
            <a:off x="4553975" y="3717445"/>
            <a:ext cx="753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封闭方腔解，四边形网格</a:t>
            </a:r>
            <a:r>
              <a:rPr lang="en-US" altLang="zh-CN" sz="1400" dirty="0"/>
              <a:t>50x50</a:t>
            </a:r>
            <a:r>
              <a:rPr lang="zh-CN" altLang="en-US" sz="1400" dirty="0"/>
              <a:t>，等高线是解，颜色是人工粘性作用的强度</a:t>
            </a:r>
            <a:endParaRPr lang="en-US" altLang="zh-CN" sz="1400" dirty="0"/>
          </a:p>
          <a:p>
            <a:pPr algn="ctr"/>
            <a:r>
              <a:rPr lang="zh-CN" altLang="en-US" sz="1400" dirty="0"/>
              <a:t>左侧：</a:t>
            </a:r>
            <a:r>
              <a:rPr lang="en-US" altLang="zh-CN" sz="1400" dirty="0"/>
              <a:t>A</a:t>
            </a:r>
            <a:r>
              <a:rPr lang="zh-CN" altLang="en-US" sz="1400" dirty="0"/>
              <a:t>方案</a:t>
            </a:r>
            <a:r>
              <a:rPr lang="en-US" altLang="zh-CN" sz="1400" dirty="0"/>
              <a:t>RBF</a:t>
            </a:r>
            <a:r>
              <a:rPr lang="zh-CN" altLang="en-US" sz="1400" dirty="0"/>
              <a:t>，右侧：多项式</a:t>
            </a:r>
          </a:p>
        </p:txBody>
      </p:sp>
    </p:spTree>
    <p:extLst>
      <p:ext uri="{BB962C8B-B14F-4D97-AF65-F5344CB8AC3E}">
        <p14:creationId xmlns:p14="http://schemas.microsoft.com/office/powerpoint/2010/main" val="3381830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840AB-20A5-4860-9FEE-32F54856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格式展示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F9A24B-FC18-42F2-B08A-BF2CF1EFCA2A}"/>
              </a:ext>
            </a:extLst>
          </p:cNvPr>
          <p:cNvSpPr txBox="1"/>
          <p:nvPr/>
        </p:nvSpPr>
        <p:spPr>
          <a:xfrm>
            <a:off x="2105859" y="6231265"/>
            <a:ext cx="753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等高线是解 颜色：右：人工粘性强度；左：解的</a:t>
            </a:r>
            <a:r>
              <a:rPr lang="en-US" altLang="zh-CN" sz="1400" dirty="0"/>
              <a:t>x</a:t>
            </a:r>
            <a:r>
              <a:rPr lang="zh-CN" altLang="en-US" sz="1400" dirty="0"/>
              <a:t>偏导数</a:t>
            </a:r>
            <a:endParaRPr lang="en-US" altLang="zh-CN" sz="1400" dirty="0"/>
          </a:p>
          <a:p>
            <a:pPr algn="ctr"/>
            <a:r>
              <a:rPr lang="zh-CN" altLang="en-US" sz="1400" dirty="0"/>
              <a:t>上为二次多项式，下为</a:t>
            </a:r>
            <a:r>
              <a:rPr lang="en-US" altLang="zh-CN" sz="1400" dirty="0"/>
              <a:t>A</a:t>
            </a:r>
            <a:r>
              <a:rPr lang="zh-CN" altLang="en-US" sz="1400" dirty="0"/>
              <a:t>方案</a:t>
            </a:r>
            <a:r>
              <a:rPr lang="en-US" altLang="zh-CN" sz="1400" dirty="0"/>
              <a:t>RBF</a:t>
            </a:r>
            <a:endParaRPr lang="zh-CN" altLang="en-US" sz="1400" dirty="0"/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ABE3C0FE-B374-4241-9F01-EBE8472F9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28" y="1310452"/>
            <a:ext cx="3514546" cy="240699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5E6B37-A584-4D70-98F9-F3D56212D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74" y="1310452"/>
            <a:ext cx="3519723" cy="24069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B9B2AD-6515-47C7-AF7B-19DAAD1C1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878" y="3717445"/>
            <a:ext cx="3517913" cy="24069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422AE7-64C1-4A6C-85B6-8D67C3126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28" y="3717445"/>
            <a:ext cx="3516360" cy="24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E1C3-5DA6-4E83-BB2D-24311FBB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6EDEB-92B3-4AB4-BF8C-41EC1F458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非结构网格上的高精度重构计算：变分重构（</a:t>
                </a:r>
                <a:r>
                  <a:rPr lang="en-US" altLang="zh-CN" dirty="0"/>
                  <a:t>VR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定义场变量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单元零均值基函数重构：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𝐷𝑂𝐹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𝐼𝐽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𝐿𝑅</m:t>
                            </m:r>
                          </m:sub>
                        </m:sSub>
                      </m:den>
                    </m:f>
                    <m:nary>
                      <m:naryPr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𝐷𝐼𝐹𝐹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求每个单元的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𝐼𝐽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dirty="0"/>
                  <a:t>的全场加和最小</a:t>
                </a:r>
                <a:endParaRPr lang="en-US" altLang="zh-CN" dirty="0"/>
              </a:p>
              <a:p>
                <a:r>
                  <a:rPr lang="zh-CN" altLang="en-US" dirty="0"/>
                  <a:t>隐式重构迭代和方程的隐式（内）或显式（外）时间推进耦合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6EDEB-92B3-4AB4-BF8C-41EC1F458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657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A3809-7759-46EF-87E8-7A35350F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091C3-6272-4BA1-9E93-6E3E7F51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VR</a:t>
            </a:r>
            <a:r>
              <a:rPr lang="zh-CN" altLang="en-US" sz="2000" dirty="0"/>
              <a:t>、</a:t>
            </a:r>
            <a:r>
              <a:rPr lang="en-US" altLang="zh-CN" sz="2000" dirty="0"/>
              <a:t>CR</a:t>
            </a:r>
            <a:r>
              <a:rPr lang="zh-CN" altLang="en-US" sz="2000" dirty="0"/>
              <a:t>中引入径向基函数，会带来 更多的非单调性</a:t>
            </a:r>
            <a:endParaRPr lang="en-US" altLang="zh-CN" sz="2000" dirty="0"/>
          </a:p>
          <a:p>
            <a:pPr lvl="1"/>
            <a:r>
              <a:rPr lang="zh-CN" altLang="en-US" sz="1600" dirty="0"/>
              <a:t>有时非单调性恰好可以提供更好的精度，但非单调性常常会对稳定性有破坏</a:t>
            </a:r>
            <a:endParaRPr lang="en-US" altLang="zh-CN" sz="1600" dirty="0"/>
          </a:p>
          <a:p>
            <a:r>
              <a:rPr lang="zh-CN" altLang="en-US" sz="2000" dirty="0"/>
              <a:t>径向基函数格式中，径向基类型、大小、位置，以及相关的泛函形式、坐标空间都有很大的影响</a:t>
            </a:r>
            <a:endParaRPr lang="en-US" altLang="zh-CN" sz="2000" dirty="0"/>
          </a:p>
          <a:p>
            <a:pPr lvl="1"/>
            <a:r>
              <a:rPr lang="zh-CN" altLang="en-US" sz="1600" dirty="0"/>
              <a:t>目前来看，径向基函数在长宽比大的网格上最行之有效的改进方法之一是改在 局部参数空间中表达</a:t>
            </a:r>
            <a:endParaRPr lang="en-US" altLang="zh-CN" sz="1600" dirty="0"/>
          </a:p>
          <a:p>
            <a:pPr lvl="1"/>
            <a:r>
              <a:rPr lang="zh-CN" altLang="en-US" sz="1600" dirty="0"/>
              <a:t>泛函的形式、坐标形式对多项式也有一定影响，但是一般不会有明显改进</a:t>
            </a:r>
            <a:endParaRPr lang="en-US" altLang="zh-CN" sz="1600" dirty="0"/>
          </a:p>
          <a:p>
            <a:pPr lvl="1"/>
            <a:r>
              <a:rPr lang="zh-CN" altLang="en-US" sz="1600" dirty="0"/>
              <a:t>总体而言，</a:t>
            </a:r>
            <a:r>
              <a:rPr lang="en-US" altLang="zh-CN" sz="1600" dirty="0"/>
              <a:t>VR</a:t>
            </a:r>
            <a:r>
              <a:rPr lang="zh-CN" altLang="en-US" sz="1600" dirty="0"/>
              <a:t>、</a:t>
            </a:r>
            <a:r>
              <a:rPr lang="en-US" altLang="zh-CN" sz="1600" dirty="0"/>
              <a:t>CR</a:t>
            </a:r>
            <a:r>
              <a:rPr lang="zh-CN" altLang="en-US" sz="1600" dirty="0"/>
              <a:t>中径向基函数的性质较为难以控制，而且在多项式格式存在的情况下没有全面优势</a:t>
            </a:r>
            <a:endParaRPr lang="en-US" altLang="zh-CN" sz="1600" dirty="0"/>
          </a:p>
          <a:p>
            <a:r>
              <a:rPr lang="zh-CN" altLang="en-US" sz="2000" dirty="0"/>
              <a:t>目前涉及的不完善的工作</a:t>
            </a:r>
            <a:endParaRPr lang="en-US" altLang="zh-CN" sz="2000" dirty="0"/>
          </a:p>
          <a:p>
            <a:pPr lvl="1"/>
            <a:r>
              <a:rPr lang="zh-CN" altLang="en-US" sz="1600" dirty="0"/>
              <a:t>筛选出来稳定的格式没有进行光滑解的精度阶数测试</a:t>
            </a:r>
            <a:endParaRPr lang="en-US" altLang="zh-CN" sz="1600" dirty="0"/>
          </a:p>
          <a:p>
            <a:pPr lvl="1"/>
            <a:r>
              <a:rPr lang="zh-CN" altLang="en-US" sz="1600" dirty="0"/>
              <a:t>众多可调参数并未完全调优</a:t>
            </a:r>
            <a:endParaRPr lang="en-US" altLang="zh-CN" sz="1600" dirty="0"/>
          </a:p>
          <a:p>
            <a:r>
              <a:rPr lang="zh-CN" altLang="en-US" sz="2000" dirty="0"/>
              <a:t>接下来可能的方向</a:t>
            </a:r>
            <a:endParaRPr lang="en-US" altLang="zh-CN" sz="2000" dirty="0"/>
          </a:p>
          <a:p>
            <a:pPr lvl="1"/>
            <a:r>
              <a:rPr lang="zh-CN" altLang="en-US" sz="1600" dirty="0"/>
              <a:t>利用</a:t>
            </a:r>
            <a:r>
              <a:rPr lang="en-US" altLang="zh-CN" sz="1600" dirty="0"/>
              <a:t>RBF</a:t>
            </a:r>
            <a:r>
              <a:rPr lang="zh-CN" altLang="en-US" sz="1600" dirty="0"/>
              <a:t>工作中的一些进展转向其他的基函数，或者转向人工粘性构造和高阶网格上</a:t>
            </a:r>
            <a:endParaRPr lang="en-US" altLang="zh-CN" sz="1600" dirty="0"/>
          </a:p>
          <a:p>
            <a:pPr lvl="1"/>
            <a:r>
              <a:rPr lang="zh-CN" altLang="en-US" sz="1600" dirty="0"/>
              <a:t>考虑</a:t>
            </a:r>
            <a:r>
              <a:rPr lang="en-US" altLang="zh-CN" sz="1600" dirty="0"/>
              <a:t>RBF</a:t>
            </a:r>
            <a:r>
              <a:rPr lang="zh-CN" altLang="en-US" sz="1600" dirty="0"/>
              <a:t>格式的自适应调用</a:t>
            </a:r>
            <a:endParaRPr lang="en-US" altLang="zh-CN" sz="16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3450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A3809-7759-46EF-87E8-7A35350F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1325563"/>
          </a:xfrm>
        </p:spPr>
        <p:txBody>
          <a:bodyPr/>
          <a:lstStyle/>
          <a:p>
            <a:r>
              <a:rPr lang="zh-CN" altLang="en-US" dirty="0"/>
              <a:t>相关文献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091C3-6272-4BA1-9E93-6E3E7F51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023"/>
            <a:ext cx="10515600" cy="53684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/>
              <a:t>[1] Shu, C.-W. (2003). "High-order finite difference and finite volume WENO schemes and discontinuous Galerkin methods for CFD." International Journal of Computational Fluid Dynamics 17(2): 107-118.</a:t>
            </a:r>
          </a:p>
          <a:p>
            <a:pPr marL="0" indent="0">
              <a:buNone/>
            </a:pPr>
            <a:r>
              <a:rPr lang="en-US" altLang="zh-CN" dirty="0"/>
              <a:t>[2] Barth, T. and P. Frederickson (1990). Higher order solution of the Euler equations on unstructured grids using quadratic reconstruction. 28th aerospace sciences meeting.</a:t>
            </a:r>
          </a:p>
          <a:p>
            <a:pPr marL="0" indent="0">
              <a:buNone/>
            </a:pPr>
            <a:r>
              <a:rPr lang="en-US" altLang="zh-CN" dirty="0"/>
              <a:t>[3] Wang, Q., et al. (2016). "Compact high order finite volume method on unstructured grids I: Basic formulations and one-dimensional schemes." Journal of Computational Physics 314: 863-882.</a:t>
            </a:r>
          </a:p>
          <a:p>
            <a:pPr marL="0" indent="0">
              <a:buNone/>
            </a:pPr>
            <a:r>
              <a:rPr lang="en-US" altLang="zh-CN" dirty="0"/>
              <a:t>[4] Wang, Q., et al. (2016). "Compact high order finite volume method on unstructured grids II: Extension to two-dimensional Euler equations." Journal of Computational Physics 314: 883-908.</a:t>
            </a:r>
          </a:p>
          <a:p>
            <a:pPr marL="0" indent="0">
              <a:buNone/>
            </a:pPr>
            <a:r>
              <a:rPr lang="en-US" altLang="zh-CN" dirty="0"/>
              <a:t>[5] Wang, Q., et al. (2017). "Compact high order finite volume method on unstructured grids III: Variational reconstruction." Journal of Computational Physics 337: 1-26.</a:t>
            </a:r>
          </a:p>
          <a:p>
            <a:pPr marL="0" indent="0">
              <a:buNone/>
            </a:pPr>
            <a:r>
              <a:rPr lang="en-US" altLang="zh-CN" dirty="0"/>
              <a:t>[6] Zhang, Y.-S., et al. (2019). "Compact high order finite volume method on unstructured grids IV: Explicit multi-step reconstruction schemes on compact stencil." Journal of Computational Physics 396: 161-192.</a:t>
            </a:r>
          </a:p>
          <a:p>
            <a:pPr marL="0" indent="0">
              <a:buNone/>
            </a:pPr>
            <a:r>
              <a:rPr lang="en-US" altLang="zh-CN" dirty="0"/>
              <a:t>[7] Kansa, E. J. (1990). "</a:t>
            </a:r>
            <a:r>
              <a:rPr lang="en-US" altLang="zh-CN" dirty="0" err="1"/>
              <a:t>Multiquadrics</a:t>
            </a:r>
            <a:r>
              <a:rPr lang="en-US" altLang="zh-CN" dirty="0"/>
              <a:t>—A scattered data approximation scheme with applications to computational fluid-dynamics—I surface approximations and partial derivative estimates." Computers &amp; mathematics with applications 19(8-9): 127-145.</a:t>
            </a:r>
          </a:p>
          <a:p>
            <a:pPr marL="0" indent="0">
              <a:buNone/>
            </a:pPr>
            <a:r>
              <a:rPr lang="en-US" altLang="zh-CN" dirty="0"/>
              <a:t>[8] </a:t>
            </a:r>
            <a:r>
              <a:rPr lang="en-US" altLang="zh-CN" dirty="0" err="1"/>
              <a:t>Golberg</a:t>
            </a:r>
            <a:r>
              <a:rPr lang="en-US" altLang="zh-CN" dirty="0"/>
              <a:t>, M., et al. (1996). "Improved multiquadric approximation for partial differential equations." Engineering Analysis with boundary elements 18(1): 9-17.</a:t>
            </a:r>
          </a:p>
          <a:p>
            <a:pPr marL="0" indent="0">
              <a:buNone/>
            </a:pPr>
            <a:r>
              <a:rPr lang="en-US" altLang="zh-CN" dirty="0"/>
              <a:t>[9] </a:t>
            </a:r>
            <a:r>
              <a:rPr lang="en-US" altLang="zh-CN" dirty="0" err="1"/>
              <a:t>Šarler</a:t>
            </a:r>
            <a:r>
              <a:rPr lang="en-US" altLang="zh-CN" dirty="0"/>
              <a:t>, B. (2005). "A radial basis function collocation approach in computational fluid dynamics." Computer Modelling in Engineering &amp; Sciences 7: 185-193.</a:t>
            </a:r>
          </a:p>
          <a:p>
            <a:pPr marL="0" indent="0">
              <a:buNone/>
            </a:pPr>
            <a:r>
              <a:rPr lang="en-US" altLang="zh-CN" dirty="0"/>
              <a:t>[10] </a:t>
            </a:r>
            <a:r>
              <a:rPr lang="en-US" altLang="zh-CN" dirty="0" err="1"/>
              <a:t>Šarler</a:t>
            </a:r>
            <a:r>
              <a:rPr lang="en-US" altLang="zh-CN" dirty="0"/>
              <a:t>, B., et al. (2004). "Radial basis function collocation method solution of natural convection in porous media." International Journal of Numerical Methods for Heat &amp; Fluid Flow.</a:t>
            </a:r>
          </a:p>
          <a:p>
            <a:pPr marL="0" indent="0">
              <a:buNone/>
            </a:pPr>
            <a:r>
              <a:rPr lang="en-US" altLang="zh-CN" dirty="0"/>
              <a:t>[11] </a:t>
            </a:r>
            <a:r>
              <a:rPr lang="en-US" altLang="zh-CN" dirty="0" err="1"/>
              <a:t>Divo</a:t>
            </a:r>
            <a:r>
              <a:rPr lang="en-US" altLang="zh-CN" dirty="0"/>
              <a:t>, E. and A. J. </a:t>
            </a:r>
            <a:r>
              <a:rPr lang="en-US" altLang="zh-CN" dirty="0" err="1"/>
              <a:t>Kassab</a:t>
            </a:r>
            <a:r>
              <a:rPr lang="en-US" altLang="zh-CN" dirty="0"/>
              <a:t> (2007). "An efficient localized radial basis function meshless method for fluid flow and conjugate heat transfer."</a:t>
            </a:r>
          </a:p>
          <a:p>
            <a:pPr marL="0" indent="0">
              <a:buNone/>
            </a:pPr>
            <a:r>
              <a:rPr lang="en-US" altLang="zh-CN" dirty="0"/>
              <a:t>[12] </a:t>
            </a:r>
            <a:r>
              <a:rPr lang="en-US" altLang="zh-CN" dirty="0" err="1"/>
              <a:t>Sanyasiraju</a:t>
            </a:r>
            <a:r>
              <a:rPr lang="en-US" altLang="zh-CN" dirty="0"/>
              <a:t>, Y. and G. </a:t>
            </a:r>
            <a:r>
              <a:rPr lang="en-US" altLang="zh-CN" dirty="0" err="1"/>
              <a:t>Chandhini</a:t>
            </a:r>
            <a:r>
              <a:rPr lang="en-US" altLang="zh-CN" dirty="0"/>
              <a:t> (2008). "Local radial basis function based </a:t>
            </a:r>
            <a:r>
              <a:rPr lang="en-US" altLang="zh-CN" dirty="0" err="1"/>
              <a:t>gridfree</a:t>
            </a:r>
            <a:r>
              <a:rPr lang="en-US" altLang="zh-CN" dirty="0"/>
              <a:t> scheme for unsteady incompressible viscous flows." Journal of Computational Physics 227(20): 8922-8948.</a:t>
            </a:r>
          </a:p>
          <a:p>
            <a:pPr marL="0" indent="0">
              <a:buNone/>
            </a:pPr>
            <a:r>
              <a:rPr lang="en-US" altLang="zh-CN" dirty="0"/>
              <a:t>[13] </a:t>
            </a:r>
            <a:r>
              <a:rPr lang="en-US" altLang="zh-CN" dirty="0" err="1"/>
              <a:t>Sarra</a:t>
            </a:r>
            <a:r>
              <a:rPr lang="en-US" altLang="zh-CN" dirty="0"/>
              <a:t>, S. A. (2012). "A local radial basis function method for advection–diffusion–reaction equations on complexly shaped domains." Applied mathematics and Computation 218(19): 9853-9865.</a:t>
            </a:r>
          </a:p>
          <a:p>
            <a:pPr marL="0" indent="0">
              <a:buNone/>
            </a:pPr>
            <a:r>
              <a:rPr lang="en-US" altLang="zh-CN" dirty="0"/>
              <a:t>[14]</a:t>
            </a:r>
            <a:r>
              <a:rPr lang="en-US" altLang="zh-CN" dirty="0" err="1"/>
              <a:t>Tolstykh</a:t>
            </a:r>
            <a:r>
              <a:rPr lang="en-US" altLang="zh-CN" dirty="0"/>
              <a:t>, A. and D. </a:t>
            </a:r>
            <a:r>
              <a:rPr lang="en-US" altLang="zh-CN" dirty="0" err="1"/>
              <a:t>Shirobokov</a:t>
            </a:r>
            <a:r>
              <a:rPr lang="en-US" altLang="zh-CN" dirty="0"/>
              <a:t> (2003). "On using radial basis functions in a “finite difference mode” with applications to elasticity problems." Computational Mechanics 33(1): 68-79.</a:t>
            </a:r>
          </a:p>
          <a:p>
            <a:pPr marL="0" indent="0">
              <a:buNone/>
            </a:pPr>
            <a:r>
              <a:rPr lang="en-US" altLang="zh-CN" dirty="0"/>
              <a:t>[15]</a:t>
            </a:r>
            <a:r>
              <a:rPr lang="en-US" altLang="zh-CN" dirty="0" err="1"/>
              <a:t>Fornberg</a:t>
            </a:r>
            <a:r>
              <a:rPr lang="en-US" altLang="zh-CN" dirty="0"/>
              <a:t>, B. and E. </a:t>
            </a:r>
            <a:r>
              <a:rPr lang="en-US" altLang="zh-CN" dirty="0" err="1"/>
              <a:t>Lehto</a:t>
            </a:r>
            <a:r>
              <a:rPr lang="en-US" altLang="zh-CN" dirty="0"/>
              <a:t> (2011). "Stabilization of RBF-generated finite difference methods for convective PDEs." Journal of Computational Physics 230(6): 2270-2285.</a:t>
            </a:r>
          </a:p>
          <a:p>
            <a:pPr marL="0" indent="0">
              <a:buNone/>
            </a:pPr>
            <a:r>
              <a:rPr lang="en-US" altLang="zh-CN" dirty="0"/>
              <a:t>[16]Shankar, V., et al. (2015). "A radial basis function (RBF)-finite difference (FD) method for diffusion and reaction–diffusion equations on surfaces." Journal of Scientific Computing 63(3): 745-768.</a:t>
            </a:r>
          </a:p>
          <a:p>
            <a:pPr marL="0" indent="0">
              <a:buNone/>
            </a:pPr>
            <a:r>
              <a:rPr lang="en-US" altLang="zh-CN" dirty="0"/>
              <a:t>[17] Moroney, T. J. (2006). An investigation of a finite volume method incorporating radial basis functions for simulating nonlinear transport, Queensland University of Technology.</a:t>
            </a:r>
          </a:p>
          <a:p>
            <a:pPr marL="0" indent="0">
              <a:buNone/>
            </a:pPr>
            <a:r>
              <a:rPr lang="en-US" altLang="zh-CN" dirty="0"/>
              <a:t>[18] Moroney, T. J. and I. W. Turner (2006). "A finite volume method based on radial basis functions for two-dimensional nonlinear diffusion equations." Applied mathematical modelling 30(10): 1118-1133.</a:t>
            </a:r>
          </a:p>
          <a:p>
            <a:pPr marL="0" indent="0">
              <a:buNone/>
            </a:pPr>
            <a:r>
              <a:rPr lang="en-US" altLang="zh-CN" dirty="0"/>
              <a:t>[19] Moroney, T. J. and I. W. Turner (2007). "A three-dimensional finite volume method based on radial basis functions for the accurate computational modelling of nonlinear diffusion equations." Journal of Computational Physics 225(2): 1409-1426.</a:t>
            </a:r>
          </a:p>
          <a:p>
            <a:pPr marL="0" indent="0">
              <a:buNone/>
            </a:pPr>
            <a:r>
              <a:rPr lang="en-US" altLang="zh-CN" dirty="0"/>
              <a:t>[20] </a:t>
            </a:r>
            <a:r>
              <a:rPr lang="en-US" altLang="zh-CN" dirty="0" err="1"/>
              <a:t>Bigoni</a:t>
            </a:r>
            <a:r>
              <a:rPr lang="en-US" altLang="zh-CN" dirty="0"/>
              <a:t>, C. and J. S. </a:t>
            </a:r>
            <a:r>
              <a:rPr lang="en-US" altLang="zh-CN" dirty="0" err="1"/>
              <a:t>Hesthaven</a:t>
            </a:r>
            <a:r>
              <a:rPr lang="en-US" altLang="zh-CN" dirty="0"/>
              <a:t> (2017). "Adaptive WENO methods based on radial basis function reconstruction." Journal of Scientific Computing 72(3): 986-1020.</a:t>
            </a:r>
          </a:p>
          <a:p>
            <a:pPr marL="0" indent="0">
              <a:buNone/>
            </a:pPr>
            <a:r>
              <a:rPr lang="en-US" altLang="zh-CN" dirty="0"/>
              <a:t>[21] Guo, J. and J.-H. Jung (2017). "A RBF-WENO finite volume method for hyperbolic conservation laws with the monotone polynomial interpolation method." Applied Numerical Mathematics 112: 27-50.</a:t>
            </a:r>
          </a:p>
          <a:p>
            <a:pPr marL="0" indent="0">
              <a:buNone/>
            </a:pPr>
            <a:r>
              <a:rPr lang="en-US" altLang="zh-CN" dirty="0"/>
              <a:t>[22] </a:t>
            </a:r>
            <a:r>
              <a:rPr lang="en-US" altLang="zh-CN" dirty="0" err="1"/>
              <a:t>Aràndiga</a:t>
            </a:r>
            <a:r>
              <a:rPr lang="en-US" altLang="zh-CN" dirty="0"/>
              <a:t>, F., et al. (2020). "On the reconstruction of discontinuous functions using multiquadric RBF–WENO local interpolation techniques." Mathematics and Computers in Simulation 176: 4-24.</a:t>
            </a:r>
          </a:p>
          <a:p>
            <a:pPr marL="0" indent="0">
              <a:buNone/>
            </a:pPr>
            <a:r>
              <a:rPr lang="en-US" altLang="zh-CN" dirty="0"/>
              <a:t>[23] Liu, Y., et al. (2021). "Efficient high-order radial basis-function-based differential quadrature–finite volume method for incompressible flows on unstructured grids." Physical Review E 104(4): 045312.</a:t>
            </a:r>
          </a:p>
          <a:p>
            <a:pPr marL="0" indent="0">
              <a:buNone/>
            </a:pPr>
            <a:r>
              <a:rPr lang="en-US" altLang="zh-CN" dirty="0"/>
              <a:t>[24] Liu, Y., et al. (2016). "A high-order finite volume method on unstructured grids using RBF reconstruction." Computers &amp; mathematics with applications 72(4): 1096-1117.</a:t>
            </a:r>
          </a:p>
          <a:p>
            <a:pPr marL="0" indent="0">
              <a:buNone/>
            </a:pPr>
            <a:r>
              <a:rPr lang="en-US" altLang="zh-CN" dirty="0"/>
              <a:t>[25] </a:t>
            </a:r>
            <a:r>
              <a:rPr lang="en-US" altLang="zh-CN" dirty="0" err="1"/>
              <a:t>Aboiyar</a:t>
            </a:r>
            <a:r>
              <a:rPr lang="en-US" altLang="zh-CN" dirty="0"/>
              <a:t>, T., et al. (2006). "High order WENO finite volume schemes using </a:t>
            </a:r>
            <a:r>
              <a:rPr lang="en-US" altLang="zh-CN" dirty="0" err="1"/>
              <a:t>polyharmonic</a:t>
            </a:r>
            <a:r>
              <a:rPr lang="en-US" altLang="zh-CN" dirty="0"/>
              <a:t> spline reconstruction."</a:t>
            </a:r>
          </a:p>
          <a:p>
            <a:pPr marL="0" indent="0">
              <a:buNone/>
            </a:pPr>
            <a:r>
              <a:rPr lang="en-US" altLang="zh-CN" dirty="0"/>
              <a:t>[26] </a:t>
            </a:r>
            <a:r>
              <a:rPr lang="en-US" altLang="zh-CN" dirty="0" err="1"/>
              <a:t>Aboiyar</a:t>
            </a:r>
            <a:r>
              <a:rPr lang="en-US" altLang="zh-CN" dirty="0"/>
              <a:t>, T., et al. (2010). "Adaptive ADER methods using kernel-based </a:t>
            </a:r>
            <a:r>
              <a:rPr lang="en-US" altLang="zh-CN" dirty="0" err="1"/>
              <a:t>polyharmonic</a:t>
            </a:r>
            <a:r>
              <a:rPr lang="en-US" altLang="zh-CN" dirty="0"/>
              <a:t> spline WENO reconstruction." SIAM Journal on Scientific Computing 32(6): 3251-3277.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9958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B3226-4A01-459C-A087-728E9083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谢谢各位</a:t>
            </a:r>
          </a:p>
        </p:txBody>
      </p:sp>
    </p:spTree>
    <p:extLst>
      <p:ext uri="{BB962C8B-B14F-4D97-AF65-F5344CB8AC3E}">
        <p14:creationId xmlns:p14="http://schemas.microsoft.com/office/powerpoint/2010/main" val="59709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E1C3-5DA6-4E83-BB2D-24311FBB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6EDEB-92B3-4AB4-BF8C-41EC1F458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求解问题：</a:t>
                </a:r>
                <a:r>
                  <a:rPr lang="en-US" altLang="zh-CN" dirty="0" err="1"/>
                  <a:t>Eikonal</a:t>
                </a:r>
                <a:r>
                  <a:rPr lang="zh-CN" altLang="en-US" dirty="0"/>
                  <a:t>方程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∙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𝑂𝑚𝑒𝑔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∙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基础格式：变分重构（</a:t>
                </a:r>
                <a:r>
                  <a:rPr lang="en-US" altLang="zh-CN" dirty="0"/>
                  <a:t>VR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对流重构（</a:t>
                </a:r>
                <a:r>
                  <a:rPr lang="en-US" altLang="zh-CN" dirty="0"/>
                  <a:t>CR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不构造通量项黎曼求解器，体积分的迎风性质通过</a:t>
                </a:r>
                <a:r>
                  <a:rPr lang="en-US" altLang="zh-CN" dirty="0"/>
                  <a:t>State-Riemann Solver</a:t>
                </a:r>
                <a:r>
                  <a:rPr lang="zh-CN" altLang="en-US" dirty="0"/>
                  <a:t>外加第二次局部函数逼近完成（</a:t>
                </a:r>
                <a:r>
                  <a:rPr lang="en-US" altLang="zh-CN" dirty="0"/>
                  <a:t>CR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局部极值的形成需要人工粘性来稳定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6EDEB-92B3-4AB4-BF8C-41EC1F458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6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4B9F-0FE6-453E-A1AB-C880B9AE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Eikonal</a:t>
            </a:r>
            <a:r>
              <a:rPr lang="en-US" altLang="zh-CN" dirty="0"/>
              <a:t> </a:t>
            </a:r>
            <a:r>
              <a:rPr lang="zh-CN" altLang="en-US" dirty="0"/>
              <a:t>方程（</a:t>
            </a:r>
            <a:r>
              <a:rPr lang="en-US" altLang="zh-CN" dirty="0"/>
              <a:t>f=1</a:t>
            </a:r>
            <a:r>
              <a:rPr lang="zh-CN" altLang="en-US" dirty="0"/>
              <a:t>）举例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8DDD20-D0FC-4F78-8297-F67815628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69387" cy="38790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91B263-28AF-44EC-A3BA-C97AD86F9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1" y="1690688"/>
            <a:ext cx="5680239" cy="38790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35663C-2FED-4E33-9A4D-B23EF1F5A931}"/>
              </a:ext>
            </a:extLst>
          </p:cNvPr>
          <p:cNvSpPr txBox="1"/>
          <p:nvPr/>
        </p:nvSpPr>
        <p:spPr>
          <a:xfrm>
            <a:off x="2997200" y="5872480"/>
            <a:ext cx="620776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左：网格，边界条件都是壁面；右：解等值线</a:t>
            </a:r>
          </a:p>
        </p:txBody>
      </p:sp>
    </p:spTree>
    <p:extLst>
      <p:ext uri="{BB962C8B-B14F-4D97-AF65-F5344CB8AC3E}">
        <p14:creationId xmlns:p14="http://schemas.microsoft.com/office/powerpoint/2010/main" val="30506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F4B9F-0FE6-453E-A1AB-C880B9AE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Eikonal</a:t>
            </a:r>
            <a:r>
              <a:rPr lang="en-US" altLang="zh-CN" dirty="0"/>
              <a:t> </a:t>
            </a:r>
            <a:r>
              <a:rPr lang="zh-CN" altLang="en-US" dirty="0"/>
              <a:t>方程（</a:t>
            </a:r>
            <a:r>
              <a:rPr lang="en-US" altLang="zh-CN" dirty="0"/>
              <a:t>f=1</a:t>
            </a:r>
            <a:r>
              <a:rPr lang="zh-CN" altLang="en-US" dirty="0"/>
              <a:t>）举例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2AC674-ADE0-463F-BAAF-66655A5EE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5" y="1690688"/>
            <a:ext cx="5592495" cy="38264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B54D26-C61F-4077-8D3B-60BB194C4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590027" cy="38264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56B70A0-DD89-4E30-A9AD-FBFF7AFE1630}"/>
              </a:ext>
            </a:extLst>
          </p:cNvPr>
          <p:cNvSpPr txBox="1"/>
          <p:nvPr/>
        </p:nvSpPr>
        <p:spPr>
          <a:xfrm>
            <a:off x="2997200" y="5872480"/>
            <a:ext cx="620776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颜色：左：人工粘性的作用强度；右：</a:t>
            </a:r>
            <a:r>
              <a:rPr lang="zh-CN" altLang="en-US"/>
              <a:t>解的</a:t>
            </a:r>
            <a:r>
              <a:rPr lang="en-US" altLang="zh-CN" dirty="0"/>
              <a:t>x</a:t>
            </a:r>
            <a:r>
              <a:rPr lang="zh-CN" altLang="en-US" dirty="0"/>
              <a:t>偏导数</a:t>
            </a:r>
          </a:p>
        </p:txBody>
      </p:sp>
    </p:spTree>
    <p:extLst>
      <p:ext uri="{BB962C8B-B14F-4D97-AF65-F5344CB8AC3E}">
        <p14:creationId xmlns:p14="http://schemas.microsoft.com/office/powerpoint/2010/main" val="25582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E1C3-5DA6-4E83-BB2D-24311FBB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6EDEB-92B3-4AB4-BF8C-41EC1F45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解的性质：</a:t>
            </a:r>
            <a:endParaRPr lang="en-US" altLang="zh-CN" dirty="0"/>
          </a:p>
          <a:p>
            <a:pPr lvl="1"/>
            <a:r>
              <a:rPr lang="zh-CN" altLang="en-US" dirty="0"/>
              <a:t>极值、弱间断</a:t>
            </a:r>
            <a:endParaRPr lang="en-US" altLang="zh-CN" dirty="0"/>
          </a:p>
          <a:p>
            <a:r>
              <a:rPr lang="zh-CN" altLang="en-US" dirty="0"/>
              <a:t>提升的可能：</a:t>
            </a:r>
            <a:endParaRPr lang="en-US" altLang="zh-CN" dirty="0"/>
          </a:p>
          <a:p>
            <a:pPr lvl="1"/>
            <a:r>
              <a:rPr lang="zh-CN" altLang="en-US" dirty="0"/>
              <a:t>对极值、弱间断的分辨</a:t>
            </a:r>
            <a:endParaRPr lang="en-US" altLang="zh-CN" dirty="0"/>
          </a:p>
          <a:p>
            <a:pPr lvl="1"/>
            <a:r>
              <a:rPr lang="zh-CN" altLang="en-US" dirty="0"/>
              <a:t>大长宽比时近壁区失真</a:t>
            </a:r>
            <a:endParaRPr lang="en-US" altLang="zh-CN" dirty="0"/>
          </a:p>
          <a:p>
            <a:r>
              <a:rPr lang="zh-CN" altLang="en-US" dirty="0"/>
              <a:t>改进方向：</a:t>
            </a:r>
            <a:endParaRPr lang="en-US" altLang="zh-CN" dirty="0"/>
          </a:p>
          <a:p>
            <a:pPr lvl="1"/>
            <a:r>
              <a:rPr lang="zh-CN" altLang="en-US" dirty="0"/>
              <a:t>选择基函数（多项式以外）</a:t>
            </a:r>
            <a:endParaRPr lang="en-US" altLang="zh-CN" dirty="0"/>
          </a:p>
          <a:p>
            <a:pPr lvl="1"/>
            <a:r>
              <a:rPr lang="zh-CN" altLang="en-US" dirty="0"/>
              <a:t>多项式的表达形式（坐标）</a:t>
            </a:r>
            <a:endParaRPr lang="en-US" altLang="zh-CN" dirty="0"/>
          </a:p>
          <a:p>
            <a:pPr lvl="1"/>
            <a:r>
              <a:rPr lang="zh-CN" altLang="en-US" dirty="0"/>
              <a:t>泛函的具体形式（旋转不变性</a:t>
            </a:r>
            <a:r>
              <a:rPr lang="en-US" altLang="zh-CN" dirty="0"/>
              <a:t>/</a:t>
            </a:r>
            <a:r>
              <a:rPr lang="zh-CN" altLang="en-US" dirty="0"/>
              <a:t>权重）</a:t>
            </a:r>
            <a:endParaRPr lang="en-US" altLang="zh-CN" dirty="0"/>
          </a:p>
          <a:p>
            <a:pPr lvl="1"/>
            <a:r>
              <a:rPr lang="zh-CN" altLang="en-US" dirty="0"/>
              <a:t>高阶网格，人工粘性等其他因素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585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E1C3-5DA6-4E83-BB2D-24311FBB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目前进展：基函数坐标空间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6EDEB-92B3-4AB4-BF8C-41EC1F458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zh-CN" altLang="en-US" dirty="0"/>
                  <a:t>首先考虑基函数的替换：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𝐷𝑂𝐹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 中将零均值基更换为径向基函数</a:t>
                </a:r>
                <a:endParaRPr lang="en-US" altLang="zh-CN" dirty="0"/>
              </a:p>
              <a:p>
                <a:r>
                  <a:rPr lang="zh-CN" altLang="en-US" dirty="0"/>
                  <a:t>经过测试，如果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选取</m:t>
                    </m:r>
                  </m:oMath>
                </a14:m>
                <a:r>
                  <a:rPr lang="zh-CN" altLang="en-US" dirty="0"/>
                  <a:t>全局坐标系的简单缩放，长宽比加大后极不稳定</a:t>
                </a:r>
                <a:endParaRPr lang="en-US" altLang="zh-CN" dirty="0"/>
              </a:p>
              <a:p>
                <a:r>
                  <a:rPr lang="zh-CN" altLang="en-US" dirty="0"/>
                  <a:t>采用参数坐标系缩放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6EDEB-92B3-4AB4-BF8C-41EC1F458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847D8443-DD77-4607-BB2D-47ABD7E58448}"/>
              </a:ext>
            </a:extLst>
          </p:cNvPr>
          <p:cNvGrpSpPr/>
          <p:nvPr/>
        </p:nvGrpSpPr>
        <p:grpSpPr>
          <a:xfrm>
            <a:off x="2641599" y="4368800"/>
            <a:ext cx="2635433" cy="1675702"/>
            <a:chOff x="1838959" y="4358640"/>
            <a:chExt cx="2635433" cy="16757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D88D71B-0BFA-4916-A111-C73E5E9E41AB}"/>
                </a:ext>
              </a:extLst>
            </p:cNvPr>
            <p:cNvSpPr/>
            <p:nvPr/>
          </p:nvSpPr>
          <p:spPr>
            <a:xfrm rot="19942887">
              <a:off x="2274044" y="5069390"/>
              <a:ext cx="2045027" cy="144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515E5ADB-7F78-44FF-B35E-43D80FB4833A}"/>
                </a:ext>
              </a:extLst>
            </p:cNvPr>
            <p:cNvCxnSpPr/>
            <p:nvPr/>
          </p:nvCxnSpPr>
          <p:spPr>
            <a:xfrm flipV="1">
              <a:off x="2357120" y="4358640"/>
              <a:ext cx="0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33C4BFE-1A45-4D90-B739-3723F85C5824}"/>
                </a:ext>
              </a:extLst>
            </p:cNvPr>
            <p:cNvCxnSpPr>
              <a:cxnSpLocks/>
            </p:cNvCxnSpPr>
            <p:nvPr/>
          </p:nvCxnSpPr>
          <p:spPr>
            <a:xfrm>
              <a:off x="2357120" y="5643081"/>
              <a:ext cx="191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63045A3-95A5-4C09-BF8D-ABE05244085C}"/>
                    </a:ext>
                  </a:extLst>
                </p:cNvPr>
                <p:cNvSpPr txBox="1"/>
                <p:nvPr/>
              </p:nvSpPr>
              <p:spPr>
                <a:xfrm>
                  <a:off x="1838959" y="4418922"/>
                  <a:ext cx="700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63045A3-95A5-4C09-BF8D-ABE052440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8959" y="4418922"/>
                  <a:ext cx="70031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BAC2895-EEF3-4773-A813-1B3658407333}"/>
                    </a:ext>
                  </a:extLst>
                </p:cNvPr>
                <p:cNvSpPr txBox="1"/>
                <p:nvPr/>
              </p:nvSpPr>
              <p:spPr>
                <a:xfrm>
                  <a:off x="3774077" y="5643081"/>
                  <a:ext cx="700315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BAC2895-EEF3-4773-A813-1B3658407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077" y="5643081"/>
                  <a:ext cx="700315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31C2D6E-A322-43D6-82B2-1F7579CA8BDA}"/>
              </a:ext>
            </a:extLst>
          </p:cNvPr>
          <p:cNvGrpSpPr/>
          <p:nvPr/>
        </p:nvGrpSpPr>
        <p:grpSpPr>
          <a:xfrm>
            <a:off x="7129443" y="4748775"/>
            <a:ext cx="2574428" cy="975586"/>
            <a:chOff x="1704003" y="4758935"/>
            <a:chExt cx="2574428" cy="9755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77033AF-55B7-4558-9519-E7C01506901C}"/>
                </a:ext>
              </a:extLst>
            </p:cNvPr>
            <p:cNvSpPr/>
            <p:nvPr/>
          </p:nvSpPr>
          <p:spPr>
            <a:xfrm rot="19942887">
              <a:off x="2233404" y="5049070"/>
              <a:ext cx="2045027" cy="144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5BA14AD-1B81-43A8-A7D6-46201C01B3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9116" y="5445760"/>
              <a:ext cx="168004" cy="2336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C192686-0996-42FF-A1C2-1AFE1AC73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920" y="4758935"/>
              <a:ext cx="1845439" cy="9755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2F35A12-ACFE-4BB4-B844-27722AF149ED}"/>
                    </a:ext>
                  </a:extLst>
                </p:cNvPr>
                <p:cNvSpPr txBox="1"/>
                <p:nvPr/>
              </p:nvSpPr>
              <p:spPr>
                <a:xfrm>
                  <a:off x="1704003" y="5272454"/>
                  <a:ext cx="700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2F35A12-ACFE-4BB4-B844-27722AF14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003" y="5272454"/>
                  <a:ext cx="70031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46A8482-0B48-42D4-91EF-2C33A6E40420}"/>
                    </a:ext>
                  </a:extLst>
                </p:cNvPr>
                <p:cNvSpPr txBox="1"/>
                <p:nvPr/>
              </p:nvSpPr>
              <p:spPr>
                <a:xfrm>
                  <a:off x="3095844" y="5135636"/>
                  <a:ext cx="700315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46A8482-0B48-42D4-91EF-2C33A6E40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844" y="5135636"/>
                  <a:ext cx="700315" cy="391261"/>
                </a:xfrm>
                <a:prstGeom prst="rect">
                  <a:avLst/>
                </a:prstGeom>
                <a:blipFill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DBD09D84-AC09-4DF2-93DF-FA34731EBCDF}"/>
              </a:ext>
            </a:extLst>
          </p:cNvPr>
          <p:cNvSpPr txBox="1"/>
          <p:nvPr/>
        </p:nvSpPr>
        <p:spPr>
          <a:xfrm>
            <a:off x="2820810" y="6175095"/>
            <a:ext cx="64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左为全局缩放简单缩放的坐标，右为参数坐标系缩放</a:t>
            </a:r>
          </a:p>
        </p:txBody>
      </p:sp>
    </p:spTree>
    <p:extLst>
      <p:ext uri="{BB962C8B-B14F-4D97-AF65-F5344CB8AC3E}">
        <p14:creationId xmlns:p14="http://schemas.microsoft.com/office/powerpoint/2010/main" val="301545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E1C3-5DA6-4E83-BB2D-24311FBB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目前进展：基函数坐标空间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6EDEB-92B3-4AB4-BF8C-41EC1F458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zh-CN" altLang="en-US" dirty="0"/>
                  <a:t>平均线性变换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形函数变换并不是线性变换，高阶导数的计算非常复杂，且不利于众多跨单元计算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一般的单元都很接近线性变换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曲边由数值积分体现，基函数的参数坐标不必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中心点，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是全局坐标，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是参数坐标，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是形函数的参数坐标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6EDEB-92B3-4AB4-BF8C-41EC1F458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350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36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E1C3-5DA6-4E83-BB2D-24311FBB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目前进展：泛函形式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6EDEB-92B3-4AB4-BF8C-41EC1F458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原本泛函：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𝐼𝐽𝐼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eqArr>
                          <m:eqArr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1!</m:t>
                                        </m:r>
                                      </m:den>
                                    </m:f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>
                                      <m:f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1!</m:t>
                                        </m:r>
                                      </m:den>
                                    </m:f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>
                                      <m:f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>
                                      <m:f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>
                                      <m:f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>
                                      <m:f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新测试泛函：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𝐼𝐽𝐼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2!</m:t>
                                        </m:r>
                                      </m:den>
                                    </m:f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原有泛函没有旋转不变性</a:t>
                </a:r>
                <a:endParaRPr lang="en-US" altLang="zh-CN" dirty="0"/>
              </a:p>
              <a:p>
                <a:r>
                  <a:rPr lang="zh-CN" altLang="en-US" dirty="0"/>
                  <a:t>新泛函的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原则上</m:t>
                    </m:r>
                  </m:oMath>
                </a14:m>
                <a:r>
                  <a:rPr lang="zh-CN" altLang="en-US" dirty="0"/>
                  <a:t>是任意矢量，取法相切向很容易满足不变性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26EDEB-92B3-4AB4-BF8C-41EC1F458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812" t="-2350" b="-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77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2185</Words>
  <Application>Microsoft Office PowerPoint</Application>
  <PresentationFormat>宽屏</PresentationFormat>
  <Paragraphs>163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Cambria Math</vt:lpstr>
      <vt:lpstr>Office 主题​​</vt:lpstr>
      <vt:lpstr>非结构网格高精度有限体积的改进研究</vt:lpstr>
      <vt:lpstr>研究背景</vt:lpstr>
      <vt:lpstr>研究背景</vt:lpstr>
      <vt:lpstr>Eikonal 方程（f=1）举例</vt:lpstr>
      <vt:lpstr>Eikonal 方程（f=1）举例</vt:lpstr>
      <vt:lpstr>研究方向</vt:lpstr>
      <vt:lpstr>目前进展：基函数坐标空间</vt:lpstr>
      <vt:lpstr>目前进展：基函数坐标空间</vt:lpstr>
      <vt:lpstr>目前进展：泛函形式</vt:lpstr>
      <vt:lpstr>目前进展：泛函形式</vt:lpstr>
      <vt:lpstr>RBF基函数格式构造</vt:lpstr>
      <vt:lpstr>RBF基函数格式构造</vt:lpstr>
      <vt:lpstr>RBF基函数格式构造</vt:lpstr>
      <vt:lpstr>RBF基函数格式构造</vt:lpstr>
      <vt:lpstr>RBF基函数格式构造</vt:lpstr>
      <vt:lpstr>格式展示</vt:lpstr>
      <vt:lpstr>格式展示</vt:lpstr>
      <vt:lpstr>格式展示</vt:lpstr>
      <vt:lpstr>格式展示</vt:lpstr>
      <vt:lpstr>总结</vt:lpstr>
      <vt:lpstr>相关文献</vt:lpstr>
      <vt:lpstr>谢谢各位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非结构网格高精度有限体积的改进研究</dc:title>
  <dc:creator>周涵宇</dc:creator>
  <cp:lastModifiedBy>周涵宇</cp:lastModifiedBy>
  <cp:revision>120</cp:revision>
  <dcterms:created xsi:type="dcterms:W3CDTF">2022-04-05T23:31:38Z</dcterms:created>
  <dcterms:modified xsi:type="dcterms:W3CDTF">2022-04-06T12:40:39Z</dcterms:modified>
</cp:coreProperties>
</file>