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8" r:id="rId4"/>
    <p:sldId id="291" r:id="rId5"/>
    <p:sldId id="292" r:id="rId6"/>
    <p:sldId id="293" r:id="rId7"/>
    <p:sldId id="264" r:id="rId8"/>
    <p:sldId id="295" r:id="rId9"/>
    <p:sldId id="296" r:id="rId10"/>
    <p:sldId id="297" r:id="rId11"/>
    <p:sldId id="298" r:id="rId12"/>
    <p:sldId id="299" r:id="rId13"/>
    <p:sldId id="301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3826" autoAdjust="0"/>
  </p:normalViewPr>
  <p:slideViewPr>
    <p:cSldViewPr snapToGrid="0" showGuides="1">
      <p:cViewPr>
        <p:scale>
          <a:sx n="100" d="100"/>
          <a:sy n="100" d="100"/>
        </p:scale>
        <p:origin x="131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413789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1"/>
            <a:ext cx="3137850" cy="1327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327" y="1446193"/>
            <a:ext cx="9373673" cy="2309614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326" y="4374118"/>
            <a:ext cx="9373673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042" y="6416274"/>
            <a:ext cx="2743200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87BCA0E-3945-47E9-A9AA-27ACE9347398}" type="datetimeFigureOut">
              <a:rPr lang="zh-CN" altLang="en-US" smtClean="0"/>
              <a:pPr/>
              <a:t>2022/4/7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4696" y="6416274"/>
            <a:ext cx="2743200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6700" y="6389885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7383" y="6807788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 userDrawn="1"/>
        </p:nvGrpSpPr>
        <p:grpSpPr>
          <a:xfrm>
            <a:off x="0" y="4189406"/>
            <a:ext cx="12192000" cy="53301"/>
            <a:chOff x="30834" y="1305568"/>
            <a:chExt cx="8816454" cy="66133"/>
          </a:xfrm>
        </p:grpSpPr>
        <p:sp>
          <p:nvSpPr>
            <p:cNvPr id="12" name="矩形 11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30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1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4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3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0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3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9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12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287886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" y="1"/>
            <a:ext cx="2870282" cy="12146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4955" y="5730"/>
            <a:ext cx="9467045" cy="1282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524000" y="1537387"/>
            <a:ext cx="9144000" cy="56736"/>
            <a:chOff x="30834" y="1305568"/>
            <a:chExt cx="8816454" cy="66133"/>
          </a:xfrm>
        </p:grpSpPr>
        <p:sp>
          <p:nvSpPr>
            <p:cNvPr id="10" name="矩形 9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6096001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6"/>
          <p:cNvSpPr/>
          <p:nvPr userDrawn="1"/>
        </p:nvSpPr>
        <p:spPr>
          <a:xfrm>
            <a:off x="9895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4" name="椭圆 17"/>
          <p:cNvSpPr/>
          <p:nvPr userDrawn="1"/>
        </p:nvSpPr>
        <p:spPr>
          <a:xfrm>
            <a:off x="10216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52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4326" y="4374118"/>
            <a:ext cx="9373673" cy="16557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汇报人：周涵宇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指导教师：任玉新老师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A9A286-4C3A-46FA-A8E0-E38D02FEE3E8}"/>
              </a:ext>
            </a:extLst>
          </p:cNvPr>
          <p:cNvSpPr txBox="1"/>
          <p:nvPr/>
        </p:nvSpPr>
        <p:spPr>
          <a:xfrm>
            <a:off x="291011" y="2301681"/>
            <a:ext cx="11609977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非结构网格高精度有限体积的改进研究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54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目前进展：基函数坐标空间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D081700-FA39-4E92-831F-BFDA502DA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平均线性变换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形函数变换并不是线性变换，高阶导数的计算非常复杂，且不利于众多跨单元计算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一般的单元都很接近线性变换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曲边由数值积分体现，基函数的参数坐标不必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/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/>
                              </m:ctrlPr>
                            </m:sSubPr>
                            <m:e>
                              <m:r>
                                <a:rPr lang="en-US" altLang="zh-CN" sz="2400"/>
                                <m:t>𝜉</m:t>
                              </m:r>
                            </m:e>
                            <m:sub>
                              <m:r>
                                <a:rPr lang="en-US" altLang="zh-CN" sz="2400"/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/>
                        <m:t>=</m:t>
                      </m:r>
                      <m:r>
                        <a:rPr lang="en-US" altLang="zh-CN" sz="2400"/>
                        <m:t>𝑚𝑒𝑎𝑛</m:t>
                      </m:r>
                      <m:d>
                        <m:dPr>
                          <m:ctrlPr>
                            <a:rPr lang="en-US" altLang="zh-CN" sz="2400"/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/>
                              </m:ctrlPr>
                            </m:fPr>
                            <m:num>
                              <m:r>
                                <a:rPr lang="en-US" altLang="zh-CN" sz="2400"/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400"/>
                                  </m:ctrlPr>
                                </m:sSubPr>
                                <m:e>
                                  <m:r>
                                    <a:rPr lang="en-US" altLang="zh-CN" sz="2400"/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400"/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/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400"/>
                                  </m:ctrlPr>
                                </m:sSubPr>
                                <m:e>
                                  <m:r>
                                    <a:rPr lang="en-US" altLang="zh-CN" sz="2400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/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sz="2400"/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/>
                              </m:ctrlPr>
                            </m:sSubPr>
                            <m:e>
                              <m:r>
                                <a:rPr lang="en-US" altLang="zh-CN" sz="2400"/>
                                <m:t>𝑥</m:t>
                              </m:r>
                            </m:e>
                            <m:sub>
                              <m:r>
                                <a:rPr lang="en-US" altLang="zh-CN" sz="2400"/>
                                <m:t>𝑗</m:t>
                              </m:r>
                            </m:sub>
                          </m:sSub>
                          <m:r>
                            <a:rPr lang="en-US" altLang="zh-CN" sz="2400"/>
                            <m:t>−</m:t>
                          </m:r>
                          <m:r>
                            <a:rPr lang="en-US" altLang="zh-CN" sz="2400"/>
                            <m:t>𝑥</m:t>
                          </m:r>
                          <m:sSub>
                            <m:sSubPr>
                              <m:ctrlPr>
                                <a:rPr lang="en-US" altLang="zh-CN" sz="2400"/>
                              </m:ctrlPr>
                            </m:sSubPr>
                            <m:e>
                              <m:r>
                                <a:rPr lang="en-US" altLang="zh-CN" sz="2400"/>
                                <m:t>𝑐</m:t>
                              </m:r>
                            </m:e>
                            <m:sub>
                              <m:r>
                                <a:rPr lang="en-US" altLang="zh-CN" sz="2400"/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𝑥𝑐</m:t>
                    </m:r>
                    <m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中心点，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/>
                        </m:ctrlPr>
                      </m:sSubPr>
                      <m:e>
                        <m:r>
                          <a:rPr lang="en-US" altLang="zh-CN" sz="2400"/>
                          <m:t>𝑥</m:t>
                        </m:r>
                      </m:e>
                      <m:sub>
                        <m:r>
                          <a:rPr lang="en-US" altLang="zh-CN" sz="2400"/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是全局坐标，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/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/>
                            </m:ctrlPr>
                          </m:sSubPr>
                          <m:e>
                            <m:r>
                              <a:rPr lang="en-US" altLang="zh-CN" sz="2400"/>
                              <m:t>𝜉</m:t>
                            </m:r>
                          </m:e>
                          <m:sub>
                            <m:r>
                              <a:rPr lang="en-US" altLang="zh-CN" sz="2400"/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是参数坐标，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/>
                        </m:ctrlPr>
                      </m:sSubPr>
                      <m:e>
                        <m:r>
                          <a:rPr lang="en-US" altLang="zh-CN" sz="2400"/>
                          <m:t>𝜉</m:t>
                        </m:r>
                      </m:e>
                      <m:sub>
                        <m:r>
                          <a:rPr lang="en-US" altLang="zh-CN" sz="2400"/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是形函数的参数坐标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D081700-FA39-4E92-831F-BFDA502DA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36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目前进展：泛函形式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D081700-FA39-4E92-831F-BFDA502DA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645"/>
              </a:xfrm>
            </p:spPr>
            <p:txBody>
              <a:bodyPr vert="horz" lIns="91440" tIns="45720" rIns="91440" bIns="45720" rtlCol="0">
                <a:normAutofit fontScale="5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原本泛函：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/>
                        <m:t>𝐼𝐽𝐼</m:t>
                      </m:r>
                      <m:r>
                        <a:rPr lang="en-US" altLang="zh-CN" sz="2400"/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/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en-US" altLang="zh-CN" sz="2400"/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/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/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/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/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/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1!</m:t>
                                          </m:r>
                                        </m:den>
                                      </m:f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𝑥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r>
                                            <a:rPr lang="en-US" altLang="zh-CN" sz="2400"/>
                                            <m:t>𝑥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zh-CN" sz="2400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/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1!</m:t>
                                          </m:r>
                                        </m:den>
                                      </m:f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𝑦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r>
                                            <a:rPr lang="en-US" altLang="zh-CN" sz="2400"/>
                                            <m:t>𝑦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zh-CN" sz="2400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/>
                                <m:t>+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𝑥</m:t>
                                      </m:r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𝑥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sz="2400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/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/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/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/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zh-CN" sz="2400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/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𝑥</m:t>
                                      </m:r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𝑦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sz="2400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/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/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r>
                                            <a:rPr lang="en-US" altLang="zh-CN" sz="2400"/>
                                            <m:t>𝑥</m:t>
                                          </m:r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r>
                                            <a:rPr lang="en-US" altLang="zh-CN" sz="2400"/>
                                            <m:t>𝑦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zh-CN" sz="2400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/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𝑦</m:t>
                                      </m:r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𝑦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sz="2400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/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/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/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/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zh-CN" sz="2400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nary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新测试泛函：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/>
                        <m:t>𝐼𝐽𝐼</m:t>
                      </m:r>
                      <m:r>
                        <a:rPr lang="en-US" altLang="zh-CN" sz="2400"/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/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en-US" altLang="zh-CN" sz="2400"/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/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/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/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/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/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1!</m:t>
                                          </m:r>
                                        </m:den>
                                      </m:f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𝑛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r>
                                            <a:rPr lang="en-US" altLang="zh-CN" sz="2400"/>
                                            <m:t>𝑛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zh-CN" sz="2400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/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1!</m:t>
                                          </m:r>
                                        </m:den>
                                      </m:f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𝑡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r>
                                            <a:rPr lang="en-US" altLang="zh-CN" sz="2400"/>
                                            <m:t>𝑡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zh-CN" sz="2400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/>
                                <m:t>+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𝑛</m:t>
                                      </m:r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𝑛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sz="2400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/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/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/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/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zh-CN" sz="2400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/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𝑛</m:t>
                                      </m:r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𝑡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sz="2400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/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/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r>
                                            <a:rPr lang="en-US" altLang="zh-CN" sz="2400"/>
                                            <m:t>𝑛</m:t>
                                          </m:r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r>
                                            <a:rPr lang="en-US" altLang="zh-CN" sz="2400"/>
                                            <m:t>𝑡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zh-CN" sz="2400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/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/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/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𝑡</m:t>
                                      </m:r>
                                      <m:r>
                                        <a:rPr lang="en-US" altLang="zh-CN" sz="2400"/>
                                        <m:t>∆</m:t>
                                      </m:r>
                                      <m:r>
                                        <a:rPr lang="en-US" altLang="zh-CN" sz="2400"/>
                                        <m:t>𝑡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/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sz="2400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/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/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sz="2400"/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/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/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/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zh-CN" sz="2400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/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/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nary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原有泛函没有旋转不变性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新泛函的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𝑡</m:t>
                    </m:r>
                    <m:r>
                      <a: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原则上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可是任意矢量，取法相切向很容易满足不变性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D081700-FA39-4E92-831F-BFDA502DA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645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68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目前进展：泛函形式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D081700-FA39-4E92-831F-BFDA502DA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7505"/>
                <a:ext cx="10515600" cy="466725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绝大部分在参数空间中表达的基函数，都在新的泛函下表现更稳定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新泛函中切向导数和法向导数的比例选取影响很大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原理上切向导数是部分冗余的，完全在面内的分量（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dirty="0" smtClean="0"/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dirty="0" smtClean="0"/>
                            </m:ctrlPr>
                          </m:sSupPr>
                          <m:e>
                            <m:r>
                              <a:rPr lang="en-US" altLang="zh-CN" sz="2000" dirty="0" smtClean="0"/>
                              <m:t>𝜕</m:t>
                            </m:r>
                          </m:e>
                          <m:sup>
                            <m:r>
                              <a:rPr lang="en-US" altLang="zh-CN" sz="2000" dirty="0" smtClean="0"/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2000" dirty="0" smtClean="0"/>
                          <m:t>𝜕</m:t>
                        </m:r>
                        <m:sSup>
                          <m:sSupPr>
                            <m:ctrlPr>
                              <a:rPr lang="en-US" altLang="zh-CN" sz="2000" dirty="0" smtClean="0"/>
                            </m:ctrlPr>
                          </m:sSupPr>
                          <m:e>
                            <m:r>
                              <a:rPr lang="en-US" altLang="zh-CN" sz="2000" dirty="0" smtClean="0"/>
                              <m:t>𝑡</m:t>
                            </m:r>
                          </m:e>
                          <m:sup>
                            <m:r>
                              <a:rPr lang="en-US" altLang="zh-CN" sz="2000" dirty="0" smtClean="0"/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由一阶导限制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原有泛函在平直网格下，只有法向分量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测试表明：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切向比例过大，导致虚假的约束，会造成解变形（大色散）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切向比例过小，诸多基函数形式下会造成不稳定（参数空间多项式、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RBF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D081700-FA39-4E92-831F-BFDA502DA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7505"/>
                <a:ext cx="10515600" cy="4667250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76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目前进展：泛函形式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D081700-FA39-4E92-831F-BFDA502D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原有的格式：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阶全局缩放多项式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VR+K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阶全局缩放多项式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大路线：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是同一组基（含有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是纯多项式，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是纯多项式，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点、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）点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可调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可在界面积分点上插值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3B340D-29AB-48E1-9534-17E518677331}"/>
              </a:ext>
            </a:extLst>
          </p:cNvPr>
          <p:cNvGrpSpPr/>
          <p:nvPr/>
        </p:nvGrpSpPr>
        <p:grpSpPr>
          <a:xfrm>
            <a:off x="6400800" y="4622800"/>
            <a:ext cx="3698240" cy="1412240"/>
            <a:chOff x="6593840" y="4531360"/>
            <a:chExt cx="3698240" cy="14122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5F73F4-DEBC-441C-AC83-698AABC7068F}"/>
                </a:ext>
              </a:extLst>
            </p:cNvPr>
            <p:cNvSpPr/>
            <p:nvPr/>
          </p:nvSpPr>
          <p:spPr>
            <a:xfrm>
              <a:off x="6593840" y="4531360"/>
              <a:ext cx="1371600" cy="1402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4C5E471-8C15-45B9-B789-C7F6996A8571}"/>
                </a:ext>
              </a:extLst>
            </p:cNvPr>
            <p:cNvSpPr/>
            <p:nvPr/>
          </p:nvSpPr>
          <p:spPr>
            <a:xfrm>
              <a:off x="8636000" y="4541520"/>
              <a:ext cx="1656080" cy="140208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4A9C72-91A0-49DF-AF13-11D6A2B8E3B2}"/>
                </a:ext>
              </a:extLst>
            </p:cNvPr>
            <p:cNvSpPr/>
            <p:nvPr/>
          </p:nvSpPr>
          <p:spPr>
            <a:xfrm>
              <a:off x="7218680" y="5151120"/>
              <a:ext cx="162560" cy="162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6F55FD-20F7-4AF0-95E8-BB03D2F6F24A}"/>
                </a:ext>
              </a:extLst>
            </p:cNvPr>
            <p:cNvSpPr/>
            <p:nvPr/>
          </p:nvSpPr>
          <p:spPr>
            <a:xfrm>
              <a:off x="9400540" y="5323840"/>
              <a:ext cx="162560" cy="162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59B4EF7-D3CA-40A9-9638-10359A4EF9AF}"/>
                </a:ext>
              </a:extLst>
            </p:cNvPr>
            <p:cNvSpPr/>
            <p:nvPr/>
          </p:nvSpPr>
          <p:spPr>
            <a:xfrm>
              <a:off x="6840220" y="478536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866D276-408D-4B24-8640-F8414E161A55}"/>
                </a:ext>
              </a:extLst>
            </p:cNvPr>
            <p:cNvSpPr/>
            <p:nvPr/>
          </p:nvSpPr>
          <p:spPr>
            <a:xfrm>
              <a:off x="7553960" y="478536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C88DFC-A7CD-4C50-97CE-6B88E367412D}"/>
                </a:ext>
              </a:extLst>
            </p:cNvPr>
            <p:cNvSpPr/>
            <p:nvPr/>
          </p:nvSpPr>
          <p:spPr>
            <a:xfrm>
              <a:off x="7569200" y="550672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2CE2C57-5ADC-45CD-8FED-D49D4363435A}"/>
                </a:ext>
              </a:extLst>
            </p:cNvPr>
            <p:cNvSpPr/>
            <p:nvPr/>
          </p:nvSpPr>
          <p:spPr>
            <a:xfrm>
              <a:off x="6840220" y="549656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DE510E0-EFC8-4DA9-8F22-6DC421F98538}"/>
                </a:ext>
              </a:extLst>
            </p:cNvPr>
            <p:cNvSpPr/>
            <p:nvPr/>
          </p:nvSpPr>
          <p:spPr>
            <a:xfrm>
              <a:off x="9400540" y="4917757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836E78B-B776-4FF1-981E-62B26CF6179C}"/>
                </a:ext>
              </a:extLst>
            </p:cNvPr>
            <p:cNvSpPr/>
            <p:nvPr/>
          </p:nvSpPr>
          <p:spPr>
            <a:xfrm>
              <a:off x="9022080" y="5649277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4BCE9C-12C5-4D12-84C6-F0799FCDBD66}"/>
                </a:ext>
              </a:extLst>
            </p:cNvPr>
            <p:cNvSpPr/>
            <p:nvPr/>
          </p:nvSpPr>
          <p:spPr>
            <a:xfrm>
              <a:off x="9773920" y="5649277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282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基函数格式构造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D081700-FA39-4E92-831F-BFDA502D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5341" cy="150431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基准算例：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0012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：大曲率、大长宽比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封闭方腔：极值点</a:t>
            </a:r>
          </a:p>
        </p:txBody>
      </p:sp>
      <p:pic>
        <p:nvPicPr>
          <p:cNvPr id="18" name="内容占位符 14">
            <a:extLst>
              <a:ext uri="{FF2B5EF4-FFF2-40B4-BE49-F238E27FC236}">
                <a16:creationId xmlns:a16="http://schemas.microsoft.com/office/drawing/2014/main" id="{99B88D3D-D84F-49AB-AC66-B40A2ED0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3615412"/>
            <a:ext cx="4665341" cy="2513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E5AFA6B-DF0F-4BB4-905C-499493995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70" y="2887634"/>
            <a:ext cx="3259110" cy="324095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F5CA9CE-9D85-4F27-9F83-CC613D2A0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898" y="2887634"/>
            <a:ext cx="3249772" cy="32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基函数格式构造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C858056-4D9F-476A-8D28-B843F66A389C}"/>
              </a:ext>
            </a:extLst>
          </p:cNvPr>
          <p:cNvSpPr txBox="1">
            <a:spLocks/>
          </p:cNvSpPr>
          <p:nvPr/>
        </p:nvSpPr>
        <p:spPr>
          <a:xfrm>
            <a:off x="615717" y="20266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VR</a:t>
            </a:r>
            <a:r>
              <a:rPr lang="zh-CN" altLang="en-US"/>
              <a:t>、</a:t>
            </a:r>
            <a:r>
              <a:rPr lang="en-US" altLang="zh-CN" dirty="0"/>
              <a:t>CR</a:t>
            </a:r>
            <a:r>
              <a:rPr lang="zh-CN" altLang="en-US" dirty="0"/>
              <a:t>是同一组基</a:t>
            </a:r>
            <a:r>
              <a:rPr lang="zh-CN" altLang="en-US"/>
              <a:t>（含有</a:t>
            </a:r>
            <a:r>
              <a:rPr lang="en-US" altLang="zh-CN"/>
              <a:t>RBF</a:t>
            </a:r>
            <a:r>
              <a:rPr lang="zh-CN" altLang="en-US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优点：收敛后</a:t>
            </a:r>
            <a:r>
              <a:rPr lang="zh-CN" altLang="en-US"/>
              <a:t>光滑区</a:t>
            </a:r>
            <a:r>
              <a:rPr lang="en-US" altLang="zh-CN" dirty="0"/>
              <a:t>CR</a:t>
            </a:r>
            <a:r>
              <a:rPr lang="zh-CN" altLang="en-US" dirty="0"/>
              <a:t>应当</a:t>
            </a:r>
            <a:r>
              <a:rPr lang="zh-CN" altLang="en-US"/>
              <a:t>趋近于</a:t>
            </a:r>
            <a:r>
              <a:rPr lang="en-US" altLang="zh-CN" dirty="0"/>
              <a:t>VR</a:t>
            </a:r>
            <a:r>
              <a:rPr lang="zh-CN" altLang="en-US" dirty="0"/>
              <a:t>，同一组基保留了</a:t>
            </a:r>
            <a:r>
              <a:rPr lang="zh-CN" altLang="en-US"/>
              <a:t>这种可能</a:t>
            </a:r>
            <a:endParaRPr lang="en-US" altLang="zh-CN" dirty="0"/>
          </a:p>
          <a:p>
            <a:pPr lvl="1"/>
            <a:r>
              <a:rPr lang="zh-CN" altLang="en-US" dirty="0"/>
              <a:t>不</a:t>
            </a:r>
            <a:r>
              <a:rPr lang="zh-CN" altLang="en-US"/>
              <a:t>浪费精度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zh-CN" altLang="en-US"/>
              <a:t>情况：</a:t>
            </a:r>
            <a:endParaRPr lang="en-US" altLang="zh-CN" dirty="0"/>
          </a:p>
          <a:p>
            <a:pPr lvl="1"/>
            <a:r>
              <a:rPr lang="zh-CN" altLang="en-US" dirty="0"/>
              <a:t>采用新泛函，且切向部分</a:t>
            </a:r>
            <a:r>
              <a:rPr lang="zh-CN" altLang="en-US"/>
              <a:t>约为</a:t>
            </a:r>
            <a:r>
              <a:rPr lang="en-US" altLang="zh-CN" dirty="0"/>
              <a:t>0.5</a:t>
            </a:r>
            <a:r>
              <a:rPr lang="zh-CN" altLang="en-US" dirty="0"/>
              <a:t>倍法向部分可以稳定（高低都变</a:t>
            </a:r>
            <a:r>
              <a:rPr lang="zh-CN" altLang="en-US"/>
              <a:t>差）</a:t>
            </a:r>
            <a:endParaRPr lang="en-US" altLang="zh-CN" dirty="0"/>
          </a:p>
          <a:p>
            <a:pPr lvl="1"/>
            <a:r>
              <a:rPr lang="zh-CN" altLang="en-US" dirty="0"/>
              <a:t>对大</a:t>
            </a:r>
            <a:r>
              <a:rPr lang="zh-CN" altLang="en-US"/>
              <a:t>长宽比（</a:t>
            </a:r>
            <a:r>
              <a:rPr lang="en-US" altLang="zh-CN" dirty="0"/>
              <a:t>+</a:t>
            </a:r>
            <a:r>
              <a:rPr lang="zh-CN" altLang="en-US" dirty="0"/>
              <a:t>大曲率）</a:t>
            </a:r>
            <a:r>
              <a:rPr lang="zh-CN" altLang="en-US"/>
              <a:t>耐受较好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994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基函数格式构造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C858056-4D9F-476A-8D28-B843F66A389C}"/>
              </a:ext>
            </a:extLst>
          </p:cNvPr>
          <p:cNvSpPr txBox="1">
            <a:spLocks/>
          </p:cNvSpPr>
          <p:nvPr/>
        </p:nvSpPr>
        <p:spPr>
          <a:xfrm>
            <a:off x="615717" y="20266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B</a:t>
            </a:r>
            <a:r>
              <a:rPr lang="zh-CN" altLang="en-US"/>
              <a:t>：</a:t>
            </a:r>
            <a:r>
              <a:rPr lang="en-US" altLang="zh-CN" dirty="0"/>
              <a:t>VR</a:t>
            </a:r>
            <a:r>
              <a:rPr lang="zh-CN" altLang="en-US" dirty="0"/>
              <a:t>是纯</a:t>
            </a:r>
            <a:r>
              <a:rPr lang="zh-CN" altLang="en-US"/>
              <a:t>多项式，</a:t>
            </a:r>
            <a:r>
              <a:rPr lang="en-US" altLang="zh-CN"/>
              <a:t>CR</a:t>
            </a:r>
            <a:r>
              <a:rPr lang="zh-CN" altLang="en-US"/>
              <a:t>含有</a:t>
            </a:r>
            <a:r>
              <a:rPr lang="en-US" altLang="zh-CN" dirty="0"/>
              <a:t>RBF</a:t>
            </a:r>
          </a:p>
          <a:p>
            <a:pPr lvl="1"/>
            <a:r>
              <a:rPr lang="zh-CN" altLang="en-US" dirty="0"/>
              <a:t>优点</a:t>
            </a:r>
            <a:r>
              <a:rPr lang="zh-CN" altLang="en-US"/>
              <a:t>：利用</a:t>
            </a:r>
            <a:r>
              <a:rPr lang="en-US" altLang="zh-CN" dirty="0"/>
              <a:t>CR</a:t>
            </a:r>
            <a:r>
              <a:rPr lang="zh-CN" altLang="en-US" dirty="0"/>
              <a:t>局部的特性，可以降低或者提高自由度数目，提高后相当于直接插值，降低相当于更粗略</a:t>
            </a:r>
            <a:r>
              <a:rPr lang="zh-CN" altLang="en-US"/>
              <a:t>的拟合</a:t>
            </a:r>
            <a:endParaRPr lang="en-US" altLang="zh-CN" dirty="0"/>
          </a:p>
          <a:p>
            <a:r>
              <a:rPr lang="zh-CN" altLang="en-US"/>
              <a:t>测试情况</a:t>
            </a:r>
            <a:endParaRPr lang="en-US" altLang="zh-CN" dirty="0"/>
          </a:p>
          <a:p>
            <a:pPr lvl="1"/>
            <a:r>
              <a:rPr lang="zh-CN" altLang="en-US" dirty="0"/>
              <a:t>大</a:t>
            </a:r>
            <a:r>
              <a:rPr lang="zh-CN" altLang="en-US"/>
              <a:t>长宽比（</a:t>
            </a:r>
            <a:r>
              <a:rPr lang="en-US" altLang="zh-CN" dirty="0"/>
              <a:t>+</a:t>
            </a:r>
            <a:r>
              <a:rPr lang="zh-CN" altLang="en-US" dirty="0"/>
              <a:t>大曲率）网格中不是很稳定，需要人工粘性辅助但因此</a:t>
            </a:r>
            <a:r>
              <a:rPr lang="zh-CN" altLang="en-US"/>
              <a:t>破坏精度</a:t>
            </a:r>
            <a:endParaRPr lang="en-US" altLang="zh-CN" dirty="0"/>
          </a:p>
          <a:p>
            <a:pPr lvl="1"/>
            <a:r>
              <a:rPr lang="en-US" altLang="zh-CN" dirty="0"/>
              <a:t>VR</a:t>
            </a:r>
            <a:r>
              <a:rPr lang="zh-CN" altLang="en-US" dirty="0"/>
              <a:t>的多项式还是原有的全局缩放</a:t>
            </a:r>
            <a:r>
              <a:rPr lang="zh-CN" altLang="en-US"/>
              <a:t>较为稳定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378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基函数格式构造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C858056-4D9F-476A-8D28-B843F66A389C}"/>
              </a:ext>
            </a:extLst>
          </p:cNvPr>
          <p:cNvSpPr txBox="1">
            <a:spLocks/>
          </p:cNvSpPr>
          <p:nvPr/>
        </p:nvSpPr>
        <p:spPr>
          <a:xfrm>
            <a:off x="615717" y="20266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/>
              <a:t>C</a:t>
            </a:r>
            <a:r>
              <a:rPr lang="zh-CN" altLang="en-US"/>
              <a:t>：</a:t>
            </a:r>
            <a:r>
              <a:rPr lang="en-US" altLang="zh-CN" dirty="0"/>
              <a:t>CR</a:t>
            </a:r>
            <a:r>
              <a:rPr lang="zh-CN" altLang="en-US" dirty="0"/>
              <a:t>是纯</a:t>
            </a:r>
            <a:r>
              <a:rPr lang="zh-CN" altLang="en-US"/>
              <a:t>多项式，</a:t>
            </a:r>
            <a:r>
              <a:rPr lang="en-US" altLang="zh-CN"/>
              <a:t>VR</a:t>
            </a:r>
            <a:r>
              <a:rPr lang="zh-CN" altLang="en-US"/>
              <a:t>含有</a:t>
            </a:r>
            <a:r>
              <a:rPr lang="en-US" altLang="zh-CN" dirty="0"/>
              <a:t>RBF</a:t>
            </a:r>
          </a:p>
          <a:p>
            <a:pPr lvl="1"/>
            <a:r>
              <a:rPr lang="zh-CN" altLang="en-US"/>
              <a:t>最不稳定</a:t>
            </a:r>
            <a:endParaRPr lang="en-US" altLang="zh-CN" dirty="0"/>
          </a:p>
          <a:p>
            <a:pPr lvl="1"/>
            <a:r>
              <a:rPr lang="zh-CN" altLang="en-US" dirty="0"/>
              <a:t>测试较少，但性能</a:t>
            </a:r>
            <a:r>
              <a:rPr lang="zh-CN" altLang="en-US"/>
              <a:t>都较差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639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格式算例展示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C858056-4D9F-476A-8D28-B843F66A389C}"/>
              </a:ext>
            </a:extLst>
          </p:cNvPr>
          <p:cNvSpPr txBox="1">
            <a:spLocks/>
          </p:cNvSpPr>
          <p:nvPr/>
        </p:nvSpPr>
        <p:spPr>
          <a:xfrm>
            <a:off x="615717" y="20266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A</a:t>
            </a:r>
            <a:r>
              <a:rPr lang="zh-CN" altLang="en-US" dirty="0"/>
              <a:t>方案</a:t>
            </a:r>
          </a:p>
          <a:p>
            <a:pPr lvl="1"/>
            <a:r>
              <a:rPr lang="zh-CN" altLang="en-US" dirty="0"/>
              <a:t>一阶</a:t>
            </a:r>
            <a:r>
              <a:rPr lang="zh-CN" altLang="en-US"/>
              <a:t>多项式（</a:t>
            </a:r>
            <a:r>
              <a:rPr lang="en-US" altLang="zh-CN"/>
              <a:t>2DOF</a:t>
            </a:r>
            <a:r>
              <a:rPr lang="zh-CN" altLang="en-US"/>
              <a:t>）</a:t>
            </a:r>
            <a:r>
              <a:rPr lang="en-US" altLang="zh-CN" dirty="0"/>
              <a:t>+4(3</a:t>
            </a:r>
            <a:r>
              <a:rPr lang="en-US" altLang="zh-CN"/>
              <a:t>)</a:t>
            </a:r>
            <a:r>
              <a:rPr lang="zh-CN" altLang="en-US"/>
              <a:t>点</a:t>
            </a:r>
            <a:r>
              <a:rPr lang="en-US" altLang="zh-CN"/>
              <a:t>RBF</a:t>
            </a:r>
            <a:r>
              <a:rPr lang="zh-CN" altLang="en-US"/>
              <a:t>（</a:t>
            </a:r>
            <a:r>
              <a:rPr lang="en-US" altLang="zh-CN" dirty="0"/>
              <a:t>4/3DOF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与三阶格式（二阶多项式对比）</a:t>
            </a:r>
          </a:p>
          <a:p>
            <a:pPr lvl="1"/>
            <a:r>
              <a:rPr lang="en-US" altLang="zh-CN" dirty="0"/>
              <a:t>MQ c=1</a:t>
            </a:r>
          </a:p>
          <a:p>
            <a:pPr lvl="1"/>
            <a:r>
              <a:rPr lang="zh-CN" altLang="en-US" dirty="0"/>
              <a:t>切向导数</a:t>
            </a:r>
            <a:r>
              <a:rPr lang="zh-CN" altLang="en-US"/>
              <a:t>成分 </a:t>
            </a:r>
            <a:r>
              <a:rPr lang="en-US" altLang="zh-CN" dirty="0"/>
              <a:t>0.5</a:t>
            </a:r>
          </a:p>
          <a:p>
            <a:pPr lvl="1"/>
            <a:r>
              <a:rPr lang="en-US" altLang="zh-CN" dirty="0"/>
              <a:t>RBF</a:t>
            </a:r>
            <a:r>
              <a:rPr lang="zh-CN" altLang="en-US" dirty="0"/>
              <a:t>都在参数空间表达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CE828D6-AEB6-46E7-B468-218FEC5FE365}"/>
              </a:ext>
            </a:extLst>
          </p:cNvPr>
          <p:cNvGrpSpPr/>
          <p:nvPr/>
        </p:nvGrpSpPr>
        <p:grpSpPr>
          <a:xfrm>
            <a:off x="6995160" y="3906520"/>
            <a:ext cx="3698240" cy="1412240"/>
            <a:chOff x="6593840" y="4531360"/>
            <a:chExt cx="3698240" cy="14122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AE0EDAB-1DA6-4034-A766-842ABBC21AA6}"/>
                </a:ext>
              </a:extLst>
            </p:cNvPr>
            <p:cNvSpPr/>
            <p:nvPr/>
          </p:nvSpPr>
          <p:spPr>
            <a:xfrm>
              <a:off x="6593840" y="4531360"/>
              <a:ext cx="1371600" cy="1402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4023172-DAC1-4EAD-92A6-0B8277182F5B}"/>
                </a:ext>
              </a:extLst>
            </p:cNvPr>
            <p:cNvSpPr/>
            <p:nvPr/>
          </p:nvSpPr>
          <p:spPr>
            <a:xfrm>
              <a:off x="8636000" y="4541520"/>
              <a:ext cx="1656080" cy="140208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46846B-81B4-484C-B740-5B73E94B0414}"/>
                </a:ext>
              </a:extLst>
            </p:cNvPr>
            <p:cNvSpPr/>
            <p:nvPr/>
          </p:nvSpPr>
          <p:spPr>
            <a:xfrm>
              <a:off x="6840220" y="478536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919D6D0-42C7-49ED-83D2-D7C5EE709C29}"/>
                </a:ext>
              </a:extLst>
            </p:cNvPr>
            <p:cNvSpPr/>
            <p:nvPr/>
          </p:nvSpPr>
          <p:spPr>
            <a:xfrm>
              <a:off x="7553960" y="478536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62F9351-23E6-4552-99BD-AC84B6A8241D}"/>
                </a:ext>
              </a:extLst>
            </p:cNvPr>
            <p:cNvSpPr/>
            <p:nvPr/>
          </p:nvSpPr>
          <p:spPr>
            <a:xfrm>
              <a:off x="7569200" y="550672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EA11412-9C60-4D4F-B4E2-F7BE753E6503}"/>
                </a:ext>
              </a:extLst>
            </p:cNvPr>
            <p:cNvSpPr/>
            <p:nvPr/>
          </p:nvSpPr>
          <p:spPr>
            <a:xfrm>
              <a:off x="6840220" y="549656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AE8944D-483F-4F38-95C9-DCB6328D3E8A}"/>
                </a:ext>
              </a:extLst>
            </p:cNvPr>
            <p:cNvSpPr/>
            <p:nvPr/>
          </p:nvSpPr>
          <p:spPr>
            <a:xfrm>
              <a:off x="9400540" y="4917757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AB1959C-DFB0-48E5-8237-D0FE11D8A14D}"/>
                </a:ext>
              </a:extLst>
            </p:cNvPr>
            <p:cNvSpPr/>
            <p:nvPr/>
          </p:nvSpPr>
          <p:spPr>
            <a:xfrm>
              <a:off x="9022080" y="5649277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15FEAFB-2FE7-4E06-A834-04260C9570AA}"/>
                </a:ext>
              </a:extLst>
            </p:cNvPr>
            <p:cNvSpPr/>
            <p:nvPr/>
          </p:nvSpPr>
          <p:spPr>
            <a:xfrm>
              <a:off x="9773920" y="5649277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84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格式算例展示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6A874-89E4-43E1-A87F-0E8B6B751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91" y="1827908"/>
            <a:ext cx="5140909" cy="3505835"/>
          </a:xfrm>
          <a:prstGeom prst="rect">
            <a:avLst/>
          </a:prstGeom>
        </p:spPr>
      </p:pic>
      <p:pic>
        <p:nvPicPr>
          <p:cNvPr id="6" name="内容占位符 8">
            <a:extLst>
              <a:ext uri="{FF2B5EF4-FFF2-40B4-BE49-F238E27FC236}">
                <a16:creationId xmlns:a16="http://schemas.microsoft.com/office/drawing/2014/main" id="{167C3A12-0F72-4C09-A5F8-6D0EC22B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7908"/>
            <a:ext cx="5140909" cy="352730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7C4431-BB3A-4A00-9DB0-8B0CB9C749AD}"/>
              </a:ext>
            </a:extLst>
          </p:cNvPr>
          <p:cNvSpPr txBox="1"/>
          <p:nvPr/>
        </p:nvSpPr>
        <p:spPr>
          <a:xfrm>
            <a:off x="2438400" y="5423462"/>
            <a:ext cx="7254240" cy="923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等高线是解，</a:t>
            </a:r>
            <a:r>
              <a:rPr lang="zh-CN" altLang="en-US"/>
              <a:t>颜色是</a:t>
            </a:r>
            <a:r>
              <a:rPr lang="en-US" altLang="zh-CN"/>
              <a:t>x</a:t>
            </a:r>
            <a:r>
              <a:rPr lang="zh-CN" altLang="en-US"/>
              <a:t>导数</a:t>
            </a:r>
            <a:endParaRPr lang="en-US" altLang="zh-CN" dirty="0"/>
          </a:p>
          <a:p>
            <a:r>
              <a:rPr lang="zh-CN" altLang="en-US"/>
              <a:t>左为</a:t>
            </a:r>
            <a:r>
              <a:rPr lang="en-US" altLang="zh-CN" dirty="0"/>
              <a:t>A</a:t>
            </a:r>
            <a:r>
              <a:rPr lang="zh-CN" altLang="en-US" dirty="0"/>
              <a:t>方案，右为原</a:t>
            </a:r>
            <a:r>
              <a:rPr lang="zh-CN" altLang="en-US"/>
              <a:t>多项式格式</a:t>
            </a:r>
            <a:endParaRPr lang="en-US" altLang="zh-CN" dirty="0"/>
          </a:p>
          <a:p>
            <a:r>
              <a:rPr lang="zh-CN" altLang="en-US" dirty="0"/>
              <a:t>原格式的导数更平整</a:t>
            </a:r>
          </a:p>
        </p:txBody>
      </p:sp>
    </p:spTree>
    <p:extLst>
      <p:ext uri="{BB962C8B-B14F-4D97-AF65-F5344CB8AC3E}">
        <p14:creationId xmlns:p14="http://schemas.microsoft.com/office/powerpoint/2010/main" val="154300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总结与讨论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9467045" cy="1282158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主要汇报内容</a:t>
            </a:r>
          </a:p>
        </p:txBody>
      </p:sp>
    </p:spTree>
    <p:extLst>
      <p:ext uri="{BB962C8B-B14F-4D97-AF65-F5344CB8AC3E}">
        <p14:creationId xmlns:p14="http://schemas.microsoft.com/office/powerpoint/2010/main" val="191814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格式算例展示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D4A2807-95D2-45AB-9700-BE4046A29729}"/>
              </a:ext>
            </a:extLst>
          </p:cNvPr>
          <p:cNvSpPr txBox="1">
            <a:spLocks/>
          </p:cNvSpPr>
          <p:nvPr/>
        </p:nvSpPr>
        <p:spPr>
          <a:xfrm>
            <a:off x="838200" y="1790065"/>
            <a:ext cx="10515600" cy="4432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时间成本对比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多项式：</a:t>
            </a:r>
            <a:r>
              <a:rPr lang="en-US" altLang="zh-CN" dirty="0"/>
              <a:t>0.5 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方案</a:t>
            </a:r>
            <a:r>
              <a:rPr lang="en-US" altLang="zh-CN" dirty="0"/>
              <a:t>RBF</a:t>
            </a:r>
            <a:r>
              <a:rPr lang="zh-CN" altLang="en-US" dirty="0"/>
              <a:t>：</a:t>
            </a:r>
            <a:r>
              <a:rPr lang="en-US" altLang="zh-CN" dirty="0"/>
              <a:t>0.55</a:t>
            </a:r>
          </a:p>
          <a:p>
            <a:r>
              <a:rPr lang="zh-CN" altLang="en-US" dirty="0"/>
              <a:t>空间成本对比</a:t>
            </a:r>
            <a:endParaRPr lang="en-US" altLang="zh-CN" dirty="0"/>
          </a:p>
          <a:p>
            <a:pPr lvl="1"/>
            <a:r>
              <a:rPr lang="zh-CN" altLang="en-US" dirty="0"/>
              <a:t>多项式：</a:t>
            </a:r>
            <a:r>
              <a:rPr lang="en-US" altLang="zh-CN" dirty="0"/>
              <a:t>5</a:t>
            </a:r>
            <a:r>
              <a:rPr lang="zh-CN" altLang="en-US" dirty="0"/>
              <a:t>自由度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方案</a:t>
            </a:r>
            <a:r>
              <a:rPr lang="en-US" altLang="zh-CN" dirty="0"/>
              <a:t>RBF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或</a:t>
            </a:r>
            <a:r>
              <a:rPr lang="en-US" altLang="zh-CN" dirty="0"/>
              <a:t>6</a:t>
            </a:r>
            <a:r>
              <a:rPr lang="zh-CN" altLang="en-US" dirty="0"/>
              <a:t>自由度</a:t>
            </a:r>
            <a:endParaRPr lang="en-US" altLang="zh-CN" dirty="0"/>
          </a:p>
          <a:p>
            <a:r>
              <a:rPr lang="zh-CN" altLang="en-US" dirty="0"/>
              <a:t>极值点分辨精度（方形封闭区域</a:t>
            </a:r>
            <a:r>
              <a:rPr lang="en-US" altLang="zh-CN" dirty="0"/>
              <a:t>L1</a:t>
            </a:r>
            <a:r>
              <a:rPr lang="zh-CN" altLang="en-US" dirty="0"/>
              <a:t>误差）</a:t>
            </a:r>
            <a:endParaRPr lang="en-US" altLang="zh-CN" dirty="0"/>
          </a:p>
          <a:p>
            <a:pPr lvl="1"/>
            <a:r>
              <a:rPr lang="zh-CN" altLang="en-US" dirty="0"/>
              <a:t>多项式：     四边形网格</a:t>
            </a:r>
            <a:r>
              <a:rPr lang="en-US" altLang="zh-CN" dirty="0"/>
              <a:t>0.00027    </a:t>
            </a:r>
            <a:r>
              <a:rPr lang="zh-CN" altLang="en-US" dirty="0"/>
              <a:t>三角形网格：</a:t>
            </a:r>
            <a:r>
              <a:rPr lang="en-US" altLang="zh-CN" dirty="0"/>
              <a:t>0.00011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方案</a:t>
            </a:r>
            <a:r>
              <a:rPr lang="en-US" altLang="zh-CN" dirty="0"/>
              <a:t>RBF</a:t>
            </a:r>
            <a:r>
              <a:rPr lang="zh-CN" altLang="en-US" dirty="0"/>
              <a:t>：四边形网格</a:t>
            </a:r>
            <a:r>
              <a:rPr lang="en-US" altLang="zh-CN" dirty="0"/>
              <a:t>0.00013    </a:t>
            </a:r>
            <a:r>
              <a:rPr lang="zh-CN" altLang="en-US" dirty="0"/>
              <a:t>三角形网格：</a:t>
            </a:r>
            <a:r>
              <a:rPr lang="en-US" altLang="zh-CN" dirty="0"/>
              <a:t>0.00027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4FC2EE-455D-4DFA-A306-9E1FB1060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65" y="1292383"/>
            <a:ext cx="3033710" cy="30292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3CC3F7-8278-47FA-9B9A-305665362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95" y="1287888"/>
            <a:ext cx="3033710" cy="30337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27CDA6-8E5F-46DE-8BCC-B792D0F91F0F}"/>
              </a:ext>
            </a:extLst>
          </p:cNvPr>
          <p:cNvSpPr txBox="1"/>
          <p:nvPr/>
        </p:nvSpPr>
        <p:spPr>
          <a:xfrm>
            <a:off x="4842650" y="4456535"/>
            <a:ext cx="7532230" cy="96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200" dirty="0"/>
              <a:t>封闭方腔解，四边形网格</a:t>
            </a:r>
            <a:r>
              <a:rPr lang="en-US" altLang="zh-CN" sz="1200" dirty="0"/>
              <a:t>50x50</a:t>
            </a:r>
            <a:r>
              <a:rPr lang="zh-CN" altLang="en-US" sz="1200" dirty="0"/>
              <a:t>，等高线是解，颜色是人工粘性作用的强度</a:t>
            </a:r>
            <a:endParaRPr lang="en-US" altLang="zh-CN" sz="1200" dirty="0"/>
          </a:p>
          <a:p>
            <a:r>
              <a:rPr lang="zh-CN" altLang="en-US" sz="1200" dirty="0"/>
              <a:t>左侧：</a:t>
            </a:r>
            <a:r>
              <a:rPr lang="en-US" altLang="zh-CN" sz="1200" dirty="0"/>
              <a:t>A</a:t>
            </a:r>
            <a:r>
              <a:rPr lang="zh-CN" altLang="en-US" sz="1200" dirty="0"/>
              <a:t>方案</a:t>
            </a:r>
            <a:r>
              <a:rPr lang="en-US" altLang="zh-CN" sz="1200" dirty="0"/>
              <a:t>RBF</a:t>
            </a:r>
            <a:r>
              <a:rPr lang="zh-CN" altLang="en-US" sz="1200" dirty="0"/>
              <a:t>，右侧：多项式</a:t>
            </a:r>
          </a:p>
        </p:txBody>
      </p:sp>
    </p:spTree>
    <p:extLst>
      <p:ext uri="{BB962C8B-B14F-4D97-AF65-F5344CB8AC3E}">
        <p14:creationId xmlns:p14="http://schemas.microsoft.com/office/powerpoint/2010/main" val="66889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格式算例展示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AE20D1-3153-4606-B9DD-642E9917320D}"/>
              </a:ext>
            </a:extLst>
          </p:cNvPr>
          <p:cNvSpPr txBox="1"/>
          <p:nvPr/>
        </p:nvSpPr>
        <p:spPr>
          <a:xfrm>
            <a:off x="2136339" y="6029523"/>
            <a:ext cx="7532230" cy="523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等高线是解 颜色：右：人工粘性强度；左：</a:t>
            </a:r>
            <a:r>
              <a:rPr lang="zh-CN" altLang="en-US"/>
              <a:t>解的</a:t>
            </a:r>
            <a:r>
              <a:rPr lang="en-US" altLang="zh-CN"/>
              <a:t>x</a:t>
            </a:r>
            <a:r>
              <a:rPr lang="zh-CN" altLang="en-US"/>
              <a:t>偏导数</a:t>
            </a:r>
            <a:endParaRPr lang="en-US" altLang="zh-CN" dirty="0"/>
          </a:p>
          <a:p>
            <a:r>
              <a:rPr lang="zh-CN" altLang="en-US" dirty="0"/>
              <a:t>上为二次多项式，</a:t>
            </a:r>
            <a:r>
              <a:rPr lang="zh-CN" altLang="en-US"/>
              <a:t>下为</a:t>
            </a:r>
            <a:r>
              <a:rPr lang="en-US" altLang="zh-CN"/>
              <a:t>A</a:t>
            </a:r>
            <a:r>
              <a:rPr lang="zh-CN" altLang="en-US"/>
              <a:t>方案</a:t>
            </a:r>
            <a:r>
              <a:rPr lang="en-US" altLang="zh-CN" dirty="0"/>
              <a:t>RBF</a:t>
            </a:r>
            <a:endParaRPr lang="zh-CN" altLang="en-US" dirty="0"/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B10F7A69-7AE1-490D-9767-223BBFCE4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08" y="1108710"/>
            <a:ext cx="3514546" cy="240699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67BF6A-F234-4E45-9DA3-241702DB5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54" y="1108710"/>
            <a:ext cx="3519723" cy="24069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AFC63DA-AB30-4863-8199-EC99B95A02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358" y="3515703"/>
            <a:ext cx="3517913" cy="24069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A915CC-F3FC-4F29-B136-4B4E344367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08" y="3515703"/>
            <a:ext cx="3516360" cy="24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3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E1623A6-602A-406E-A40F-10EAED6D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4840" cy="4351338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中引入径向基函数，会带来 更多的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非单调性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有时非单调性恰好可以提供更好的精度，但非单调性常常会对稳定性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有破坏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径向基函数格式中，径向基类型、大小、位置，以及相关的泛函形式、坐标空间都有很大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目前来看，径向基函数在长宽比大的网格上最行之有效的改进方法之一是改在 局部参数空间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中表达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泛函的形式、坐标形式对多项式也有一定影响，但是一般不会有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明显改进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而言，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中径向基函数的性质较为难以控制，而且在多项式格式存在的情况下没有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全面优势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目前涉及的不完善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的工作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筛选出来稳定的格式没有进行光滑解的精度阶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众多可调参数并未完全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接下来可能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的方向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工作中的一些进展转向其他的基函数，或者转向人工粘性构造和高阶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网格上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格式的自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适应调用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875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0A9A286-4C3A-46FA-A8E0-E38D02FEE3E8}"/>
              </a:ext>
            </a:extLst>
          </p:cNvPr>
          <p:cNvSpPr txBox="1"/>
          <p:nvPr/>
        </p:nvSpPr>
        <p:spPr>
          <a:xfrm>
            <a:off x="291011" y="1649894"/>
            <a:ext cx="11609977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</a:t>
            </a:r>
            <a:b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75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4D27390-E018-4814-BA37-543B7304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33" y="1647862"/>
            <a:ext cx="10515600" cy="4752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Eikonal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方程求解壁面距离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潜在应用：网格自动加密，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Enrichment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非守恒型对流方程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紧致的非结构网格高精度方法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PnPm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变分重构（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）：准确、鲁棒、非奇异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10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架构简述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34D27390-E018-4814-BA37-543B73045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716" y="1738331"/>
                <a:ext cx="11080984" cy="4593889"/>
              </a:xfrm>
            </p:spPr>
            <p:txBody>
              <a:bodyPr vert="horz" lIns="91440" tIns="45720" rIns="91440" bIns="45720" rtlCol="0"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非结构网格上的高精度重构计算：变分重构（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VR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定义场变量</a:t>
                </a:r>
                <a14:m>
                  <m:oMath xmlns:m="http://schemas.openxmlformats.org/officeDocument/2006/math">
                    <m:r>
                      <a:rPr lang="en-US" altLang="zh-CN" sz="2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𝑢</m:t>
                    </m:r>
                    <m:r>
                      <a:rPr lang="zh-CN" altLang="en-US" sz="2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单元零均值基函数重构：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/>
                          </m:ctrlPr>
                        </m:sSubPr>
                        <m:e>
                          <m:r>
                            <a:rPr lang="en-US" altLang="zh-CN" sz="2400"/>
                            <m:t>𝑢</m:t>
                          </m:r>
                        </m:e>
                        <m:sub>
                          <m:r>
                            <a:rPr lang="en-US" altLang="zh-CN" sz="2400"/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sz="2400"/>
                          </m:ctrlPr>
                        </m:dPr>
                        <m:e>
                          <m:r>
                            <a:rPr lang="en-US" altLang="zh-CN" sz="2400"/>
                            <m:t>𝑥</m:t>
                          </m:r>
                        </m:e>
                      </m:d>
                      <m:r>
                        <a:rPr lang="en-US" altLang="zh-CN" sz="2400"/>
                        <m:t>=</m:t>
                      </m:r>
                      <m:sSub>
                        <m:sSubPr>
                          <m:ctrlPr>
                            <a:rPr lang="zh-CN" altLang="zh-CN" sz="2400"/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zh-CN" sz="2400"/>
                              </m:ctrlPr>
                            </m:accPr>
                            <m:e>
                              <m:r>
                                <a:rPr lang="en-US" altLang="zh-CN" sz="2400"/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/>
                            <m:t>𝑖</m:t>
                          </m:r>
                        </m:sub>
                      </m:sSub>
                      <m:r>
                        <a:rPr lang="en-US" altLang="zh-CN" sz="2400"/>
                        <m:t>+</m:t>
                      </m:r>
                      <m:nary>
                        <m:naryPr>
                          <m:chr m:val="∑"/>
                          <m:ctrlPr>
                            <a:rPr lang="zh-CN" altLang="zh-CN" sz="2400"/>
                          </m:ctrlPr>
                        </m:naryPr>
                        <m:sub>
                          <m:r>
                            <a:rPr lang="en-US" altLang="zh-CN" sz="2400"/>
                            <m:t>𝑙</m:t>
                          </m:r>
                          <m:r>
                            <a:rPr lang="en-US" altLang="zh-CN" sz="2400"/>
                            <m:t>=1</m:t>
                          </m:r>
                        </m:sub>
                        <m:sup>
                          <m:r>
                            <a:rPr lang="en-US" altLang="zh-CN" sz="2400"/>
                            <m:t>𝑉𝑅</m:t>
                          </m:r>
                          <m:r>
                            <a:rPr lang="en-US" altLang="zh-CN" sz="2400"/>
                            <m:t>_</m:t>
                          </m:r>
                          <m:r>
                            <a:rPr lang="en-US" altLang="zh-CN" sz="2400"/>
                            <m:t>𝐷𝑂𝐹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2400"/>
                              </m:ctrlPr>
                            </m:sSubSupPr>
                            <m:e>
                              <m:r>
                                <a:rPr lang="en-US" altLang="zh-CN" sz="2400"/>
                                <m:t>𝑢</m:t>
                              </m:r>
                            </m:e>
                            <m:sub>
                              <m:r>
                                <a:rPr lang="en-US" altLang="zh-CN" sz="2400"/>
                                <m:t>𝑖</m:t>
                              </m:r>
                            </m:sub>
                            <m:sup>
                              <m:r>
                                <a:rPr lang="en-US" altLang="zh-CN" sz="2400"/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2400"/>
                              </m:ctrlPr>
                            </m:sSubPr>
                            <m:e>
                              <m:r>
                                <a:rPr lang="en-US" altLang="zh-CN" sz="2400"/>
                                <m:t>𝜑</m:t>
                              </m:r>
                            </m:e>
                            <m:sub>
                              <m:r>
                                <a:rPr lang="en-US" altLang="zh-CN" sz="2400"/>
                                <m:t>𝑙</m:t>
                              </m:r>
                              <m:r>
                                <a:rPr lang="en-US" altLang="zh-CN" sz="2400"/>
                                <m:t>,</m:t>
                              </m:r>
                              <m:r>
                                <a:rPr lang="en-US" altLang="zh-CN" sz="2400"/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/>
                              </m:ctrlPr>
                            </m:dPr>
                            <m:e>
                              <m:r>
                                <a:rPr lang="en-US" altLang="zh-CN" sz="2400"/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/>
                        <m:t>𝐼𝐽</m:t>
                      </m:r>
                      <m:sSub>
                        <m:sSubPr>
                          <m:ctrlPr>
                            <a:rPr lang="zh-CN" altLang="zh-CN" sz="2400"/>
                          </m:ctrlPr>
                        </m:sSubPr>
                        <m:e>
                          <m:r>
                            <a:rPr lang="en-US" altLang="zh-CN" sz="2400"/>
                            <m:t>𝐼</m:t>
                          </m:r>
                        </m:e>
                        <m:sub>
                          <m:r>
                            <a:rPr lang="en-US" altLang="zh-CN" sz="2400"/>
                            <m:t>𝑓</m:t>
                          </m:r>
                        </m:sub>
                      </m:sSub>
                      <m:r>
                        <a:rPr lang="en-US" altLang="zh-CN" sz="2400"/>
                        <m:t>=</m:t>
                      </m:r>
                      <m:f>
                        <m:fPr>
                          <m:ctrlPr>
                            <a:rPr lang="zh-CN" altLang="zh-CN" sz="2400"/>
                          </m:ctrlPr>
                        </m:fPr>
                        <m:num>
                          <m:r>
                            <a:rPr lang="en-US" altLang="zh-CN" sz="2400"/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/>
                              </m:ctrlPr>
                            </m:sSubPr>
                            <m:e>
                              <m:r>
                                <a:rPr lang="en-US" altLang="zh-CN" sz="2400"/>
                                <m:t>𝑑</m:t>
                              </m:r>
                            </m:e>
                            <m:sub>
                              <m:r>
                                <a:rPr lang="en-US" altLang="zh-CN" sz="2400"/>
                                <m:t>𝐿𝑅</m:t>
                              </m:r>
                            </m:sub>
                          </m:sSub>
                        </m:den>
                      </m:f>
                      <m:nary>
                        <m:naryPr>
                          <m:supHide m:val="on"/>
                          <m:ctrlPr>
                            <a:rPr lang="zh-CN" altLang="zh-CN" sz="2400"/>
                          </m:ctrlPr>
                        </m:naryPr>
                        <m:sub>
                          <m:r>
                            <a:rPr lang="en-US" altLang="zh-CN" sz="2400"/>
                            <m:t>𝑓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zh-CN" altLang="zh-CN" sz="2400"/>
                              </m:ctrlPr>
                            </m:naryPr>
                            <m:sub>
                              <m:r>
                                <a:rPr lang="en-US" altLang="zh-CN" sz="2400"/>
                                <m:t>𝑚</m:t>
                              </m:r>
                              <m:r>
                                <a:rPr lang="en-US" altLang="zh-CN" sz="2400"/>
                                <m:t>=1</m:t>
                              </m:r>
                            </m:sub>
                            <m:sup>
                              <m:r>
                                <a:rPr lang="en-US" altLang="zh-CN" sz="2400"/>
                                <m:t>𝑉𝑅</m:t>
                              </m:r>
                              <m:r>
                                <a:rPr lang="en-US" altLang="zh-CN" sz="2400"/>
                                <m:t>_</m:t>
                              </m:r>
                              <m:r>
                                <a:rPr lang="en-US" altLang="zh-CN" sz="2400"/>
                                <m:t>𝐷𝐼𝐹𝐹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sz="2400"/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240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400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/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/>
                                            <m:t>𝑚</m:t>
                                          </m:r>
                                          <m:r>
                                            <a:rPr lang="en-US" altLang="zh-CN" sz="2400"/>
                                            <m:t>,</m:t>
                                          </m:r>
                                          <m:r>
                                            <a:rPr lang="en-US" altLang="zh-CN" sz="2400"/>
                                            <m:t>𝑓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zh-CN" sz="2400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/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/>
                                            <m:t>𝑚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zh-CN" altLang="zh-CN" sz="2400"/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400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400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/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/>
                                                    <m:t>𝐿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400"/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400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/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/>
                                                    <m:t>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400"/>
                                            <m:t> 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/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/>
                                <m:t> </m:t>
                              </m:r>
                              <m:r>
                                <a:rPr lang="en-US" altLang="zh-CN" sz="2400"/>
                                <m:t>𝑑𝑓</m:t>
                              </m:r>
                            </m:e>
                          </m:nary>
                          <m:r>
                            <a:rPr lang="en-US" altLang="zh-CN" sz="240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求每个单元的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/>
                        </m:ctrlPr>
                      </m:sSubSupPr>
                      <m:e>
                        <m:r>
                          <a:rPr lang="en-US" altLang="zh-CN" sz="2400"/>
                          <m:t>𝑢</m:t>
                        </m:r>
                      </m:e>
                      <m:sub>
                        <m:r>
                          <a:rPr lang="en-US" altLang="zh-CN" sz="2400"/>
                          <m:t>𝑖</m:t>
                        </m:r>
                      </m:sub>
                      <m:sup>
                        <m:r>
                          <a:rPr lang="en-US" altLang="zh-CN" sz="2400"/>
                          <m:t>𝑙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/>
                      <m:t>𝐼𝐽</m:t>
                    </m:r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a:rPr lang="en-US" altLang="zh-CN" sz="2400"/>
                          <m:t>𝐼</m:t>
                        </m:r>
                      </m:e>
                      <m:sub>
                        <m:r>
                          <a:rPr lang="en-US" altLang="zh-CN" sz="2400"/>
                          <m:t>𝑓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的全场加和最小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隐式重构迭代和方程的隐式（内）或显式（外）时间推进耦合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34D27390-E018-4814-BA37-543B73045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716" y="1738331"/>
                <a:ext cx="11080984" cy="4593889"/>
              </a:xfrm>
              <a:blipFill>
                <a:blip r:embed="rId2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68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Eikonal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方程以及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34D27390-E018-4814-BA37-543B73045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6760" y="1738330"/>
                <a:ext cx="10515600" cy="4464349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求解问题：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Eikonal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/>
                          </m:ctrlPr>
                        </m:sSubPr>
                        <m:e>
                          <m:r>
                            <a:rPr lang="en-US" altLang="zh-CN" sz="2400"/>
                            <m:t>𝑢</m:t>
                          </m:r>
                        </m:e>
                        <m:sub>
                          <m:r>
                            <a:rPr lang="en-US" altLang="zh-CN" sz="2400"/>
                            <m:t>𝜏</m:t>
                          </m:r>
                        </m:sub>
                      </m:sSub>
                      <m:r>
                        <a:rPr lang="en-US" altLang="zh-CN" sz="2400"/>
                        <m:t>+</m:t>
                      </m:r>
                      <m:r>
                        <m:rPr>
                          <m:sty m:val="p"/>
                        </m:rPr>
                        <a:rPr lang="en-US" altLang="zh-CN" sz="2400"/>
                        <m:t>∇</m:t>
                      </m:r>
                      <m:r>
                        <a:rPr lang="en-US" altLang="zh-CN" sz="2400"/>
                        <m:t>𝑢</m:t>
                      </m:r>
                      <m:r>
                        <a:rPr lang="en-US" altLang="zh-CN" sz="2400"/>
                        <m:t> ∙</m:t>
                      </m:r>
                      <m:r>
                        <m:rPr>
                          <m:sty m:val="p"/>
                        </m:rPr>
                        <a:rPr lang="en-US" altLang="zh-CN" sz="2400"/>
                        <m:t>∇</m:t>
                      </m:r>
                      <m:r>
                        <a:rPr lang="en-US" altLang="zh-CN" sz="2400"/>
                        <m:t>𝑢</m:t>
                      </m:r>
                      <m:r>
                        <a:rPr lang="en-US" altLang="zh-CN" sz="2400"/>
                        <m:t>=</m:t>
                      </m:r>
                      <m:sSup>
                        <m:sSupPr>
                          <m:ctrlPr>
                            <a:rPr lang="en-US" altLang="zh-CN" sz="2400"/>
                          </m:ctrlPr>
                        </m:sSupPr>
                        <m:e>
                          <m:r>
                            <a:rPr lang="en-US" altLang="zh-CN" sz="2400"/>
                            <m:t>𝑓</m:t>
                          </m:r>
                        </m:e>
                        <m:sup>
                          <m:r>
                            <a:rPr lang="en-US" altLang="zh-CN" sz="2400"/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/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/>
                              </m:ctrlPr>
                            </m:sSubPr>
                            <m:e>
                              <m:r>
                                <a:rPr lang="en-US" altLang="zh-CN" sz="2400"/>
                                <m:t>𝑢</m:t>
                              </m:r>
                            </m:e>
                            <m:sub>
                              <m:r>
                                <a:rPr lang="en-US" altLang="zh-CN" sz="2400"/>
                                <m:t>𝜏</m:t>
                              </m:r>
                            </m:sub>
                          </m:sSub>
                        </m:e>
                      </m:acc>
                      <m:r>
                        <a:rPr lang="en-US" altLang="zh-CN" sz="2400"/>
                        <m:t>+</m:t>
                      </m:r>
                      <m:f>
                        <m:fPr>
                          <m:ctrlPr>
                            <a:rPr lang="en-US" altLang="zh-CN" sz="2400"/>
                          </m:ctrlPr>
                        </m:fPr>
                        <m:num>
                          <m:r>
                            <a:rPr lang="en-US" altLang="zh-CN" sz="2400"/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/>
                              </m:ctrlPr>
                            </m:sSubPr>
                            <m:e>
                              <m:r>
                                <a:rPr lang="en-US" altLang="zh-CN" sz="2400"/>
                                <m:t>𝛺</m:t>
                              </m:r>
                            </m:e>
                            <m:sub>
                              <m:r>
                                <a:rPr lang="en-US" altLang="zh-CN" sz="2400"/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400"/>
                          </m:ctrlPr>
                        </m:naryPr>
                        <m:sub>
                          <m:r>
                            <a:rPr lang="en-US" altLang="zh-CN" sz="2400"/>
                            <m:t>𝑂𝑚𝑒𝑔</m:t>
                          </m:r>
                          <m:sSub>
                            <m:sSubPr>
                              <m:ctrlPr>
                                <a:rPr lang="en-US" altLang="zh-CN" sz="2400"/>
                              </m:ctrlPr>
                            </m:sSubPr>
                            <m:e>
                              <m:r>
                                <a:rPr lang="en-US" altLang="zh-CN" sz="2400"/>
                                <m:t>𝑎</m:t>
                              </m:r>
                            </m:e>
                            <m:sub>
                              <m:r>
                                <a:rPr lang="en-US" altLang="zh-CN" sz="2400"/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/>
                            <m:t>∇</m:t>
                          </m:r>
                          <m:r>
                            <a:rPr lang="en-US" altLang="zh-CN" sz="2400"/>
                            <m:t>𝑢</m:t>
                          </m:r>
                          <m:r>
                            <a:rPr lang="en-US" altLang="zh-CN" sz="2400"/>
                            <m:t> ∙</m:t>
                          </m:r>
                          <m:r>
                            <m:rPr>
                              <m:sty m:val="p"/>
                            </m:rPr>
                            <a:rPr lang="en-US" altLang="zh-CN" sz="2400"/>
                            <m:t>∇</m:t>
                          </m:r>
                          <m:r>
                            <a:rPr lang="en-US" altLang="zh-CN" sz="2400"/>
                            <m:t>𝑢</m:t>
                          </m:r>
                          <m:r>
                            <a:rPr lang="en-US" altLang="zh-CN" sz="2400"/>
                            <m:t> </m:t>
                          </m:r>
                          <m:r>
                            <a:rPr lang="en-US" altLang="zh-CN" sz="2400"/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sz="2400"/>
                            <m:t>Ω</m:t>
                          </m:r>
                        </m:e>
                      </m:nary>
                      <m:r>
                        <a:rPr lang="en-US" altLang="zh-CN" sz="2400"/>
                        <m:t>=</m:t>
                      </m:r>
                      <m:f>
                        <m:fPr>
                          <m:ctrlPr>
                            <a:rPr lang="en-US" altLang="zh-CN" sz="2400"/>
                          </m:ctrlPr>
                        </m:fPr>
                        <m:num>
                          <m:r>
                            <a:rPr lang="en-US" altLang="zh-CN" sz="2400"/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/>
                              </m:ctrlPr>
                            </m:sSubPr>
                            <m:e>
                              <m:r>
                                <a:rPr lang="en-US" altLang="zh-CN" sz="2400"/>
                                <m:t>𝛺</m:t>
                              </m:r>
                            </m:e>
                            <m:sub>
                              <m:r>
                                <a:rPr lang="en-US" altLang="zh-CN" sz="2400"/>
                                <m:t>𝑖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̅"/>
                          <m:ctrlPr>
                            <a:rPr lang="en-US" altLang="zh-CN" sz="2400"/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sz="2400"/>
                              </m:ctrlPr>
                            </m:sSupPr>
                            <m:e>
                              <m:r>
                                <a:rPr lang="en-US" altLang="zh-CN" sz="2400"/>
                                <m:t>𝑓</m:t>
                              </m:r>
                            </m:e>
                            <m:sup>
                              <m:r>
                                <a:rPr lang="en-US" altLang="zh-CN" sz="2400"/>
                                <m:t>2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基础格式：变分重构（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VR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对流重构（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不构造通量项黎曼求解器，体积分的迎风性质通过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State-Riemann Solver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外加第二次局部函数逼近完成（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局部极值的形成需要人工粘性来稳定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34D27390-E018-4814-BA37-543B73045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760" y="1738330"/>
                <a:ext cx="10515600" cy="4464349"/>
              </a:xfrm>
              <a:blipFill>
                <a:blip r:embed="rId2"/>
                <a:stretch>
                  <a:fillRect l="-812"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11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Eikonal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）举例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1CFB83C-B40E-4ED5-8E30-43637CFC6A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E2F8741-8F75-4A37-83D5-2E54FA09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69387" cy="38790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B8EFC0-ACCA-4D6D-AE46-71462994D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1" y="1690688"/>
            <a:ext cx="5680239" cy="38790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12C1580-BF04-47B2-ABD5-51F309F18E72}"/>
              </a:ext>
            </a:extLst>
          </p:cNvPr>
          <p:cNvSpPr txBox="1"/>
          <p:nvPr/>
        </p:nvSpPr>
        <p:spPr>
          <a:xfrm>
            <a:off x="2997200" y="5872480"/>
            <a:ext cx="6207760" cy="34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左：网格，边界条件都是壁面；右：解等值线</a:t>
            </a:r>
          </a:p>
        </p:txBody>
      </p:sp>
    </p:spTree>
    <p:extLst>
      <p:ext uri="{BB962C8B-B14F-4D97-AF65-F5344CB8AC3E}">
        <p14:creationId xmlns:p14="http://schemas.microsoft.com/office/powerpoint/2010/main" val="126187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Eikonal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f=1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）举例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1CFB83C-B40E-4ED5-8E30-43637CFC6A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BBB6CB-0F90-4C6A-83D9-E00EBB3B8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5" y="1690688"/>
            <a:ext cx="5592495" cy="38264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CF0CEDA-F967-44E6-AE95-EDF4C942B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90027" cy="382644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4F61E46-0BBE-472E-A37D-72E55FDCC30A}"/>
              </a:ext>
            </a:extLst>
          </p:cNvPr>
          <p:cNvSpPr txBox="1"/>
          <p:nvPr/>
        </p:nvSpPr>
        <p:spPr>
          <a:xfrm>
            <a:off x="2997200" y="5872480"/>
            <a:ext cx="6207760" cy="43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zh-CN" altLang="en-US" sz="1800" dirty="0"/>
              <a:t>颜色：左：人工粘性的作用强度；右：解的</a:t>
            </a:r>
            <a:r>
              <a:rPr lang="en-US" altLang="zh-CN" sz="1800" dirty="0"/>
              <a:t>x</a:t>
            </a:r>
            <a:r>
              <a:rPr lang="zh-CN" altLang="en-US" sz="1800" dirty="0"/>
              <a:t>偏导数</a:t>
            </a:r>
          </a:p>
        </p:txBody>
      </p:sp>
    </p:spTree>
    <p:extLst>
      <p:ext uri="{BB962C8B-B14F-4D97-AF65-F5344CB8AC3E}">
        <p14:creationId xmlns:p14="http://schemas.microsoft.com/office/powerpoint/2010/main" val="270323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4D27390-E018-4814-BA37-543B7304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16" y="1738330"/>
            <a:ext cx="11037803" cy="4296709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解的性质：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极值、弱间断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提升的可能：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对极值、弱间断的分辨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大长宽比时改善近壁区失真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改进方向：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选择基函数（多项式以外）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多项式的表达形式（坐标）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泛函的具体形式（旋转不变性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高阶网格，人工粘性等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1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EDF254-BB48-4A74-8EE1-763F0250A881}"/>
              </a:ext>
            </a:extLst>
          </p:cNvPr>
          <p:cNvSpPr/>
          <p:nvPr/>
        </p:nvSpPr>
        <p:spPr>
          <a:xfrm>
            <a:off x="102870" y="125730"/>
            <a:ext cx="2622085" cy="98298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235" y="5730"/>
            <a:ext cx="10960565" cy="1282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目前进展：基函数坐标空间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D081700-FA39-4E92-831F-BFDA502DA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首先考虑基函数的替换：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/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sz="1800"/>
                            </m:ctrlPr>
                          </m:accPr>
                          <m:e>
                            <m:r>
                              <a:rPr lang="en-US" altLang="zh-CN" sz="1800"/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1800"/>
                          <m:t>𝑖</m:t>
                        </m:r>
                      </m:sub>
                    </m:sSub>
                    <m:r>
                      <a:rPr lang="en-US" altLang="zh-CN" sz="1800"/>
                      <m:t>+</m:t>
                    </m:r>
                    <m:nary>
                      <m:naryPr>
                        <m:chr m:val="∑"/>
                        <m:ctrlPr>
                          <a:rPr lang="zh-CN" altLang="zh-CN" sz="1800"/>
                        </m:ctrlPr>
                      </m:naryPr>
                      <m:sub>
                        <m:r>
                          <a:rPr lang="en-US" altLang="zh-CN" sz="1800"/>
                          <m:t>𝑙</m:t>
                        </m:r>
                        <m:r>
                          <a:rPr lang="en-US" altLang="zh-CN" sz="1800"/>
                          <m:t>=1</m:t>
                        </m:r>
                      </m:sub>
                      <m:sup>
                        <m:r>
                          <a:rPr lang="en-US" altLang="zh-CN" sz="1800"/>
                          <m:t>𝑉𝑅</m:t>
                        </m:r>
                        <m:r>
                          <a:rPr lang="en-US" altLang="zh-CN" sz="1800"/>
                          <m:t>_</m:t>
                        </m:r>
                        <m:r>
                          <a:rPr lang="en-US" altLang="zh-CN" sz="1800"/>
                          <m:t>𝐷𝑂𝐹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1800"/>
                            </m:ctrlPr>
                          </m:sSubSupPr>
                          <m:e>
                            <m:r>
                              <a:rPr lang="en-US" altLang="zh-CN" sz="1800"/>
                              <m:t>𝑢</m:t>
                            </m:r>
                          </m:e>
                          <m:sub>
                            <m:r>
                              <a:rPr lang="en-US" altLang="zh-CN" sz="1800"/>
                              <m:t>𝑖</m:t>
                            </m:r>
                          </m:sub>
                          <m:sup>
                            <m:r>
                              <a:rPr lang="en-US" altLang="zh-CN" sz="1800"/>
                              <m:t>𝑙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sz="1800"/>
                            </m:ctrlPr>
                          </m:sSubPr>
                          <m:e>
                            <m:r>
                              <a:rPr lang="en-US" altLang="zh-CN" sz="1800"/>
                              <m:t>𝜑</m:t>
                            </m:r>
                          </m:e>
                          <m:sub>
                            <m:r>
                              <a:rPr lang="en-US" altLang="zh-CN" sz="1800"/>
                              <m:t>𝑙</m:t>
                            </m:r>
                            <m:r>
                              <a:rPr lang="en-US" altLang="zh-CN" sz="1800"/>
                              <m:t>,</m:t>
                            </m:r>
                            <m:r>
                              <a:rPr lang="en-US" altLang="zh-CN" sz="1800"/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/>
                            </m:ctrlPr>
                          </m:dPr>
                          <m:e>
                            <m:r>
                              <a:rPr lang="en-US" altLang="zh-CN" sz="1800"/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中将零均值基更换为径向基函数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经过测试，如果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𝑥</m:t>
                    </m:r>
                    <m:r>
                      <a: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选取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全局坐标系的简单缩放，长宽比加大后极不稳定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采用参数坐标系缩放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D081700-FA39-4E92-831F-BFDA502DA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3614D35-400F-423A-A95F-92552450BEC0}"/>
              </a:ext>
            </a:extLst>
          </p:cNvPr>
          <p:cNvGrpSpPr/>
          <p:nvPr/>
        </p:nvGrpSpPr>
        <p:grpSpPr>
          <a:xfrm>
            <a:off x="2641599" y="4368800"/>
            <a:ext cx="2635433" cy="1675702"/>
            <a:chOff x="1838959" y="4358640"/>
            <a:chExt cx="2635433" cy="167570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09A90E-2695-4E44-A388-C5C57D93577A}"/>
                </a:ext>
              </a:extLst>
            </p:cNvPr>
            <p:cNvSpPr/>
            <p:nvPr/>
          </p:nvSpPr>
          <p:spPr>
            <a:xfrm rot="19942887">
              <a:off x="2274044" y="5069390"/>
              <a:ext cx="2045027" cy="144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CD481E2-8E0A-444F-B6BA-7BFD62C91D56}"/>
                </a:ext>
              </a:extLst>
            </p:cNvPr>
            <p:cNvCxnSpPr/>
            <p:nvPr/>
          </p:nvCxnSpPr>
          <p:spPr>
            <a:xfrm flipV="1">
              <a:off x="2357120" y="4358640"/>
              <a:ext cx="0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1A259E8-988E-4BB6-B068-A4E78B2E9275}"/>
                </a:ext>
              </a:extLst>
            </p:cNvPr>
            <p:cNvCxnSpPr>
              <a:cxnSpLocks/>
            </p:cNvCxnSpPr>
            <p:nvPr/>
          </p:nvCxnSpPr>
          <p:spPr>
            <a:xfrm>
              <a:off x="2357120" y="5643081"/>
              <a:ext cx="191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E569CD8-D7DA-4D63-BBE7-4BF5E7EA85F9}"/>
                    </a:ext>
                  </a:extLst>
                </p:cNvPr>
                <p:cNvSpPr txBox="1"/>
                <p:nvPr/>
              </p:nvSpPr>
              <p:spPr>
                <a:xfrm>
                  <a:off x="1838959" y="4418922"/>
                  <a:ext cx="70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63045A3-95A5-4C09-BF8D-ABE052440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8959" y="4418922"/>
                  <a:ext cx="70031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B136501-C7C4-4735-8219-84223E78E392}"/>
                    </a:ext>
                  </a:extLst>
                </p:cNvPr>
                <p:cNvSpPr txBox="1"/>
                <p:nvPr/>
              </p:nvSpPr>
              <p:spPr>
                <a:xfrm>
                  <a:off x="3774077" y="5643081"/>
                  <a:ext cx="700315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BAC2895-EEF3-4773-A813-1B3658407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077" y="5643081"/>
                  <a:ext cx="700315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057685-1C5F-4B68-ADEE-F82F3497DD7F}"/>
              </a:ext>
            </a:extLst>
          </p:cNvPr>
          <p:cNvGrpSpPr/>
          <p:nvPr/>
        </p:nvGrpSpPr>
        <p:grpSpPr>
          <a:xfrm>
            <a:off x="7129443" y="4748775"/>
            <a:ext cx="2574428" cy="975586"/>
            <a:chOff x="1704003" y="4758935"/>
            <a:chExt cx="2574428" cy="97558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100DFA-AF3B-4900-A2D1-6DC7FD9678DD}"/>
                </a:ext>
              </a:extLst>
            </p:cNvPr>
            <p:cNvSpPr/>
            <p:nvPr/>
          </p:nvSpPr>
          <p:spPr>
            <a:xfrm rot="19942887">
              <a:off x="2233404" y="5049070"/>
              <a:ext cx="2045027" cy="144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832B984-7583-4559-8271-9A7D40B6B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9116" y="5445760"/>
              <a:ext cx="168004" cy="2336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04CB4DE-D64A-4AEE-88C9-A3B99CC64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20" y="4758935"/>
              <a:ext cx="1845439" cy="9755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8EBA3CB-6B63-4B35-A83E-DC9B1F9A1DC7}"/>
                    </a:ext>
                  </a:extLst>
                </p:cNvPr>
                <p:cNvSpPr txBox="1"/>
                <p:nvPr/>
              </p:nvSpPr>
              <p:spPr>
                <a:xfrm>
                  <a:off x="1704003" y="5272454"/>
                  <a:ext cx="70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2F35A12-ACFE-4BB4-B844-27722AF14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003" y="5272454"/>
                  <a:ext cx="70031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D93AD03-6F99-4DBE-80CE-D17DBAFA353B}"/>
                    </a:ext>
                  </a:extLst>
                </p:cNvPr>
                <p:cNvSpPr txBox="1"/>
                <p:nvPr/>
              </p:nvSpPr>
              <p:spPr>
                <a:xfrm>
                  <a:off x="3095844" y="5135636"/>
                  <a:ext cx="700315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46A8482-0B48-42D4-91EF-2C33A6E40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844" y="5135636"/>
                  <a:ext cx="700315" cy="391261"/>
                </a:xfrm>
                <a:prstGeom prst="rect">
                  <a:avLst/>
                </a:prstGeom>
                <a:blipFill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724B68B-1FC0-456F-BAF1-EBAC479AF029}"/>
              </a:ext>
            </a:extLst>
          </p:cNvPr>
          <p:cNvSpPr txBox="1"/>
          <p:nvPr/>
        </p:nvSpPr>
        <p:spPr>
          <a:xfrm>
            <a:off x="2820810" y="6175095"/>
            <a:ext cx="6400789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左为全局缩放简单缩放的坐标，右为参数坐标系缩放</a:t>
            </a:r>
          </a:p>
        </p:txBody>
      </p:sp>
    </p:spTree>
    <p:extLst>
      <p:ext uri="{BB962C8B-B14F-4D97-AF65-F5344CB8AC3E}">
        <p14:creationId xmlns:p14="http://schemas.microsoft.com/office/powerpoint/2010/main" val="25787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6565</TotalTime>
  <Words>1306</Words>
  <Application>Microsoft Office PowerPoint</Application>
  <PresentationFormat>宽屏</PresentationFormat>
  <Paragraphs>148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主要汇报内容</vt:lpstr>
      <vt:lpstr>研究背景</vt:lpstr>
      <vt:lpstr>研究背景-VR架构简述</vt:lpstr>
      <vt:lpstr>研究背景-Eikonal方程以及CR</vt:lpstr>
      <vt:lpstr>Eikonal 方程（f=1）举例</vt:lpstr>
      <vt:lpstr>Eikonal 方程（f=1）举例</vt:lpstr>
      <vt:lpstr>研究方向</vt:lpstr>
      <vt:lpstr>目前进展：基函数坐标空间</vt:lpstr>
      <vt:lpstr>目前进展：基函数坐标空间</vt:lpstr>
      <vt:lpstr>目前进展：泛函形式</vt:lpstr>
      <vt:lpstr>目前进展：泛函形式</vt:lpstr>
      <vt:lpstr>目前进展：泛函形式</vt:lpstr>
      <vt:lpstr>RBF基函数格式构造</vt:lpstr>
      <vt:lpstr>RBF基函数格式构造</vt:lpstr>
      <vt:lpstr>RBF基函数格式构造</vt:lpstr>
      <vt:lpstr>RBF基函数格式构造</vt:lpstr>
      <vt:lpstr>格式算例展示</vt:lpstr>
      <vt:lpstr>格式算例展示</vt:lpstr>
      <vt:lpstr>格式算例展示</vt:lpstr>
      <vt:lpstr>格式算例展示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yang</dc:creator>
  <cp:lastModifiedBy>周涵宇</cp:lastModifiedBy>
  <cp:revision>434</cp:revision>
  <dcterms:created xsi:type="dcterms:W3CDTF">2014-08-08T13:32:37Z</dcterms:created>
  <dcterms:modified xsi:type="dcterms:W3CDTF">2022-04-07T04:11:11Z</dcterms:modified>
</cp:coreProperties>
</file>