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6" r:id="rId18"/>
    <p:sldId id="273" r:id="rId19"/>
    <p:sldId id="274" r:id="rId20"/>
    <p:sldId id="272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F3A6-6557-48A4-B675-3DC4BE11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344CF-8AB8-4F3D-91CD-8A2C78E6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1766-3545-410B-B54C-B1F86B3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06AD-D6A3-4EF6-AA76-B4AEEA1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C4A84-5F40-42AC-8C85-49B2032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A606-A5F8-4AFD-A567-E019ADA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8F3-C249-45DC-9381-BBC14D5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66E3-0138-4409-AAFD-E56348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7B1FA-7AE7-4129-B287-D83C608A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9F33-51C7-4E49-8111-9C2848A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66D8E-DB2D-4B09-BC41-508F5DC3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8684-EF3B-4EE6-BC90-E9444E02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6B6C5-641E-45C8-A290-01E9E47A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EAB17-9484-441D-85A7-009E94D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751E-9695-4920-9059-2B453BA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C0A-5AC6-4B17-997C-123EAC3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67004-C601-4F04-9E12-C32717CA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49BD-99CC-46A5-9D4A-0CA8E70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2859-6D80-42BF-ADEF-4A810E9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B900-639D-4551-AE78-5DCE27D8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0C70-DEE1-4BA0-80BC-4DB545F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ACAF-FA4C-4952-BA14-92CA334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DD2E-3531-4E75-83A3-B23BCBE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9BAA-8847-4C04-81E0-59FDCAC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E7DA-A344-4C4B-B668-59B75C7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C837-1D14-443E-9409-6E65764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75A0-E11E-45D2-AC79-9B812634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2186-EFDC-4115-A102-B373E863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852FD-BD6F-4D49-AF59-40ECD79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130-879D-464D-9340-40A48A99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376E-2008-434F-9731-38456F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1C53-D686-4985-B079-E730FDF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DE9-1130-4BE9-8DE6-74D8C3FE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7CD41-69A0-4B23-8462-C5731020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180B3-E348-497E-895E-85E98AE0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D2E5A-4895-4003-AB91-AFDAAE15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A2D82-7C03-4CA6-B9CF-8FAD99B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B0354-90D8-4E84-9DE0-2029BA2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CEA30-81BB-4699-B92D-7A9C321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6D37-D224-4939-9C82-E2C1289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2E8CA-14ED-46E3-8F6B-E28955F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57F80-3FCD-48B1-9E43-53E1584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A6AF8-3FB1-4D53-B6F8-EDF5B3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FA94-2E7B-4A87-8A48-70C24F6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4F2-2DDF-414E-B100-575EFC2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BFF57-F498-490C-B3CC-D187BF6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4048-8D66-40E0-B7DD-778F076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1CAF-106A-49E4-B5F3-E268B951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BF19-D757-4098-8E3B-5C9928C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191E-1BBE-4B09-B818-38FA2C6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EB7D-AE0D-4385-B730-EEA1D96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F0EB2-D1D2-426A-B6B9-FBB202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4912-94FC-404D-94C0-1AA1E46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85C45-5531-49E2-83F9-0290C0DC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8D66-4A36-4BB6-8CB8-F5DC9A5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1701A-9184-4E33-A088-3234A1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07D4-ED98-4E2A-B5E1-9367B44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423C-4A44-478E-965A-FA19A91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CB04F-E133-4BF6-AEFD-635C59A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7461-B781-426E-8CFE-E498A023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E540C-89A6-4254-B186-EE85C2D1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8CEB-F8BF-416D-8039-AAA63E3D10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EC67-7BE7-48ED-A33C-7F520FDD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C0AE-27E8-4C64-9981-7DFC8E25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84E2-61F7-4FAE-AB47-39EBFF22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1D09-8BD3-449B-97B1-3A2A1A4D2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新的改进措施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B3E3-8C0D-4E31-820E-4A4272C8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壁面泛函权比例（相对内边）</a:t>
            </a:r>
            <a:endParaRPr lang="en-US" altLang="zh-CN" dirty="0"/>
          </a:p>
          <a:p>
            <a:pPr lvl="1"/>
            <a:r>
              <a:rPr lang="zh-CN" altLang="en-US" dirty="0"/>
              <a:t>基准</a:t>
            </a:r>
            <a:r>
              <a:rPr lang="en-US" altLang="zh-CN" dirty="0"/>
              <a:t>+</a:t>
            </a:r>
            <a:r>
              <a:rPr lang="zh-CN" altLang="en-US" dirty="0"/>
              <a:t>壁面权重大小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b="1" dirty="0"/>
              <a:t>2.12e-3/6.60e-1</a:t>
            </a:r>
            <a:r>
              <a:rPr lang="zh-CN" altLang="en-US" dirty="0"/>
              <a:t>；壁面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b="1" dirty="0"/>
              <a:t>1.30e-3/2.32e-1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有关曲线坐标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06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单元内，基函数为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多项式</m:t>
                    </m:r>
                  </m:oMath>
                </a14:m>
                <a:r>
                  <a:rPr lang="zh-CN" altLang="en-US" dirty="0"/>
                  <a:t>函数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是此前的旋转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缩放的局部坐标，与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成线性保角变换</a:t>
                </a:r>
                <a:endParaRPr lang="en-US" altLang="zh-CN" dirty="0"/>
              </a:p>
              <a:p>
                <a:r>
                  <a:rPr lang="zh-CN" altLang="en-US" dirty="0"/>
                  <a:t>多项式的选取，也应是一个保角变换（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基函数的一阶导正交）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考虑笛卡尔分量形式的完全多项式：（常数基不取）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</m:oMath>
                </a14:m>
                <a:r>
                  <a:rPr lang="zh-CN" altLang="en-US" dirty="0"/>
                  <a:t>都是任意张量，则一阶导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+(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sPr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sPr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𝑗𝑘𝑖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sPre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更高阶导数以此类推</a:t>
                </a:r>
                <a:endParaRPr lang="en-US" altLang="zh-CN" dirty="0"/>
              </a:p>
              <a:p>
                <a:r>
                  <a:rPr lang="zh-CN" altLang="en-US" dirty="0"/>
                  <a:t>定义泛函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（配合缩放）可解出沿着</a:t>
                </a:r>
                <a:r>
                  <a:rPr lang="en-US" altLang="zh-CN" dirty="0" err="1"/>
                  <a:t>Eikonal</a:t>
                </a:r>
                <a:r>
                  <a:rPr lang="zh-CN" altLang="en-US" dirty="0"/>
                  <a:t>解的“法向”坐标（梯度沿法向）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6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复制计算过程，参考方向是根据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构造</m:t>
                    </m:r>
                  </m:oMath>
                </a14:m>
                <a:r>
                  <a:rPr lang="zh-CN" altLang="en-US" dirty="0"/>
                  <a:t>的另外两个正交基</a:t>
                </a:r>
                <a:endParaRPr lang="en-US" altLang="zh-CN" dirty="0"/>
              </a:p>
              <a:p>
                <a:r>
                  <a:rPr lang="zh-CN" altLang="en-US" dirty="0"/>
                  <a:t>问题：没法严格保障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的保角性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怎样完备表述一个“多项式”类型的三维保角变换？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二维可以改进：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试验：分别估算完全多项式系数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  <a:blipFill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72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B3E3-8C0D-4E31-820E-4A4272C8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73"/>
            <a:ext cx="10515600" cy="47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试验：</a:t>
            </a:r>
            <a:endParaRPr lang="en-US" altLang="zh-CN" dirty="0"/>
          </a:p>
          <a:p>
            <a:pPr lvl="1"/>
            <a:r>
              <a:rPr lang="zh-CN" altLang="en-US" dirty="0"/>
              <a:t>新基是在老基基础上更新，选取约</a:t>
            </a:r>
            <a:r>
              <a:rPr lang="en-US" altLang="zh-CN" dirty="0"/>
              <a:t>500~1000</a:t>
            </a:r>
            <a:r>
              <a:rPr lang="zh-CN" altLang="en-US" dirty="0"/>
              <a:t>步收敛较好的位置开始使用，只在壁面附近数值解</a:t>
            </a:r>
            <a:r>
              <a:rPr lang="en-US" altLang="zh-CN" dirty="0"/>
              <a:t>0.3</a:t>
            </a:r>
            <a:r>
              <a:rPr lang="zh-CN" altLang="en-US" dirty="0"/>
              <a:t>范围内使用，更新后重构单独迭代一定程度</a:t>
            </a:r>
            <a:endParaRPr lang="en-US" altLang="zh-CN" dirty="0"/>
          </a:p>
          <a:p>
            <a:pPr lvl="1"/>
            <a:r>
              <a:rPr lang="zh-CN" altLang="en-US" dirty="0"/>
              <a:t>测试表明，进行多次重复更新，有不稳定性，无益于精度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阶、</a:t>
            </a:r>
            <a:r>
              <a:rPr lang="en-US" altLang="zh-CN" dirty="0"/>
              <a:t>1</a:t>
            </a:r>
            <a:r>
              <a:rPr lang="zh-CN" altLang="en-US" dirty="0"/>
              <a:t>阶拟合的</a:t>
            </a:r>
            <a:r>
              <a:rPr lang="en-US" altLang="zh-CN" dirty="0"/>
              <a:t>1</a:t>
            </a:r>
            <a:r>
              <a:rPr lang="zh-CN" altLang="en-US" dirty="0"/>
              <a:t>次更新，精度变坏，</a:t>
            </a:r>
            <a:r>
              <a:rPr lang="en-US" altLang="zh-CN" dirty="0"/>
              <a:t>2</a:t>
            </a:r>
            <a:r>
              <a:rPr lang="zh-CN" altLang="en-US" dirty="0"/>
              <a:t>阶拟合的</a:t>
            </a:r>
            <a:r>
              <a:rPr lang="en-US" altLang="zh-CN" dirty="0"/>
              <a:t>1</a:t>
            </a:r>
            <a:r>
              <a:rPr lang="zh-CN" altLang="en-US" dirty="0"/>
              <a:t>次更新，精度变好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阶拟合的</a:t>
            </a:r>
            <a:r>
              <a:rPr lang="en-US" altLang="zh-CN" dirty="0"/>
              <a:t>1</a:t>
            </a:r>
            <a:r>
              <a:rPr lang="zh-CN" altLang="en-US" dirty="0"/>
              <a:t>次更新，基准</a:t>
            </a:r>
            <a:r>
              <a:rPr lang="en-US" altLang="zh-CN" dirty="0"/>
              <a:t>+</a:t>
            </a:r>
            <a:r>
              <a:rPr lang="zh-CN" altLang="en-US" dirty="0"/>
              <a:t>面权重</a:t>
            </a:r>
            <a:r>
              <a:rPr lang="en-US" altLang="zh-CN" dirty="0"/>
              <a:t>10</a:t>
            </a:r>
          </a:p>
          <a:p>
            <a:pPr lvl="2"/>
            <a:r>
              <a:rPr lang="en-US" altLang="zh-CN" dirty="0"/>
              <a:t>1.3e-3/2.3e-1 </a:t>
            </a:r>
            <a:r>
              <a:rPr lang="zh-CN" altLang="en-US" dirty="0"/>
              <a:t>变为 </a:t>
            </a:r>
            <a:r>
              <a:rPr lang="en-US" altLang="zh-CN" dirty="0"/>
              <a:t>1.17e-3/1.19e-1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098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FAF-CF80-495B-A507-1B1465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GPU704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CAFF-3C57-4248-8EE3-B25DE92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27" y="1690688"/>
            <a:ext cx="4949142" cy="214449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性能测试：可能受到内存限制大（测试程序访存过高，后有改进）</a:t>
            </a:r>
            <a:endParaRPr lang="en-US" altLang="zh-CN" sz="2000" dirty="0"/>
          </a:p>
          <a:p>
            <a:r>
              <a:rPr lang="zh-CN" altLang="en-US" sz="2000" dirty="0"/>
              <a:t>主板</a:t>
            </a:r>
            <a:r>
              <a:rPr lang="en-US" altLang="zh-CN" sz="2000" dirty="0"/>
              <a:t>16</a:t>
            </a:r>
            <a:r>
              <a:rPr lang="zh-CN" altLang="en-US" sz="2000" dirty="0"/>
              <a:t>个内存槽，双路</a:t>
            </a:r>
            <a:r>
              <a:rPr lang="en-US" altLang="zh-CN" sz="2000" dirty="0"/>
              <a:t>CPU</a:t>
            </a:r>
            <a:r>
              <a:rPr lang="zh-CN" altLang="en-US" sz="2000" dirty="0"/>
              <a:t>，插</a:t>
            </a:r>
            <a:r>
              <a:rPr lang="en-US" altLang="zh-CN" sz="2000" dirty="0"/>
              <a:t>2x32G</a:t>
            </a:r>
            <a:r>
              <a:rPr lang="zh-CN" altLang="en-US" sz="2000" dirty="0"/>
              <a:t>，应当是分别单通道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支持</a:t>
            </a:r>
            <a:r>
              <a:rPr lang="en-US" altLang="zh-CN" sz="2000" dirty="0"/>
              <a:t>8</a:t>
            </a:r>
            <a:r>
              <a:rPr lang="zh-CN" altLang="en-US" sz="2000" dirty="0"/>
              <a:t>通道（</a:t>
            </a:r>
            <a:r>
              <a:rPr lang="en-US" altLang="zh-CN" sz="2000" dirty="0"/>
              <a:t>8x</a:t>
            </a:r>
            <a:r>
              <a:rPr lang="zh-CN" altLang="en-US" sz="2000" dirty="0"/>
              <a:t>带宽）（插满）</a:t>
            </a:r>
            <a:endParaRPr lang="en-US" altLang="zh-CN" sz="2000" dirty="0"/>
          </a:p>
          <a:p>
            <a:r>
              <a:rPr lang="zh-CN" altLang="en-US" sz="2000" dirty="0"/>
              <a:t>考虑加装内存提升</a:t>
            </a:r>
            <a:r>
              <a:rPr lang="en-US" altLang="zh-CN" sz="2000" dirty="0"/>
              <a:t>CPU</a:t>
            </a:r>
            <a:r>
              <a:rPr lang="zh-CN" altLang="en-US" sz="2000" dirty="0"/>
              <a:t>计算的</a:t>
            </a:r>
            <a:r>
              <a:rPr lang="en-US" altLang="zh-CN" sz="2000" dirty="0"/>
              <a:t>CFD</a:t>
            </a:r>
            <a:r>
              <a:rPr lang="zh-CN" altLang="en-US" sz="2000" dirty="0"/>
              <a:t>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AFC9-52C7-46B8-89DA-A38D31EA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7" y="923536"/>
            <a:ext cx="5138196" cy="5934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3777A-7D3E-401F-B30C-80AA9F6C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" y="4064805"/>
            <a:ext cx="5515376" cy="2793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7D956-D51D-48A3-B496-4429F0A08225}"/>
              </a:ext>
            </a:extLst>
          </p:cNvPr>
          <p:cNvSpPr/>
          <p:nvPr/>
        </p:nvSpPr>
        <p:spPr>
          <a:xfrm>
            <a:off x="8221883" y="1027906"/>
            <a:ext cx="817945" cy="583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69E30-417B-4E98-AB41-D6E1C404C695}"/>
              </a:ext>
            </a:extLst>
          </p:cNvPr>
          <p:cNvSpPr/>
          <p:nvPr/>
        </p:nvSpPr>
        <p:spPr>
          <a:xfrm>
            <a:off x="8221882" y="4629873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83DF4D-25E6-4C79-B80F-D7989AC641D3}"/>
              </a:ext>
            </a:extLst>
          </p:cNvPr>
          <p:cNvSpPr/>
          <p:nvPr/>
        </p:nvSpPr>
        <p:spPr>
          <a:xfrm>
            <a:off x="8221881" y="5729468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189D4F-196F-4296-8BB0-2801EC3462D1}"/>
              </a:ext>
            </a:extLst>
          </p:cNvPr>
          <p:cNvSpPr/>
          <p:nvPr/>
        </p:nvSpPr>
        <p:spPr>
          <a:xfrm>
            <a:off x="8221880" y="2419108"/>
            <a:ext cx="3266959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0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061B9-0129-48AB-B14A-DF291E71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对流重构：拐角问题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859FA11-E9E0-4705-B073-F64DE7A5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385" y="1759928"/>
            <a:ext cx="4204704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90E836-B8E3-47B8-9E48-780A40A23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01" y="1759928"/>
            <a:ext cx="4325180" cy="4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82576-D1F9-4EA3-9EB0-9ACE9517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303E16-0F72-4059-A259-5AA00AA2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050" y="2086502"/>
            <a:ext cx="394390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0448F-27D7-4F39-84D6-92F06DD0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初始值：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34B359B-6013-47EE-B0EC-CB4AFA8A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30" y="1364568"/>
            <a:ext cx="10515600" cy="1979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5D64C-9682-403F-B89F-EE80C849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45" y="3514326"/>
            <a:ext cx="9089369" cy="26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0448F-27D7-4F39-84D6-92F06DD0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初始值：光顺前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3655E5-87F1-4C2E-943B-C1DF1A686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576" y="1788544"/>
            <a:ext cx="4358424" cy="4351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E241C5-6153-4EC4-BC6F-B419A293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82" y="1788544"/>
            <a:ext cx="4358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新解算器完成情况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8860-F5FE-4AA8-815E-1128E8E3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2"/>
            <a:ext cx="2061565" cy="2639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39452-2441-4534-A21B-D05F74558131}"/>
              </a:ext>
            </a:extLst>
          </p:cNvPr>
          <p:cNvSpPr txBox="1"/>
          <p:nvPr/>
        </p:nvSpPr>
        <p:spPr>
          <a:xfrm>
            <a:off x="5091829" y="1252461"/>
            <a:ext cx="609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旧解算器：</a:t>
            </a:r>
            <a:r>
              <a:rPr lang="en-US" altLang="zh-CN" b="1" dirty="0"/>
              <a:t>Cached-Derivatives, OpenMP</a:t>
            </a:r>
          </a:p>
          <a:p>
            <a:r>
              <a:rPr lang="zh-CN" altLang="en-US" b="1" dirty="0"/>
              <a:t>新解算器：</a:t>
            </a:r>
            <a:r>
              <a:rPr lang="en-US" altLang="zh-CN" b="1" dirty="0"/>
              <a:t> Cached-Derivatives, MPI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Block-Jacobi</a:t>
            </a:r>
            <a:r>
              <a:rPr lang="zh-CN" altLang="en-US" b="1" dirty="0"/>
              <a:t>并行严格二进制等价）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931F9-19F9-4AD9-8136-939505B3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65" y="1799593"/>
            <a:ext cx="1877077" cy="32588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D06957-2457-469A-8F5B-68A16A010B16}"/>
              </a:ext>
            </a:extLst>
          </p:cNvPr>
          <p:cNvSpPr/>
          <p:nvPr/>
        </p:nvSpPr>
        <p:spPr>
          <a:xfrm>
            <a:off x="2961640" y="2030689"/>
            <a:ext cx="1341120" cy="28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FC57F-63F8-4C16-9872-6DF5EEB927BF}"/>
              </a:ext>
            </a:extLst>
          </p:cNvPr>
          <p:cNvSpPr/>
          <p:nvPr/>
        </p:nvSpPr>
        <p:spPr>
          <a:xfrm>
            <a:off x="894080" y="4048759"/>
            <a:ext cx="1330960" cy="1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74B035-481D-41F8-9702-DAE171F53224}"/>
              </a:ext>
            </a:extLst>
          </p:cNvPr>
          <p:cNvSpPr/>
          <p:nvPr/>
        </p:nvSpPr>
        <p:spPr>
          <a:xfrm>
            <a:off x="2903930" y="3027680"/>
            <a:ext cx="1341120" cy="1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96F8D-D5AB-4888-A145-93042B2BC021}"/>
              </a:ext>
            </a:extLst>
          </p:cNvPr>
          <p:cNvSpPr/>
          <p:nvPr/>
        </p:nvSpPr>
        <p:spPr>
          <a:xfrm>
            <a:off x="2899765" y="3915748"/>
            <a:ext cx="1341120" cy="13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795B7-44FC-44AA-A623-B7851D377C66}"/>
              </a:ext>
            </a:extLst>
          </p:cNvPr>
          <p:cNvSpPr/>
          <p:nvPr/>
        </p:nvSpPr>
        <p:spPr>
          <a:xfrm>
            <a:off x="889000" y="3388360"/>
            <a:ext cx="1341120" cy="30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69A33-22F5-40AA-9EFA-479AEECC8911}"/>
              </a:ext>
            </a:extLst>
          </p:cNvPr>
          <p:cNvSpPr txBox="1"/>
          <p:nvPr/>
        </p:nvSpPr>
        <p:spPr>
          <a:xfrm>
            <a:off x="990512" y="5151677"/>
            <a:ext cx="35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-</a:t>
            </a:r>
            <a:r>
              <a:rPr lang="en-US" altLang="zh-CN" b="1" dirty="0" err="1"/>
              <a:t>Eikonal</a:t>
            </a:r>
            <a:r>
              <a:rPr lang="zh-CN" altLang="en-US" b="1" dirty="0"/>
              <a:t>方程相关</a:t>
            </a:r>
            <a:r>
              <a:rPr lang="en-US" altLang="zh-CN" b="1" dirty="0"/>
              <a:t>-</a:t>
            </a:r>
            <a:r>
              <a:rPr lang="zh-CN" altLang="en-US" b="1" dirty="0"/>
              <a:t>时间推进</a:t>
            </a:r>
            <a:endParaRPr lang="en-US" altLang="zh-CN" b="1" dirty="0"/>
          </a:p>
          <a:p>
            <a:r>
              <a:rPr lang="en-US" altLang="zh-CN" b="1" dirty="0"/>
              <a:t>~6500</a:t>
            </a:r>
            <a:r>
              <a:rPr lang="zh-CN" altLang="en-US" b="1" dirty="0"/>
              <a:t>行（未扩展）</a:t>
            </a:r>
            <a:r>
              <a:rPr lang="en-US" altLang="zh-CN" b="1" dirty="0"/>
              <a:t> </a:t>
            </a:r>
            <a:r>
              <a:rPr lang="zh-CN" altLang="en-US" b="1" dirty="0"/>
              <a:t>到 </a:t>
            </a:r>
            <a:r>
              <a:rPr lang="en-US" altLang="zh-CN" b="1" dirty="0"/>
              <a:t>~2500</a:t>
            </a:r>
            <a:r>
              <a:rPr lang="zh-CN" altLang="en-US" b="1" dirty="0"/>
              <a:t>行（基函数、泛函等扩展后）</a:t>
            </a:r>
            <a:endParaRPr lang="en-US" altLang="zh-CN" b="1" dirty="0"/>
          </a:p>
          <a:p>
            <a:endParaRPr lang="en-US" altLang="zh-CN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36CD5F5-9DFB-4BB5-90C3-C89D2B4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61194"/>
              </p:ext>
            </p:extLst>
          </p:nvPr>
        </p:nvGraphicFramePr>
        <p:xfrm>
          <a:off x="5373770" y="3250734"/>
          <a:ext cx="5328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06">
                  <a:extLst>
                    <a:ext uri="{9D8B030D-6E8A-4147-A177-3AD203B41FA5}">
                      <a16:colId xmlns:a16="http://schemas.microsoft.com/office/drawing/2014/main" val="1862272416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2333172974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609882844"/>
                    </a:ext>
                  </a:extLst>
                </a:gridCol>
              </a:tblGrid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0400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32479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177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40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5001653-D0C9-4181-B748-4F63AFDDB3BA}"/>
              </a:ext>
            </a:extLst>
          </p:cNvPr>
          <p:cNvSpPr txBox="1"/>
          <p:nvPr/>
        </p:nvSpPr>
        <p:spPr>
          <a:xfrm>
            <a:off x="6096001" y="2704514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14280</a:t>
            </a:r>
            <a:r>
              <a:rPr lang="zh-CN" altLang="en-US" b="1" dirty="0"/>
              <a:t>单元 </a:t>
            </a:r>
            <a:r>
              <a:rPr lang="en-US" altLang="zh-CN" b="1" dirty="0"/>
              <a:t>10x4</a:t>
            </a:r>
            <a:r>
              <a:rPr lang="zh-CN" altLang="en-US" b="1" dirty="0"/>
              <a:t>步显式推进 </a:t>
            </a:r>
            <a:r>
              <a:rPr lang="en-US" altLang="zh-CN" b="1" dirty="0"/>
              <a:t>4</a:t>
            </a:r>
            <a:r>
              <a:rPr lang="zh-CN" altLang="en-US" b="1" dirty="0"/>
              <a:t>阶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7088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BE69-C275-4B6A-9A6B-7BB5A9DC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初始值：光顺后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2D5B02-973E-43B1-BB22-348B085C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16" y="1531263"/>
            <a:ext cx="9308368" cy="48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30D20-DF2C-4148-AC3D-FE2D0E4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707F51-2605-478C-868D-64F63259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5"/>
          <a:stretch/>
        </p:blipFill>
        <p:spPr>
          <a:xfrm>
            <a:off x="2010785" y="1769258"/>
            <a:ext cx="8170429" cy="42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8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/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O2</a:t>
                </a:r>
                <a:r>
                  <a:rPr lang="zh-CN" altLang="en-US" dirty="0"/>
                  <a:t>网格：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尾缘处连续性不足，改进生成方式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基函数：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形心：几何的一阶矩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惯性矩：类似转动惯量，几何的二阶惯性矩：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量纲：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对称正定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主轴：表征几何的伸展方向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特征值：表征伸展方向的尺度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泛函：切向法向导数分量，长度尺度不变（界面两侧重心距离）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blipFill>
                <a:blip r:embed="rId2"/>
                <a:stretch>
                  <a:fillRect l="-581" t="-1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0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72989"/>
              </p:ext>
            </p:extLst>
          </p:nvPr>
        </p:nvGraphicFramePr>
        <p:xfrm>
          <a:off x="743524" y="133032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6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BF6-5C69-4E3A-BE68-E84CF3E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DEE1-36F9-4E30-B914-76E67399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二阶网格：</a:t>
            </a:r>
            <a:endParaRPr lang="en-US" altLang="zh-CN" dirty="0"/>
          </a:p>
          <a:p>
            <a:pPr lvl="1"/>
            <a:r>
              <a:rPr lang="zh-CN" altLang="en-US" dirty="0"/>
              <a:t>显著改善误差、稳定性</a:t>
            </a:r>
            <a:endParaRPr lang="en-US" altLang="zh-CN" dirty="0"/>
          </a:p>
          <a:p>
            <a:r>
              <a:rPr lang="zh-CN" altLang="en-US" dirty="0"/>
              <a:t>基函数：</a:t>
            </a:r>
            <a:endParaRPr lang="en-US" altLang="zh-CN" dirty="0"/>
          </a:p>
          <a:p>
            <a:pPr lvl="1"/>
            <a:r>
              <a:rPr lang="zh-CN" altLang="en-US" dirty="0"/>
              <a:t>主轴上分别缩放很难稳定，同时缩放容易控制</a:t>
            </a:r>
            <a:endParaRPr lang="en-US" altLang="zh-CN" dirty="0"/>
          </a:p>
          <a:p>
            <a:pPr lvl="1"/>
            <a:r>
              <a:rPr lang="zh-CN" altLang="en-US" dirty="0"/>
              <a:t>缩放尺度选取不能太小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泛函：</a:t>
            </a:r>
            <a:endParaRPr lang="en-US" altLang="zh-CN" dirty="0"/>
          </a:p>
          <a:p>
            <a:pPr lvl="1"/>
            <a:r>
              <a:rPr lang="zh-CN" altLang="en-US" dirty="0"/>
              <a:t>切向导数对精度无益，太大会导致发散，但少量的切向导数在一阶网格可以加强稳定性</a:t>
            </a:r>
          </a:p>
        </p:txBody>
      </p:sp>
    </p:spTree>
    <p:extLst>
      <p:ext uri="{BB962C8B-B14F-4D97-AF65-F5344CB8AC3E}">
        <p14:creationId xmlns:p14="http://schemas.microsoft.com/office/powerpoint/2010/main" val="1619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10055-93CB-45BE-B0B8-31C34833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进一步尝试：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5D4F8-4D3A-461B-89B7-6825713E2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优选：</a:t>
                </a:r>
                <a:r>
                  <a:rPr lang="zh-CN" altLang="en-US" b="1" dirty="0"/>
                  <a:t>基准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≝</m:t>
                    </m:r>
                  </m:oMath>
                </a14:m>
                <a:r>
                  <a:rPr lang="zh-CN" altLang="en-US" dirty="0"/>
                  <a:t>惯性矩旋转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长网格尺度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局部坐标</a:t>
                </a:r>
                <a:r>
                  <a:rPr lang="en-US" altLang="zh-CN" dirty="0"/>
                  <a:t>0.005</a:t>
                </a:r>
                <a:r>
                  <a:rPr lang="zh-CN" altLang="en-US" dirty="0"/>
                  <a:t>切向导数，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有关改进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计量最大相对误差（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），简写格式：</a:t>
                </a:r>
                <a:r>
                  <a:rPr lang="en-US" altLang="zh-CN" b="1" dirty="0"/>
                  <a:t>{</a:t>
                </a:r>
                <a:r>
                  <a:rPr lang="zh-CN" altLang="en-US" b="1" dirty="0"/>
                  <a:t>平均相对误差</a:t>
                </a:r>
                <a:r>
                  <a:rPr lang="en-US" altLang="zh-CN" b="1" dirty="0"/>
                  <a:t>}/{</a:t>
                </a:r>
                <a:r>
                  <a:rPr lang="zh-CN" altLang="en-US" b="1" dirty="0"/>
                  <a:t>最大相对误差</a:t>
                </a:r>
                <a:r>
                  <a:rPr lang="en-US" altLang="zh-CN" b="1" dirty="0"/>
                  <a:t>}</a:t>
                </a:r>
              </a:p>
              <a:p>
                <a:pPr lvl="1"/>
                <a:r>
                  <a:rPr lang="zh-CN" altLang="en-US" dirty="0"/>
                  <a:t>解析解计算：曲线分段解析表示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优化迭代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5D4F8-4D3A-461B-89B7-6825713E2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B73E-7EB2-4E37-9D0F-BA7385C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二阶网格相对误差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3099AF-7D5D-4FEC-8387-793C67E3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779" y="1654261"/>
            <a:ext cx="5378336" cy="4789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11C53D-7F59-46D5-8BA2-936B6608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36" y="1690688"/>
            <a:ext cx="5378336" cy="47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B73E-7EB2-4E37-9D0F-BA7385C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一阶网格相对误差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DD0F929-97AF-4A00-91EB-A00589843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29" y="1690690"/>
            <a:ext cx="5196366" cy="4633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F7EF70-7FFA-4F29-A092-B1F60D6D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74" y="1690688"/>
            <a:ext cx="5241811" cy="46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1115</Words>
  <Application>Microsoft Office PowerPoint</Application>
  <PresentationFormat>宽屏</PresentationFormat>
  <Paragraphs>169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新解算器完成情况</vt:lpstr>
      <vt:lpstr>两种技术的评估</vt:lpstr>
      <vt:lpstr>两种技术的评估</vt:lpstr>
      <vt:lpstr>两种技术的评估</vt:lpstr>
      <vt:lpstr>讨论</vt:lpstr>
      <vt:lpstr>进一步尝试：</vt:lpstr>
      <vt:lpstr>二阶网格相对误差</vt:lpstr>
      <vt:lpstr>一阶网格相对误差</vt:lpstr>
      <vt:lpstr>新的改进措施</vt:lpstr>
      <vt:lpstr>曲线坐标显式估测</vt:lpstr>
      <vt:lpstr>曲线坐标显式估测</vt:lpstr>
      <vt:lpstr>曲线坐标显式估测</vt:lpstr>
      <vt:lpstr>曲线坐标显式估测</vt:lpstr>
      <vt:lpstr>关于GPU704</vt:lpstr>
      <vt:lpstr>对流重构：拐角问题</vt:lpstr>
      <vt:lpstr>启动问题</vt:lpstr>
      <vt:lpstr>初始值：</vt:lpstr>
      <vt:lpstr>初始值：光顺前</vt:lpstr>
      <vt:lpstr>初始值：光顺后</vt:lpstr>
      <vt:lpstr>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198</cp:revision>
  <dcterms:created xsi:type="dcterms:W3CDTF">2022-05-05T14:57:10Z</dcterms:created>
  <dcterms:modified xsi:type="dcterms:W3CDTF">2022-05-27T06:11:22Z</dcterms:modified>
</cp:coreProperties>
</file>