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2F3A6-6557-48A4-B675-3DC4BE11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7344CF-8AB8-4F3D-91CD-8A2C78E61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01766-3545-410B-B54C-B1F86B31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806AD-D6A3-4EF6-AA76-B4AEEA1C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C4A84-5F40-42AC-8C85-49B2032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7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2A606-A5F8-4AFD-A567-E019ADAC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A248F3-C249-45DC-9381-BBC14D5FE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A66E3-0138-4409-AAFD-E56348B8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7B1FA-7AE7-4129-B287-D83C608A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79F33-51C7-4E49-8111-9C2848A9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5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F66D8E-DB2D-4B09-BC41-508F5DC33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B8684-EF3B-4EE6-BC90-E9444E02F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6B6C5-641E-45C8-A290-01E9E47A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EAB17-9484-441D-85A7-009E94D3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8751E-9695-4920-9059-2B453BA9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2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0DC0A-5AC6-4B17-997C-123EAC34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67004-C601-4F04-9E12-C32717CA3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549BD-99CC-46A5-9D4A-0CA8E70A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92859-6D80-42BF-ADEF-4A810E97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7B900-639D-4551-AE78-5DCE27D8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7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80C70-DEE1-4BA0-80BC-4DB545FA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7CACAF-FA4C-4952-BA14-92CA334C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4DD2E-3531-4E75-83A3-B23BCBE7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C9BAA-8847-4C04-81E0-59FDCAC5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CE7DA-A344-4C4B-B668-59B75C7B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9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1C837-1D14-443E-9409-6E657648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375A0-E11E-45D2-AC79-9B812634D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222186-EFDC-4115-A102-B373E863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E852FD-BD6F-4D49-AF59-40ECD799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5B130-879D-464D-9340-40A48A99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8376E-2008-434F-9731-38456F58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16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81C53-D686-4985-B079-E730FDF7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38DE9-1130-4BE9-8DE6-74D8C3FE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7CD41-69A0-4B23-8462-C5731020F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2180B3-E348-497E-895E-85E98AE02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4D2E5A-4895-4003-AB91-AFDAAE15F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0A2D82-7C03-4CA6-B9CF-8FAD99B1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7B0354-90D8-4E84-9DE0-2029BA29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1CEA30-81BB-4699-B92D-7A9C321B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1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26D37-D224-4939-9C82-E2C1289C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22E8CA-14ED-46E3-8F6B-E28955FA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057F80-3FCD-48B1-9E43-53E1584E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9A6AF8-3FB1-4D53-B6F8-EDF5B3D1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3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4FFA94-2E7B-4A87-8A48-70C24F6B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C924F2-2DDF-414E-B100-575EFC21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2BFF57-F498-490C-B3CC-D187BF64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5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4048-8D66-40E0-B7DD-778F0765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C1CAF-106A-49E4-B5F3-E268B951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DEBF19-D757-4098-8E3B-5C9928C8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C191E-1BBE-4B09-B818-38FA2C69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7EB7D-AE0D-4385-B730-EEA1D962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F0EB2-D1D2-426A-B6B9-FBB20266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4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74912-94FC-404D-94C0-1AA1E464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E85C45-5531-49E2-83F9-0290C0DC4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48D66-4A36-4BB6-8CB8-F5DC9A570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1701A-9184-4E33-A088-3234A15C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6C07D4-ED98-4E2A-B5E1-9367B44B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3423C-4A44-478E-965A-FA19A919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9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7CB04F-E133-4BF6-AEFD-635C59A3E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E7461-B781-426E-8CFE-E498A023F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E540C-89A6-4254-B186-EE85C2D1A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8CEB-F8BF-416D-8039-AAA63E3D10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CEC67-7BE7-48ED-A33C-7F520FDD9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EC0AE-27E8-4C64-9981-7DFC8E256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0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184E2-61F7-4FAE-AB47-39EBFF220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291D09-8BD3-449B-97B1-3A2A1A4D2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7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新解算器完成情况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CDB8860-F5FE-4AA8-815E-1128E8E3C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0572"/>
            <a:ext cx="2061565" cy="2639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239452-2441-4534-A21B-D05F74558131}"/>
              </a:ext>
            </a:extLst>
          </p:cNvPr>
          <p:cNvSpPr txBox="1"/>
          <p:nvPr/>
        </p:nvSpPr>
        <p:spPr>
          <a:xfrm>
            <a:off x="5091829" y="1252461"/>
            <a:ext cx="6093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r>
              <a:rPr lang="zh-CN" altLang="en-US" b="1" dirty="0"/>
              <a:t>旧解算器：</a:t>
            </a:r>
            <a:r>
              <a:rPr lang="en-US" altLang="zh-CN" b="1" dirty="0"/>
              <a:t>Cached-Derivatives, OpenMP</a:t>
            </a:r>
          </a:p>
          <a:p>
            <a:r>
              <a:rPr lang="zh-CN" altLang="en-US" b="1" dirty="0"/>
              <a:t>新解算器：</a:t>
            </a:r>
            <a:r>
              <a:rPr lang="en-US" altLang="zh-CN" b="1" dirty="0"/>
              <a:t> Cached-Derivatives, MPI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Block-Jacobi</a:t>
            </a:r>
            <a:r>
              <a:rPr lang="zh-CN" altLang="en-US" b="1" dirty="0"/>
              <a:t>并行严格二进制等价）</a:t>
            </a:r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9931F9-19F9-4AD9-8136-939505B3C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765" y="1799593"/>
            <a:ext cx="1877077" cy="32588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AD06957-2457-469A-8F5B-68A16A010B16}"/>
              </a:ext>
            </a:extLst>
          </p:cNvPr>
          <p:cNvSpPr/>
          <p:nvPr/>
        </p:nvSpPr>
        <p:spPr>
          <a:xfrm>
            <a:off x="2961640" y="2030689"/>
            <a:ext cx="1341120" cy="285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DFC57F-63F8-4C16-9872-6DF5EEB927BF}"/>
              </a:ext>
            </a:extLst>
          </p:cNvPr>
          <p:cNvSpPr/>
          <p:nvPr/>
        </p:nvSpPr>
        <p:spPr>
          <a:xfrm>
            <a:off x="894080" y="4048759"/>
            <a:ext cx="1330960" cy="113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74B035-481D-41F8-9702-DAE171F53224}"/>
              </a:ext>
            </a:extLst>
          </p:cNvPr>
          <p:cNvSpPr/>
          <p:nvPr/>
        </p:nvSpPr>
        <p:spPr>
          <a:xfrm>
            <a:off x="2903930" y="3027680"/>
            <a:ext cx="1341120" cy="176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E96F8D-D5AB-4888-A145-93042B2BC021}"/>
              </a:ext>
            </a:extLst>
          </p:cNvPr>
          <p:cNvSpPr/>
          <p:nvPr/>
        </p:nvSpPr>
        <p:spPr>
          <a:xfrm>
            <a:off x="2899765" y="3915748"/>
            <a:ext cx="1341120" cy="133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D795B7-44FC-44AA-A623-B7851D377C66}"/>
              </a:ext>
            </a:extLst>
          </p:cNvPr>
          <p:cNvSpPr/>
          <p:nvPr/>
        </p:nvSpPr>
        <p:spPr>
          <a:xfrm>
            <a:off x="889000" y="3388360"/>
            <a:ext cx="1341120" cy="309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F69A33-22F5-40AA-9EFA-479AEECC8911}"/>
              </a:ext>
            </a:extLst>
          </p:cNvPr>
          <p:cNvSpPr txBox="1"/>
          <p:nvPr/>
        </p:nvSpPr>
        <p:spPr>
          <a:xfrm>
            <a:off x="990512" y="5151677"/>
            <a:ext cx="3551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重构</a:t>
            </a:r>
            <a:r>
              <a:rPr lang="en-US" altLang="zh-CN" b="1" dirty="0"/>
              <a:t>-</a:t>
            </a:r>
            <a:r>
              <a:rPr lang="en-US" altLang="zh-CN" b="1" dirty="0" err="1"/>
              <a:t>Eikonal</a:t>
            </a:r>
            <a:r>
              <a:rPr lang="zh-CN" altLang="en-US" b="1" dirty="0"/>
              <a:t>方程相关</a:t>
            </a:r>
            <a:r>
              <a:rPr lang="en-US" altLang="zh-CN" b="1" dirty="0"/>
              <a:t>-</a:t>
            </a:r>
            <a:r>
              <a:rPr lang="zh-CN" altLang="en-US" b="1" dirty="0"/>
              <a:t>时间推进</a:t>
            </a:r>
            <a:endParaRPr lang="en-US" altLang="zh-CN" b="1" dirty="0"/>
          </a:p>
          <a:p>
            <a:r>
              <a:rPr lang="en-US" altLang="zh-CN" b="1" dirty="0"/>
              <a:t>~6500</a:t>
            </a:r>
            <a:r>
              <a:rPr lang="zh-CN" altLang="en-US" b="1" dirty="0"/>
              <a:t>行（未扩展）</a:t>
            </a:r>
            <a:r>
              <a:rPr lang="en-US" altLang="zh-CN" b="1" dirty="0"/>
              <a:t> </a:t>
            </a:r>
            <a:r>
              <a:rPr lang="zh-CN" altLang="en-US" b="1" dirty="0"/>
              <a:t>到 </a:t>
            </a:r>
            <a:r>
              <a:rPr lang="en-US" altLang="zh-CN" b="1" dirty="0"/>
              <a:t>~2500</a:t>
            </a:r>
            <a:r>
              <a:rPr lang="zh-CN" altLang="en-US" b="1" dirty="0"/>
              <a:t>行（基函数、泛函等扩展后）</a:t>
            </a:r>
            <a:endParaRPr lang="en-US" altLang="zh-CN" b="1" dirty="0"/>
          </a:p>
          <a:p>
            <a:endParaRPr lang="en-US" altLang="zh-CN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36CD5F5-9DFB-4BB5-90C3-C89D2B4F4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61194"/>
              </p:ext>
            </p:extLst>
          </p:nvPr>
        </p:nvGraphicFramePr>
        <p:xfrm>
          <a:off x="5373770" y="3250734"/>
          <a:ext cx="53289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306">
                  <a:extLst>
                    <a:ext uri="{9D8B030D-6E8A-4147-A177-3AD203B41FA5}">
                      <a16:colId xmlns:a16="http://schemas.microsoft.com/office/drawing/2014/main" val="1862272416"/>
                    </a:ext>
                  </a:extLst>
                </a:gridCol>
                <a:gridCol w="1776306">
                  <a:extLst>
                    <a:ext uri="{9D8B030D-6E8A-4147-A177-3AD203B41FA5}">
                      <a16:colId xmlns:a16="http://schemas.microsoft.com/office/drawing/2014/main" val="2333172974"/>
                    </a:ext>
                  </a:extLst>
                </a:gridCol>
                <a:gridCol w="1776306">
                  <a:extLst>
                    <a:ext uri="{9D8B030D-6E8A-4147-A177-3AD203B41FA5}">
                      <a16:colId xmlns:a16="http://schemas.microsoft.com/office/drawing/2014/main" val="609882844"/>
                    </a:ext>
                  </a:extLst>
                </a:gridCol>
              </a:tblGrid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并行度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80400"/>
                  </a:ext>
                </a:extLst>
              </a:tr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3.3s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32479"/>
                  </a:ext>
                </a:extLst>
              </a:tr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1.85s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66177"/>
                  </a:ext>
                </a:extLst>
              </a:tr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124099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5001653-D0C9-4181-B748-4F63AFDDB3BA}"/>
              </a:ext>
            </a:extLst>
          </p:cNvPr>
          <p:cNvSpPr txBox="1"/>
          <p:nvPr/>
        </p:nvSpPr>
        <p:spPr>
          <a:xfrm>
            <a:off x="6096001" y="2704514"/>
            <a:ext cx="357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14280</a:t>
            </a:r>
            <a:r>
              <a:rPr lang="zh-CN" altLang="en-US" b="1" dirty="0"/>
              <a:t>单元 </a:t>
            </a:r>
            <a:r>
              <a:rPr lang="en-US" altLang="zh-CN" b="1" dirty="0"/>
              <a:t>10x4</a:t>
            </a:r>
            <a:r>
              <a:rPr lang="zh-CN" altLang="en-US" b="1" dirty="0"/>
              <a:t>步显式推进 </a:t>
            </a:r>
            <a:r>
              <a:rPr lang="en-US" altLang="zh-CN" b="1" dirty="0"/>
              <a:t>4</a:t>
            </a:r>
            <a:r>
              <a:rPr lang="zh-CN" altLang="en-US" b="1" dirty="0"/>
              <a:t>阶</a:t>
            </a:r>
            <a:endParaRPr lang="en-US" altLang="zh-CN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7088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两种技术的评估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0D1DE7-5900-4BAF-B6AB-D40E8658183D}"/>
                  </a:ext>
                </a:extLst>
              </p:cNvPr>
              <p:cNvSpPr txBox="1"/>
              <p:nvPr/>
            </p:nvSpPr>
            <p:spPr>
              <a:xfrm>
                <a:off x="916068" y="1682116"/>
                <a:ext cx="8387952" cy="365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O2</a:t>
                </a:r>
                <a:r>
                  <a:rPr lang="zh-CN" altLang="en-US" dirty="0"/>
                  <a:t>网格：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尾缘处连续性不足，改进生成方式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基函数：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形心：几何的一阶矩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惯性矩：类似转动惯量，几何的二阶惯性矩：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量纲：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对称正定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特征向量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主轴：表征几何的伸展方向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特征值：表征伸展方向的尺度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泛函：切向法向导数分量，长度尺度不变（界面两侧重心距离）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0D1DE7-5900-4BAF-B6AB-D40E86581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8" y="1682116"/>
                <a:ext cx="8387952" cy="3657348"/>
              </a:xfrm>
              <a:prstGeom prst="rect">
                <a:avLst/>
              </a:prstGeom>
              <a:blipFill>
                <a:blip r:embed="rId2"/>
                <a:stretch>
                  <a:fillRect l="-581" t="-1000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82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两种技术的评估</a:t>
            </a:r>
          </a:p>
        </p:txBody>
      </p:sp>
      <p:graphicFrame>
        <p:nvGraphicFramePr>
          <p:cNvPr id="14" name="内容占位符 13">
            <a:extLst>
              <a:ext uri="{FF2B5EF4-FFF2-40B4-BE49-F238E27FC236}">
                <a16:creationId xmlns:a16="http://schemas.microsoft.com/office/drawing/2014/main" id="{B7881430-CFC2-492C-8312-02D6BE81A3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3420" y="1457005"/>
          <a:ext cx="10515600" cy="419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040">
                  <a:extLst>
                    <a:ext uri="{9D8B030D-6E8A-4147-A177-3AD203B41FA5}">
                      <a16:colId xmlns:a16="http://schemas.microsoft.com/office/drawing/2014/main" val="13875374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2827427"/>
                    </a:ext>
                  </a:extLst>
                </a:gridCol>
                <a:gridCol w="2613660">
                  <a:extLst>
                    <a:ext uri="{9D8B030D-6E8A-4147-A177-3AD203B41FA5}">
                      <a16:colId xmlns:a16="http://schemas.microsoft.com/office/drawing/2014/main" val="2295140636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重构基函数 泛函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O1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O2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3950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xy</a:t>
                      </a:r>
                      <a:r>
                        <a:rPr lang="zh-CN" altLang="en-US" dirty="0"/>
                        <a:t>缩放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1.39e-1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2.35e-3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93133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2.05e-3(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5560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1.10e-1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2.12e-3(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5564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51165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4907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43366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特征值尺度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71331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&lt;4e-3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540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+1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72860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4FFBABE7-8E34-447F-85FC-DFC0B623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991" y="56277"/>
            <a:ext cx="1635377" cy="132556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F0D1DE7-5900-4BAF-B6AB-D40E8658183D}"/>
              </a:ext>
            </a:extLst>
          </p:cNvPr>
          <p:cNvSpPr txBox="1"/>
          <p:nvPr/>
        </p:nvSpPr>
        <p:spPr>
          <a:xfrm>
            <a:off x="908448" y="5738175"/>
            <a:ext cx="83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评价指标：</a:t>
            </a:r>
            <a:r>
              <a:rPr lang="en-US" altLang="zh-CN" b="1" dirty="0"/>
              <a:t>0.01</a:t>
            </a:r>
            <a:r>
              <a:rPr lang="zh-CN" altLang="en-US" b="1" dirty="0"/>
              <a:t>距离内网格平均相对误差</a:t>
            </a:r>
            <a:endParaRPr lang="en-US" altLang="zh-CN" b="1" dirty="0"/>
          </a:p>
          <a:p>
            <a:r>
              <a:rPr lang="zh-CN" altLang="en-US" dirty="0"/>
              <a:t>长</a:t>
            </a:r>
            <a:r>
              <a:rPr lang="en-US" altLang="zh-CN" dirty="0"/>
              <a:t>/</a:t>
            </a:r>
            <a:r>
              <a:rPr lang="zh-CN" altLang="en-US" dirty="0"/>
              <a:t>中</a:t>
            </a:r>
            <a:r>
              <a:rPr lang="en-US" altLang="zh-CN" dirty="0"/>
              <a:t>/</a:t>
            </a:r>
            <a:r>
              <a:rPr lang="zh-CN" altLang="en-US" dirty="0"/>
              <a:t>短网格尺度：特征向量</a:t>
            </a:r>
            <a:r>
              <a:rPr lang="en-US" altLang="zh-CN" dirty="0"/>
              <a:t>* scale </a:t>
            </a:r>
            <a:r>
              <a:rPr lang="en-US" altLang="zh-CN" dirty="0" err="1"/>
              <a:t>x,y</a:t>
            </a:r>
            <a:r>
              <a:rPr lang="en-US" altLang="zh-CN" dirty="0"/>
              <a:t> </a:t>
            </a:r>
            <a:r>
              <a:rPr lang="zh-CN" altLang="en-US" dirty="0"/>
              <a:t>较长的</a:t>
            </a:r>
            <a:r>
              <a:rPr lang="en-US" altLang="zh-CN" dirty="0"/>
              <a:t>/</a:t>
            </a:r>
            <a:r>
              <a:rPr lang="zh-CN" altLang="en-US" dirty="0"/>
              <a:t>几何平均值</a:t>
            </a:r>
            <a:r>
              <a:rPr lang="en-US" altLang="zh-CN" dirty="0"/>
              <a:t>/</a:t>
            </a:r>
            <a:r>
              <a:rPr lang="zh-CN" altLang="en-US" dirty="0"/>
              <a:t>较短的 （改进：半径）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：发散；</a:t>
            </a:r>
            <a:r>
              <a:rPr lang="en-US" altLang="zh-CN" dirty="0"/>
              <a:t>-</a:t>
            </a:r>
            <a:r>
              <a:rPr lang="zh-CN" altLang="en-US" dirty="0"/>
              <a:t>：未测试；收敛快：指误差稳定到记录值需要的迭代少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006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两种技术的评估</a:t>
            </a:r>
          </a:p>
        </p:txBody>
      </p:sp>
      <p:graphicFrame>
        <p:nvGraphicFramePr>
          <p:cNvPr id="14" name="内容占位符 13">
            <a:extLst>
              <a:ext uri="{FF2B5EF4-FFF2-40B4-BE49-F238E27FC236}">
                <a16:creationId xmlns:a16="http://schemas.microsoft.com/office/drawing/2014/main" id="{B7881430-CFC2-492C-8312-02D6BE81A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772989"/>
              </p:ext>
            </p:extLst>
          </p:nvPr>
        </p:nvGraphicFramePr>
        <p:xfrm>
          <a:off x="743524" y="1330325"/>
          <a:ext cx="10515600" cy="419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040">
                  <a:extLst>
                    <a:ext uri="{9D8B030D-6E8A-4147-A177-3AD203B41FA5}">
                      <a16:colId xmlns:a16="http://schemas.microsoft.com/office/drawing/2014/main" val="13875374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2827427"/>
                    </a:ext>
                  </a:extLst>
                </a:gridCol>
                <a:gridCol w="2613660">
                  <a:extLst>
                    <a:ext uri="{9D8B030D-6E8A-4147-A177-3AD203B41FA5}">
                      <a16:colId xmlns:a16="http://schemas.microsoft.com/office/drawing/2014/main" val="2295140636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重构基函数 泛函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O1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O2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3950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xy</a:t>
                      </a:r>
                      <a:r>
                        <a:rPr lang="zh-CN" altLang="en-US" dirty="0"/>
                        <a:t>缩放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1.39e-1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2.35e-3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93133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2.05e-3(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5560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1.10e-1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2.12e-3(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5564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51165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4907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43366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特征值尺度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71331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&lt;4e-3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540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+1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72860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4FFBABE7-8E34-447F-85FC-DFC0B623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991" y="56277"/>
            <a:ext cx="1635377" cy="132556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F0D1DE7-5900-4BAF-B6AB-D40E8658183D}"/>
              </a:ext>
            </a:extLst>
          </p:cNvPr>
          <p:cNvSpPr txBox="1"/>
          <p:nvPr/>
        </p:nvSpPr>
        <p:spPr>
          <a:xfrm>
            <a:off x="908448" y="5738175"/>
            <a:ext cx="83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评价指标：</a:t>
            </a:r>
            <a:r>
              <a:rPr lang="en-US" altLang="zh-CN" b="1" dirty="0"/>
              <a:t>0.01</a:t>
            </a:r>
            <a:r>
              <a:rPr lang="zh-CN" altLang="en-US" b="1" dirty="0"/>
              <a:t>距离内网格平均相对误差</a:t>
            </a:r>
            <a:endParaRPr lang="en-US" altLang="zh-CN" b="1" dirty="0"/>
          </a:p>
          <a:p>
            <a:r>
              <a:rPr lang="zh-CN" altLang="en-US" dirty="0"/>
              <a:t>长</a:t>
            </a:r>
            <a:r>
              <a:rPr lang="en-US" altLang="zh-CN" dirty="0"/>
              <a:t>/</a:t>
            </a:r>
            <a:r>
              <a:rPr lang="zh-CN" altLang="en-US" dirty="0"/>
              <a:t>中</a:t>
            </a:r>
            <a:r>
              <a:rPr lang="en-US" altLang="zh-CN" dirty="0"/>
              <a:t>/</a:t>
            </a:r>
            <a:r>
              <a:rPr lang="zh-CN" altLang="en-US" dirty="0"/>
              <a:t>短网格尺度：特征向量</a:t>
            </a:r>
            <a:r>
              <a:rPr lang="en-US" altLang="zh-CN" dirty="0"/>
              <a:t>* scale </a:t>
            </a:r>
            <a:r>
              <a:rPr lang="en-US" altLang="zh-CN" dirty="0" err="1"/>
              <a:t>x,y</a:t>
            </a:r>
            <a:r>
              <a:rPr lang="en-US" altLang="zh-CN" dirty="0"/>
              <a:t> </a:t>
            </a:r>
            <a:r>
              <a:rPr lang="zh-CN" altLang="en-US" dirty="0"/>
              <a:t>较长的</a:t>
            </a:r>
            <a:r>
              <a:rPr lang="en-US" altLang="zh-CN" dirty="0"/>
              <a:t>/</a:t>
            </a:r>
            <a:r>
              <a:rPr lang="zh-CN" altLang="en-US" dirty="0"/>
              <a:t>几何平均值</a:t>
            </a:r>
            <a:r>
              <a:rPr lang="en-US" altLang="zh-CN" dirty="0"/>
              <a:t>/</a:t>
            </a:r>
            <a:r>
              <a:rPr lang="zh-CN" altLang="en-US" dirty="0"/>
              <a:t>较短的 （改进：半径）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：发散；</a:t>
            </a:r>
            <a:r>
              <a:rPr lang="en-US" altLang="zh-CN" dirty="0"/>
              <a:t>-</a:t>
            </a:r>
            <a:r>
              <a:rPr lang="zh-CN" altLang="en-US" dirty="0"/>
              <a:t>：未测试；收敛快：指误差稳定到记录值需要的迭代少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56699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CBF6-5C69-4E3A-BE68-E84CF3E9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9DEE1-36F9-4E30-B914-76E67399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二阶网格：</a:t>
            </a:r>
            <a:endParaRPr lang="en-US" altLang="zh-CN" dirty="0"/>
          </a:p>
          <a:p>
            <a:pPr lvl="1"/>
            <a:r>
              <a:rPr lang="zh-CN" altLang="en-US" dirty="0"/>
              <a:t>显著改善误差、稳定性</a:t>
            </a:r>
            <a:endParaRPr lang="en-US" altLang="zh-CN" dirty="0"/>
          </a:p>
          <a:p>
            <a:r>
              <a:rPr lang="zh-CN" altLang="en-US" dirty="0"/>
              <a:t>基函数：</a:t>
            </a:r>
            <a:endParaRPr lang="en-US" altLang="zh-CN" dirty="0"/>
          </a:p>
          <a:p>
            <a:pPr lvl="1"/>
            <a:r>
              <a:rPr lang="zh-CN" altLang="en-US" dirty="0"/>
              <a:t>主轴上分别缩放很难稳定，同时缩放容易控制</a:t>
            </a:r>
            <a:endParaRPr lang="en-US" altLang="zh-CN" dirty="0"/>
          </a:p>
          <a:p>
            <a:pPr lvl="1"/>
            <a:r>
              <a:rPr lang="zh-CN" altLang="en-US" dirty="0"/>
              <a:t>缩放尺度选取不能太小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泛函：</a:t>
            </a:r>
            <a:endParaRPr lang="en-US" altLang="zh-CN" dirty="0"/>
          </a:p>
          <a:p>
            <a:pPr lvl="1"/>
            <a:r>
              <a:rPr lang="zh-CN" altLang="en-US" dirty="0"/>
              <a:t>切向导数对精度无益，太大会导致发散，但少量的切向导数在一阶网格可以加强稳定性</a:t>
            </a:r>
          </a:p>
        </p:txBody>
      </p:sp>
    </p:spTree>
    <p:extLst>
      <p:ext uri="{BB962C8B-B14F-4D97-AF65-F5344CB8AC3E}">
        <p14:creationId xmlns:p14="http://schemas.microsoft.com/office/powerpoint/2010/main" val="161981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F2FAF-CF80-495B-A507-1B146556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GPU704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1CAFF-3C57-4248-8EE3-B25DE925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727" y="1690688"/>
            <a:ext cx="4949142" cy="214449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性能测试：可能受到内存限制大（测试程序访存过高，后有改进）</a:t>
            </a:r>
            <a:endParaRPr lang="en-US" altLang="zh-CN" sz="2000" dirty="0"/>
          </a:p>
          <a:p>
            <a:r>
              <a:rPr lang="zh-CN" altLang="en-US" sz="2000" dirty="0"/>
              <a:t>主板</a:t>
            </a:r>
            <a:r>
              <a:rPr lang="en-US" altLang="zh-CN" sz="2000" dirty="0"/>
              <a:t>16</a:t>
            </a:r>
            <a:r>
              <a:rPr lang="zh-CN" altLang="en-US" sz="2000" dirty="0"/>
              <a:t>个内存槽，双路</a:t>
            </a:r>
            <a:r>
              <a:rPr lang="en-US" altLang="zh-CN" sz="2000" dirty="0"/>
              <a:t>CPU</a:t>
            </a:r>
            <a:r>
              <a:rPr lang="zh-CN" altLang="en-US" sz="2000" dirty="0"/>
              <a:t>，插</a:t>
            </a:r>
            <a:r>
              <a:rPr lang="en-US" altLang="zh-CN" sz="2000" dirty="0"/>
              <a:t>2x32G</a:t>
            </a:r>
            <a:r>
              <a:rPr lang="zh-CN" altLang="en-US" sz="2000" dirty="0"/>
              <a:t>，应当是分别单通道</a:t>
            </a:r>
            <a:endParaRPr lang="en-US" altLang="zh-CN" sz="2000" dirty="0"/>
          </a:p>
          <a:p>
            <a:r>
              <a:rPr lang="en-US" altLang="zh-CN" sz="2000" dirty="0"/>
              <a:t>CPU</a:t>
            </a:r>
            <a:r>
              <a:rPr lang="zh-CN" altLang="en-US" sz="2000" dirty="0"/>
              <a:t>支持</a:t>
            </a:r>
            <a:r>
              <a:rPr lang="en-US" altLang="zh-CN" sz="2000" dirty="0"/>
              <a:t>8</a:t>
            </a:r>
            <a:r>
              <a:rPr lang="zh-CN" altLang="en-US" sz="2000" dirty="0"/>
              <a:t>通道（</a:t>
            </a:r>
            <a:r>
              <a:rPr lang="en-US" altLang="zh-CN" sz="2000" dirty="0"/>
              <a:t>8x</a:t>
            </a:r>
            <a:r>
              <a:rPr lang="zh-CN" altLang="en-US" sz="2000" dirty="0"/>
              <a:t>带宽）（插满）</a:t>
            </a:r>
            <a:endParaRPr lang="en-US" altLang="zh-CN" sz="2000" dirty="0"/>
          </a:p>
          <a:p>
            <a:r>
              <a:rPr lang="zh-CN" altLang="en-US" sz="2000" dirty="0"/>
              <a:t>考虑加装内存提升</a:t>
            </a:r>
            <a:r>
              <a:rPr lang="en-US" altLang="zh-CN" sz="2000" dirty="0"/>
              <a:t>CPU</a:t>
            </a:r>
            <a:r>
              <a:rPr lang="zh-CN" altLang="en-US" sz="2000" dirty="0"/>
              <a:t>计算的</a:t>
            </a:r>
            <a:r>
              <a:rPr lang="en-US" altLang="zh-CN" sz="2000" dirty="0"/>
              <a:t>CFD</a:t>
            </a:r>
            <a:r>
              <a:rPr lang="zh-CN" altLang="en-US" sz="2000" dirty="0"/>
              <a:t>性能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8FAFC9-52C7-46B8-89DA-A38D31EA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697" y="923536"/>
            <a:ext cx="5138196" cy="59344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53777A-7D3E-401F-B30C-80AA9F6C9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24" y="4064805"/>
            <a:ext cx="5515376" cy="27931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27D956-D51D-48A3-B496-4429F0A08225}"/>
              </a:ext>
            </a:extLst>
          </p:cNvPr>
          <p:cNvSpPr/>
          <p:nvPr/>
        </p:nvSpPr>
        <p:spPr>
          <a:xfrm>
            <a:off x="8221883" y="1027906"/>
            <a:ext cx="817945" cy="5830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B69E30-417B-4E98-AB41-D6E1C404C695}"/>
              </a:ext>
            </a:extLst>
          </p:cNvPr>
          <p:cNvSpPr/>
          <p:nvPr/>
        </p:nvSpPr>
        <p:spPr>
          <a:xfrm>
            <a:off x="8221882" y="4629873"/>
            <a:ext cx="3266957" cy="10822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83DF4D-25E6-4C79-B80F-D7989AC641D3}"/>
              </a:ext>
            </a:extLst>
          </p:cNvPr>
          <p:cNvSpPr/>
          <p:nvPr/>
        </p:nvSpPr>
        <p:spPr>
          <a:xfrm>
            <a:off x="8221881" y="5729468"/>
            <a:ext cx="3266957" cy="10822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189D4F-196F-4296-8BB0-2801EC3462D1}"/>
              </a:ext>
            </a:extLst>
          </p:cNvPr>
          <p:cNvSpPr/>
          <p:nvPr/>
        </p:nvSpPr>
        <p:spPr>
          <a:xfrm>
            <a:off x="8221880" y="2419108"/>
            <a:ext cx="3266959" cy="10822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0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671</Words>
  <Application>Microsoft Office PowerPoint</Application>
  <PresentationFormat>宽屏</PresentationFormat>
  <Paragraphs>115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新解算器完成情况</vt:lpstr>
      <vt:lpstr>两种技术的评估</vt:lpstr>
      <vt:lpstr>两种技术的评估</vt:lpstr>
      <vt:lpstr>两种技术的评估</vt:lpstr>
      <vt:lpstr>讨论</vt:lpstr>
      <vt:lpstr>关于GPU704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周涵宇</dc:creator>
  <cp:lastModifiedBy>周涵宇</cp:lastModifiedBy>
  <cp:revision>110</cp:revision>
  <dcterms:created xsi:type="dcterms:W3CDTF">2022-05-05T14:57:10Z</dcterms:created>
  <dcterms:modified xsi:type="dcterms:W3CDTF">2022-05-09T10:34:37Z</dcterms:modified>
</cp:coreProperties>
</file>