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mic Sans MS" panose="030F0702030302020204" pitchFamily="66" charset="0"/>
      <p:regular r:id="rId17"/>
      <p:bold r:id="rId18"/>
      <p:italic r:id="rId19"/>
      <p:boldItalic r:id="rId20"/>
    </p:embeddedFont>
    <p:embeddedFont>
      <p:font typeface="Lora"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ExtraBold" panose="020B0906030804020204" pitchFamily="34" charset="0"/>
      <p:bold r:id="rId29"/>
      <p:boldItalic r:id="rId30"/>
    </p:embeddedFont>
    <p:embeddedFont>
      <p:font typeface="Open Sans Light" panose="020B03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dirty="0">
                <a:solidFill>
                  <a:srgbClr val="FFFFFF"/>
                </a:solidFill>
                <a:latin typeface="Open Sans ExtraBold"/>
                <a:ea typeface="Open Sans ExtraBold"/>
                <a:cs typeface="Open Sans ExtraBold"/>
                <a:sym typeface="Open Sans ExtraBold"/>
              </a:rPr>
              <a:t>Sprocket Central Pty Ltd</a:t>
            </a:r>
            <a:endParaRPr dirty="0"/>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dirty="0">
                <a:solidFill>
                  <a:srgbClr val="FFFFFF"/>
                </a:solidFill>
                <a:latin typeface="Open Sans Light"/>
                <a:ea typeface="Open Sans Light"/>
                <a:cs typeface="Open Sans Light"/>
                <a:sym typeface="Open Sans Light"/>
              </a:rPr>
              <a:t>Data analytics approach</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Agenda</a:t>
            </a:r>
            <a:endParaRPr dirty="0"/>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Times New Roman" panose="02020603050405020304" pitchFamily="18" charset="0"/>
                <a:ea typeface="Lora"/>
                <a:cs typeface="Times New Roman" panose="02020603050405020304" pitchFamily="18" charset="0"/>
                <a:sym typeface="Lora"/>
              </a:rPr>
              <a:t>The approach will be implemented in three stages : </a:t>
            </a:r>
            <a:endParaRPr sz="2200" i="0" u="none" strike="noStrike" cap="none" dirty="0">
              <a:solidFill>
                <a:srgbClr val="000000"/>
              </a:solidFill>
              <a:latin typeface="Times New Roman" panose="02020603050405020304" pitchFamily="18" charset="0"/>
              <a:ea typeface="Lora"/>
              <a:cs typeface="Times New Roman" panose="02020603050405020304" pitchFamily="18" charset="0"/>
              <a:sym typeface="Lora"/>
            </a:endParaRPr>
          </a:p>
          <a:p>
            <a:pPr marL="0" marR="0" lvl="0" indent="0" algn="l" rtl="0">
              <a:lnSpc>
                <a:spcPct val="115000"/>
              </a:lnSpc>
              <a:spcBef>
                <a:spcPts val="0"/>
              </a:spcBef>
              <a:spcAft>
                <a:spcPts val="0"/>
              </a:spcAft>
              <a:buNone/>
            </a:pPr>
            <a:endParaRPr sz="2400" dirty="0">
              <a:latin typeface="Times New Roman" panose="02020603050405020304" pitchFamily="18" charset="0"/>
              <a:ea typeface="Lora"/>
              <a:cs typeface="Times New Roman" panose="02020603050405020304" pitchFamily="18" charset="0"/>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Times New Roman" panose="02020603050405020304" pitchFamily="18" charset="0"/>
                <a:ea typeface="Open Sans"/>
                <a:cs typeface="Times New Roman" panose="02020603050405020304" pitchFamily="18" charset="0"/>
                <a:sym typeface="Open Sans"/>
              </a:rPr>
              <a:t>Data Exploration</a:t>
            </a:r>
            <a:endParaRPr sz="2000" i="0" u="none" strike="noStrike" cap="none"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0" marR="0" lvl="0" indent="0" algn="l" rtl="0">
              <a:lnSpc>
                <a:spcPct val="115000"/>
              </a:lnSpc>
              <a:spcBef>
                <a:spcPts val="0"/>
              </a:spcBef>
              <a:spcAft>
                <a:spcPts val="0"/>
              </a:spcAft>
              <a:buNone/>
            </a:pPr>
            <a:endParaRPr sz="2000" dirty="0">
              <a:latin typeface="Times New Roman" panose="02020603050405020304" pitchFamily="18" charset="0"/>
              <a:ea typeface="Open Sans"/>
              <a:cs typeface="Times New Roman" panose="02020603050405020304" pitchFamily="18" charset="0"/>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Times New Roman" panose="02020603050405020304" pitchFamily="18" charset="0"/>
                <a:ea typeface="Open Sans"/>
                <a:cs typeface="Times New Roman" panose="02020603050405020304" pitchFamily="18" charset="0"/>
                <a:sym typeface="Open Sans"/>
              </a:rPr>
              <a:t>Model Development</a:t>
            </a:r>
            <a:endParaRPr sz="2000" i="0" u="none" strike="noStrike" cap="none"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0" marR="0" lvl="0" indent="0" algn="l" rtl="0">
              <a:lnSpc>
                <a:spcPct val="115000"/>
              </a:lnSpc>
              <a:spcBef>
                <a:spcPts val="0"/>
              </a:spcBef>
              <a:spcAft>
                <a:spcPts val="0"/>
              </a:spcAft>
              <a:buNone/>
            </a:pPr>
            <a:endParaRPr sz="2000" dirty="0">
              <a:latin typeface="Times New Roman" panose="02020603050405020304" pitchFamily="18" charset="0"/>
              <a:ea typeface="Open Sans"/>
              <a:cs typeface="Times New Roman" panose="02020603050405020304" pitchFamily="18" charset="0"/>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Times New Roman" panose="02020603050405020304" pitchFamily="18" charset="0"/>
                <a:ea typeface="Open Sans"/>
                <a:cs typeface="Times New Roman" panose="02020603050405020304" pitchFamily="18" charset="0"/>
                <a:sym typeface="Open Sans"/>
              </a:rPr>
              <a:t>Interpretation</a:t>
            </a:r>
            <a:endParaRPr sz="1000" dirty="0">
              <a:latin typeface="Times New Roman" panose="02020603050405020304" pitchFamily="18" charset="0"/>
              <a:ea typeface="Open Sans"/>
              <a:cs typeface="Times New Roman" panose="02020603050405020304" pitchFamily="18" charset="0"/>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Times New Roman" panose="02020603050405020304" pitchFamily="18" charset="0"/>
                <a:ea typeface="Lora"/>
                <a:cs typeface="Times New Roman" panose="02020603050405020304" pitchFamily="18" charset="0"/>
                <a:sym typeface="Lora"/>
              </a:rPr>
              <a:t>Approach for New Customer Data analysis :</a:t>
            </a:r>
            <a:endParaRPr sz="2200" dirty="0">
              <a:latin typeface="Times New Roman" panose="02020603050405020304" pitchFamily="18" charset="0"/>
              <a:ea typeface="Lora"/>
              <a:cs typeface="Times New Roman" panose="02020603050405020304" pitchFamily="18" charset="0"/>
              <a:sym typeface="Lora"/>
            </a:endParaRPr>
          </a:p>
          <a:p>
            <a:pPr marL="457200" marR="0" lvl="0" indent="0" algn="l" rtl="0">
              <a:lnSpc>
                <a:spcPct val="115000"/>
              </a:lnSpc>
              <a:spcBef>
                <a:spcPts val="0"/>
              </a:spcBef>
              <a:spcAft>
                <a:spcPts val="0"/>
              </a:spcAft>
              <a:buNone/>
            </a:pPr>
            <a:r>
              <a:rPr lang="en" sz="2400" dirty="0">
                <a:latin typeface="Times New Roman" panose="02020603050405020304" pitchFamily="18" charset="0"/>
                <a:ea typeface="Lora"/>
                <a:cs typeface="Times New Roman" panose="02020603050405020304" pitchFamily="18" charset="0"/>
                <a:sym typeface="Lora"/>
              </a:rPr>
              <a:t> </a:t>
            </a:r>
            <a:endParaRPr sz="2400" dirty="0">
              <a:latin typeface="Times New Roman" panose="02020603050405020304" pitchFamily="18" charset="0"/>
              <a:ea typeface="Lora"/>
              <a:cs typeface="Times New Roman" panose="02020603050405020304" pitchFamily="18" charset="0"/>
              <a:sym typeface="Lora"/>
            </a:endParaRPr>
          </a:p>
          <a:p>
            <a:pPr marL="457200" marR="0" lvl="0" indent="-355600" algn="l" rtl="0">
              <a:lnSpc>
                <a:spcPct val="115000"/>
              </a:lnSpc>
              <a:spcBef>
                <a:spcPts val="0"/>
              </a:spcBef>
              <a:spcAft>
                <a:spcPts val="0"/>
              </a:spcAft>
              <a:buSzPts val="2000"/>
              <a:buFont typeface="Open Sans"/>
              <a:buChar char="❏"/>
            </a:pPr>
            <a:r>
              <a:rPr lang="en" sz="2000" dirty="0">
                <a:latin typeface="Times New Roman" panose="02020603050405020304" pitchFamily="18" charset="0"/>
                <a:ea typeface="Open Sans"/>
                <a:cs typeface="Times New Roman" panose="02020603050405020304" pitchFamily="18" charset="0"/>
                <a:sym typeface="Open Sans"/>
              </a:rPr>
              <a:t>Age distribution </a:t>
            </a:r>
            <a:endParaRPr sz="2000" dirty="0">
              <a:latin typeface="Times New Roman" panose="02020603050405020304" pitchFamily="18" charset="0"/>
              <a:ea typeface="Open Sans"/>
              <a:cs typeface="Times New Roman" panose="02020603050405020304" pitchFamily="18" charset="0"/>
              <a:sym typeface="Open Sans"/>
            </a:endParaRPr>
          </a:p>
          <a:p>
            <a:pPr marL="1371600" marR="0" lvl="0" indent="0" algn="l" rtl="0">
              <a:lnSpc>
                <a:spcPct val="115000"/>
              </a:lnSpc>
              <a:spcBef>
                <a:spcPts val="0"/>
              </a:spcBef>
              <a:spcAft>
                <a:spcPts val="0"/>
              </a:spcAft>
              <a:buNone/>
            </a:pPr>
            <a:endParaRPr sz="2000" dirty="0">
              <a:latin typeface="Times New Roman" panose="02020603050405020304" pitchFamily="18" charset="0"/>
              <a:ea typeface="Open Sans"/>
              <a:cs typeface="Times New Roman" panose="02020603050405020304" pitchFamily="18" charset="0"/>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Times New Roman" panose="02020603050405020304" pitchFamily="18" charset="0"/>
                <a:ea typeface="Open Sans"/>
                <a:cs typeface="Times New Roman" panose="02020603050405020304" pitchFamily="18" charset="0"/>
                <a:sym typeface="Open Sans"/>
              </a:rPr>
              <a:t>Bike purchase </a:t>
            </a:r>
            <a:endParaRPr sz="2000" dirty="0">
              <a:latin typeface="Times New Roman" panose="02020603050405020304" pitchFamily="18" charset="0"/>
              <a:ea typeface="Open Sans"/>
              <a:cs typeface="Times New Roman" panose="02020603050405020304" pitchFamily="18" charset="0"/>
              <a:sym typeface="Open Sans"/>
            </a:endParaRPr>
          </a:p>
          <a:p>
            <a:pPr marL="1371600" marR="0" lvl="0" indent="0" algn="l" rtl="0">
              <a:lnSpc>
                <a:spcPct val="115000"/>
              </a:lnSpc>
              <a:spcBef>
                <a:spcPts val="0"/>
              </a:spcBef>
              <a:spcAft>
                <a:spcPts val="0"/>
              </a:spcAft>
              <a:buNone/>
            </a:pPr>
            <a:endParaRPr sz="2000" dirty="0">
              <a:latin typeface="Times New Roman" panose="02020603050405020304" pitchFamily="18" charset="0"/>
              <a:ea typeface="Open Sans"/>
              <a:cs typeface="Times New Roman" panose="02020603050405020304" pitchFamily="18" charset="0"/>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Times New Roman" panose="02020603050405020304" pitchFamily="18" charset="0"/>
                <a:ea typeface="Open Sans"/>
                <a:cs typeface="Times New Roman" panose="02020603050405020304" pitchFamily="18" charset="0"/>
                <a:sym typeface="Open Sans"/>
              </a:rPr>
              <a:t>Job industry</a:t>
            </a:r>
            <a:endParaRPr sz="2000" dirty="0">
              <a:latin typeface="Times New Roman" panose="02020603050405020304" pitchFamily="18" charset="0"/>
              <a:ea typeface="Open Sans"/>
              <a:cs typeface="Times New Roman" panose="02020603050405020304" pitchFamily="18" charset="0"/>
              <a:sym typeface="Open Sans"/>
            </a:endParaRPr>
          </a:p>
          <a:p>
            <a:pPr marL="1371600" marR="0" lvl="0" indent="0" algn="l" rtl="0">
              <a:lnSpc>
                <a:spcPct val="115000"/>
              </a:lnSpc>
              <a:spcBef>
                <a:spcPts val="0"/>
              </a:spcBef>
              <a:spcAft>
                <a:spcPts val="0"/>
              </a:spcAft>
              <a:buNone/>
            </a:pPr>
            <a:endParaRPr sz="2000" dirty="0">
              <a:latin typeface="Times New Roman" panose="02020603050405020304" pitchFamily="18" charset="0"/>
              <a:ea typeface="Open Sans"/>
              <a:cs typeface="Times New Roman" panose="02020603050405020304" pitchFamily="18" charset="0"/>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Times New Roman" panose="02020603050405020304" pitchFamily="18" charset="0"/>
                <a:ea typeface="Open Sans"/>
                <a:cs typeface="Times New Roman" panose="02020603050405020304" pitchFamily="18" charset="0"/>
                <a:sym typeface="Open Sans"/>
              </a:rPr>
              <a:t>Number of cars owned</a:t>
            </a:r>
            <a:endParaRPr sz="2000" dirty="0">
              <a:latin typeface="Times New Roman" panose="02020603050405020304" pitchFamily="18" charset="0"/>
              <a:ea typeface="Open Sans"/>
              <a:cs typeface="Times New Roman" panose="02020603050405020304" pitchFamily="18" charset="0"/>
              <a:sym typeface="Open Sans"/>
            </a:endParaRPr>
          </a:p>
          <a:p>
            <a:pPr marL="0" marR="0" lvl="0" indent="0" algn="l" rtl="0">
              <a:lnSpc>
                <a:spcPct val="115000"/>
              </a:lnSpc>
              <a:spcBef>
                <a:spcPts val="0"/>
              </a:spcBef>
              <a:spcAft>
                <a:spcPts val="0"/>
              </a:spcAft>
              <a:buNone/>
            </a:pPr>
            <a:endParaRPr sz="2400" dirty="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a:t>
            </a:r>
            <a:r>
              <a:rPr lang="en" sz="2000" b="1" dirty="0">
                <a:solidFill>
                  <a:srgbClr val="FFFFFF"/>
                </a:solidFill>
              </a:rPr>
              <a:t>: Age Distribution &amp; Bike Purchases</a:t>
            </a:r>
            <a:endParaRPr sz="2000" b="1" i="0" u="none" strike="noStrike" cap="none" dirty="0">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dirty="0">
                <a:latin typeface="Times New Roman" panose="02020603050405020304" pitchFamily="18" charset="0"/>
                <a:ea typeface="Open Sans"/>
                <a:cs typeface="Times New Roman" panose="02020603050405020304" pitchFamily="18" charset="0"/>
                <a:sym typeface="Open Sans"/>
              </a:rPr>
              <a:t>New customers are more from the age group of 40-49 , followed by 50-59 &amp; 60-69. </a:t>
            </a:r>
            <a:endParaRPr sz="1500" dirty="0">
              <a:latin typeface="Times New Roman" panose="02020603050405020304" pitchFamily="18" charset="0"/>
              <a:ea typeface="Open Sans"/>
              <a:cs typeface="Times New Roman" panose="02020603050405020304" pitchFamily="18" charset="0"/>
              <a:sym typeface="Open Sans"/>
            </a:endParaRPr>
          </a:p>
          <a:p>
            <a:pPr marL="0" marR="0" lvl="0" indent="0" algn="l" rtl="0">
              <a:lnSpc>
                <a:spcPct val="115000"/>
              </a:lnSpc>
              <a:spcBef>
                <a:spcPts val="0"/>
              </a:spcBef>
              <a:spcAft>
                <a:spcPts val="0"/>
              </a:spcAft>
              <a:buNone/>
            </a:pPr>
            <a:endParaRPr sz="1500" dirty="0">
              <a:latin typeface="Times New Roman" panose="02020603050405020304" pitchFamily="18" charset="0"/>
              <a:ea typeface="Open Sans"/>
              <a:cs typeface="Times New Roman" panose="02020603050405020304" pitchFamily="18" charset="0"/>
              <a:sym typeface="Open Sans"/>
            </a:endParaRPr>
          </a:p>
          <a:p>
            <a:pPr marL="285750" marR="0" lvl="0" indent="-285750" algn="l" rtl="0">
              <a:lnSpc>
                <a:spcPct val="115000"/>
              </a:lnSpc>
              <a:spcBef>
                <a:spcPts val="0"/>
              </a:spcBef>
              <a:spcAft>
                <a:spcPts val="0"/>
              </a:spcAft>
              <a:buSzPts val="1500"/>
              <a:buFont typeface="Noto Sans Symbols"/>
              <a:buChar char="❑"/>
            </a:pPr>
            <a:r>
              <a:rPr lang="en" sz="1500" dirty="0">
                <a:latin typeface="Times New Roman" panose="02020603050405020304" pitchFamily="18" charset="0"/>
                <a:ea typeface="Open Sans"/>
                <a:cs typeface="Times New Roman" panose="02020603050405020304" pitchFamily="18" charset="0"/>
                <a:sym typeface="Open Sans"/>
              </a:rPr>
              <a:t>Fewer customer are from 10-19 &amp; 90-99 for obvious reasons.</a:t>
            </a:r>
            <a:endParaRPr sz="1500" dirty="0">
              <a:latin typeface="Times New Roman" panose="02020603050405020304" pitchFamily="18" charset="0"/>
              <a:ea typeface="Open Sans"/>
              <a:cs typeface="Times New Roman" panose="02020603050405020304" pitchFamily="18" charset="0"/>
              <a:sym typeface="Open Sans"/>
            </a:endParaRPr>
          </a:p>
          <a:p>
            <a:pPr marL="457200" marR="0" lvl="0" indent="0" algn="l" rtl="0">
              <a:lnSpc>
                <a:spcPct val="115000"/>
              </a:lnSpc>
              <a:spcBef>
                <a:spcPts val="0"/>
              </a:spcBef>
              <a:spcAft>
                <a:spcPts val="0"/>
              </a:spcAft>
              <a:buNone/>
            </a:pPr>
            <a:endParaRPr sz="1500" dirty="0">
              <a:latin typeface="Times New Roman" panose="02020603050405020304" pitchFamily="18" charset="0"/>
              <a:ea typeface="Open Sans"/>
              <a:cs typeface="Times New Roman" panose="02020603050405020304" pitchFamily="18" charset="0"/>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dirty="0">
                <a:solidFill>
                  <a:schemeClr val="dk1"/>
                </a:solidFill>
                <a:latin typeface="Times New Roman" panose="02020603050405020304" pitchFamily="18" charset="0"/>
                <a:ea typeface="Open Sans"/>
                <a:cs typeface="Times New Roman" panose="02020603050405020304" pitchFamily="18" charset="0"/>
                <a:sym typeface="Open Sans"/>
              </a:rPr>
              <a:t>Data shows age group </a:t>
            </a:r>
            <a:r>
              <a:rPr lang="en" sz="1500" b="1" i="0" u="none" strike="noStrike" cap="none" dirty="0">
                <a:solidFill>
                  <a:schemeClr val="dk1"/>
                </a:solidFill>
                <a:latin typeface="Times New Roman" panose="02020603050405020304" pitchFamily="18" charset="0"/>
                <a:ea typeface="Open Sans"/>
                <a:cs typeface="Times New Roman" panose="02020603050405020304" pitchFamily="18" charset="0"/>
                <a:sym typeface="Open Sans"/>
              </a:rPr>
              <a:t>40-50</a:t>
            </a:r>
            <a:r>
              <a:rPr lang="en" sz="1500" b="0" i="0" u="none" strike="noStrike" cap="none" dirty="0">
                <a:solidFill>
                  <a:schemeClr val="dk1"/>
                </a:solidFill>
                <a:latin typeface="Times New Roman" panose="02020603050405020304" pitchFamily="18" charset="0"/>
                <a:ea typeface="Open Sans"/>
                <a:cs typeface="Times New Roman" panose="02020603050405020304" pitchFamily="18" charset="0"/>
                <a:sym typeface="Open Sans"/>
              </a:rPr>
              <a:t> has high count in terms of bike purchased in last 3 years wit</a:t>
            </a:r>
            <a:r>
              <a:rPr lang="en" sz="1500" dirty="0">
                <a:solidFill>
                  <a:schemeClr val="dk1"/>
                </a:solidFill>
                <a:latin typeface="Times New Roman" panose="02020603050405020304" pitchFamily="18" charset="0"/>
                <a:ea typeface="Open Sans"/>
                <a:cs typeface="Times New Roman" panose="02020603050405020304" pitchFamily="18" charset="0"/>
                <a:sym typeface="Open Sans"/>
              </a:rPr>
              <a:t>h a slightly greater female ratio. </a:t>
            </a:r>
            <a:endParaRPr sz="15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457200" marR="0" lvl="0" indent="0" algn="l" rtl="0">
              <a:lnSpc>
                <a:spcPct val="115000"/>
              </a:lnSpc>
              <a:spcBef>
                <a:spcPts val="0"/>
              </a:spcBef>
              <a:spcAft>
                <a:spcPts val="0"/>
              </a:spcAft>
              <a:buNone/>
            </a:pPr>
            <a:endParaRPr sz="15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Times New Roman" panose="02020603050405020304" pitchFamily="18" charset="0"/>
                <a:ea typeface="Open Sans"/>
                <a:cs typeface="Times New Roman" panose="02020603050405020304" pitchFamily="18" charset="0"/>
                <a:sym typeface="Open Sans"/>
              </a:rPr>
              <a:t>The target audience for our marketing and advertising should be inclined to provide focus on females than males.</a:t>
            </a:r>
            <a:endParaRPr sz="15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dirty="0">
                <a:latin typeface="Times New Roman" panose="02020603050405020304" pitchFamily="18" charset="0"/>
                <a:ea typeface="Open Sans"/>
                <a:cs typeface="Times New Roman" panose="02020603050405020304" pitchFamily="18" charset="0"/>
                <a:sym typeface="Open Sans"/>
              </a:rPr>
              <a:t>Financial Services, Manufacturing, and Health are the top three profit-generating industries, followed by retail and property.</a:t>
            </a:r>
            <a:endParaRPr sz="1500" dirty="0">
              <a:latin typeface="Times New Roman" panose="02020603050405020304" pitchFamily="18" charset="0"/>
              <a:ea typeface="Open Sans"/>
              <a:cs typeface="Times New Roman" panose="02020603050405020304" pitchFamily="18" charset="0"/>
              <a:sym typeface="Open Sans"/>
            </a:endParaRPr>
          </a:p>
          <a:p>
            <a:pPr marL="457200" marR="0" lvl="0" indent="0" algn="l" rtl="0">
              <a:lnSpc>
                <a:spcPct val="115000"/>
              </a:lnSpc>
              <a:spcBef>
                <a:spcPts val="0"/>
              </a:spcBef>
              <a:spcAft>
                <a:spcPts val="0"/>
              </a:spcAft>
              <a:buNone/>
            </a:pPr>
            <a:endParaRPr sz="1500" dirty="0">
              <a:latin typeface="Times New Roman" panose="02020603050405020304" pitchFamily="18" charset="0"/>
              <a:ea typeface="Open Sans"/>
              <a:cs typeface="Times New Roman" panose="02020603050405020304" pitchFamily="18" charset="0"/>
              <a:sym typeface="Open Sans"/>
            </a:endParaRPr>
          </a:p>
          <a:p>
            <a:pPr marL="457200" marR="0" lvl="0" indent="0" algn="l" rtl="0">
              <a:lnSpc>
                <a:spcPct val="115000"/>
              </a:lnSpc>
              <a:spcBef>
                <a:spcPts val="0"/>
              </a:spcBef>
              <a:spcAft>
                <a:spcPts val="0"/>
              </a:spcAft>
              <a:buNone/>
            </a:pPr>
            <a:endParaRPr sz="1500" dirty="0">
              <a:latin typeface="Times New Roman" panose="02020603050405020304" pitchFamily="18" charset="0"/>
              <a:ea typeface="Open Sans"/>
              <a:cs typeface="Times New Roman" panose="02020603050405020304" pitchFamily="18" charset="0"/>
              <a:sym typeface="Open Sans"/>
            </a:endParaRPr>
          </a:p>
          <a:p>
            <a:pPr marL="457200" marR="0" lvl="0" indent="-323850" algn="l" rtl="0">
              <a:lnSpc>
                <a:spcPct val="115000"/>
              </a:lnSpc>
              <a:spcBef>
                <a:spcPts val="0"/>
              </a:spcBef>
              <a:spcAft>
                <a:spcPts val="0"/>
              </a:spcAft>
              <a:buSzPts val="1500"/>
              <a:buChar char="❏"/>
            </a:pPr>
            <a:r>
              <a:rPr lang="en" sz="1500" dirty="0">
                <a:latin typeface="Times New Roman" panose="02020603050405020304" pitchFamily="18" charset="0"/>
                <a:ea typeface="Open Sans"/>
                <a:cs typeface="Times New Roman" panose="02020603050405020304" pitchFamily="18" charset="0"/>
                <a:sym typeface="Open Sans"/>
              </a:rPr>
              <a:t>The highest profits are also </a:t>
            </a:r>
            <a:r>
              <a:rPr lang="en" sz="1500" dirty="0">
                <a:solidFill>
                  <a:schemeClr val="dk1"/>
                </a:solidFill>
                <a:latin typeface="Times New Roman" panose="02020603050405020304" pitchFamily="18" charset="0"/>
                <a:ea typeface="Open Sans"/>
                <a:cs typeface="Times New Roman" panose="02020603050405020304" pitchFamily="18" charset="0"/>
                <a:sym typeface="Open Sans"/>
              </a:rPr>
              <a:t>Financial Services, Manufacturing, and Health as seen in the second chart. </a:t>
            </a:r>
            <a:endParaRPr sz="1500" dirty="0">
              <a:latin typeface="Times New Roman" panose="02020603050405020304" pitchFamily="18" charset="0"/>
              <a:ea typeface="Open Sans"/>
              <a:cs typeface="Times New Roman" panose="02020603050405020304" pitchFamily="18" charset="0"/>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Times New Roman" panose="02020603050405020304" pitchFamily="18" charset="0"/>
              <a:ea typeface="Open Sans"/>
              <a:cs typeface="Times New Roman" panose="02020603050405020304" pitchFamily="18" charset="0"/>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Times New Roman" panose="02020603050405020304" pitchFamily="18" charset="0"/>
                <a:ea typeface="Open Sans"/>
                <a:cs typeface="Times New Roman" panose="02020603050405020304" pitchFamily="18" charset="0"/>
                <a:sym typeface="Open Sans"/>
              </a:rPr>
              <a:t>Out of three states, New South Wales, could be potential market opportunities for the company.</a:t>
            </a:r>
            <a:endParaRPr sz="15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457200" lvl="0" indent="0" algn="l" rtl="0">
              <a:lnSpc>
                <a:spcPct val="115000"/>
              </a:lnSpc>
              <a:spcBef>
                <a:spcPts val="0"/>
              </a:spcBef>
              <a:spcAft>
                <a:spcPts val="0"/>
              </a:spcAft>
              <a:buNone/>
            </a:pPr>
            <a:endParaRPr sz="15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Times New Roman" panose="02020603050405020304" pitchFamily="18" charset="0"/>
                <a:ea typeface="Open Sans"/>
                <a:cs typeface="Times New Roman" panose="02020603050405020304" pitchFamily="18" charset="0"/>
                <a:sym typeface="Open Sans"/>
              </a:rPr>
              <a:t>New South Wales has the biggest potential since the number of people who own vehicles is nearly equal to the number of individuals who do not own cars, indicating that there is room for value customers there.</a:t>
            </a:r>
            <a:endParaRPr sz="15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0" marR="0" lvl="0" indent="0" algn="l" rtl="0">
              <a:lnSpc>
                <a:spcPct val="115000"/>
              </a:lnSpc>
              <a:spcBef>
                <a:spcPts val="0"/>
              </a:spcBef>
              <a:spcAft>
                <a:spcPts val="0"/>
              </a:spcAft>
              <a:buNone/>
            </a:pPr>
            <a:endParaRPr sz="1500" dirty="0">
              <a:latin typeface="Times New Roman" panose="02020603050405020304" pitchFamily="18" charset="0"/>
              <a:ea typeface="Open Sans"/>
              <a:cs typeface="Times New Roman" panose="02020603050405020304" pitchFamily="18" charset="0"/>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dirty="0">
                <a:solidFill>
                  <a:srgbClr val="000000"/>
                </a:solidFill>
                <a:latin typeface="Times New Roman" panose="02020603050405020304" pitchFamily="18" charset="0"/>
                <a:ea typeface="Open Sans"/>
                <a:cs typeface="Times New Roman" panose="02020603050405020304" pitchFamily="18" charset="0"/>
                <a:sym typeface="Open Sans"/>
              </a:rPr>
              <a:t>VIC and QLD has more customers that own car that who don’t but we can try to have something so that those owns car will buy bikes.</a:t>
            </a:r>
            <a:endParaRPr sz="1500" dirty="0">
              <a:latin typeface="Times New Roman" panose="02020603050405020304" pitchFamily="18" charset="0"/>
              <a:ea typeface="Open Sans"/>
              <a:cs typeface="Times New Roman" panose="02020603050405020304" pitchFamily="18" charset="0"/>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Model Development </a:t>
            </a:r>
            <a:endParaRPr sz="2000" b="1" i="0" u="none" strike="noStrike" cap="none" dirty="0">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dirty="0">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dirty="0">
                <a:solidFill>
                  <a:srgbClr val="073763"/>
                </a:solidFill>
                <a:latin typeface="Lora"/>
                <a:ea typeface="Lora"/>
                <a:cs typeface="Lora"/>
                <a:sym typeface="Lora"/>
              </a:rPr>
              <a:t>C</a:t>
            </a:r>
            <a:r>
              <a:rPr lang="en" sz="2200" b="1" dirty="0">
                <a:solidFill>
                  <a:srgbClr val="073763"/>
                </a:solidFill>
                <a:latin typeface="Lora"/>
                <a:ea typeface="Lora"/>
                <a:cs typeface="Lora"/>
                <a:sym typeface="Lora"/>
              </a:rPr>
              <a:t>USTOMER CLASSIFICATION</a:t>
            </a:r>
            <a:r>
              <a:rPr lang="en" sz="2200" b="1" i="0" u="none" strike="noStrike" cap="none" dirty="0">
                <a:solidFill>
                  <a:srgbClr val="073763"/>
                </a:solidFill>
                <a:latin typeface="Lora"/>
                <a:ea typeface="Lora"/>
                <a:cs typeface="Lora"/>
                <a:sym typeface="Lora"/>
              </a:rPr>
              <a:t> – </a:t>
            </a:r>
            <a:r>
              <a:rPr lang="en" sz="2200" b="1" i="1" u="none" strike="noStrike" cap="none" dirty="0">
                <a:solidFill>
                  <a:srgbClr val="073763"/>
                </a:solidFill>
                <a:latin typeface="Times New Roman" panose="02020603050405020304" pitchFamily="18" charset="0"/>
                <a:ea typeface="Lora"/>
                <a:cs typeface="Times New Roman" panose="02020603050405020304" pitchFamily="18" charset="0"/>
                <a:sym typeface="Lora"/>
              </a:rPr>
              <a:t>Targeting High Value Customers</a:t>
            </a:r>
            <a:endParaRPr sz="2200" b="1" i="1" u="none" strike="noStrike" cap="none" dirty="0">
              <a:solidFill>
                <a:srgbClr val="073763"/>
              </a:solidFill>
              <a:latin typeface="Times New Roman" panose="02020603050405020304" pitchFamily="18" charset="0"/>
              <a:ea typeface="Lora"/>
              <a:cs typeface="Times New Roman" panose="02020603050405020304" pitchFamily="18" charset="0"/>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Times New Roman" panose="02020603050405020304" pitchFamily="18" charset="0"/>
                <a:ea typeface="Open Sans"/>
                <a:cs typeface="Times New Roman" panose="02020603050405020304" pitchFamily="18" charset="0"/>
                <a:sym typeface="Open Sans"/>
              </a:rPr>
              <a:t>The following are the high-value clients to target from the new list :</a:t>
            </a:r>
            <a:endParaRPr sz="2000" dirty="0">
              <a:solidFill>
                <a:srgbClr val="073763"/>
              </a:solidFill>
              <a:latin typeface="Times New Roman" panose="02020603050405020304" pitchFamily="18" charset="0"/>
              <a:ea typeface="Open Sans"/>
              <a:cs typeface="Times New Roman" panose="02020603050405020304" pitchFamily="18" charset="0"/>
              <a:sym typeface="Open Sans"/>
            </a:endParaRPr>
          </a:p>
          <a:p>
            <a:pPr marL="139700" lvl="0" indent="0" algn="l" rtl="0">
              <a:lnSpc>
                <a:spcPct val="115000"/>
              </a:lnSpc>
              <a:spcBef>
                <a:spcPts val="0"/>
              </a:spcBef>
              <a:spcAft>
                <a:spcPts val="0"/>
              </a:spcAft>
              <a:buSzPts val="1400"/>
              <a:buNone/>
            </a:pPr>
            <a:endParaRPr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Times New Roman" panose="02020603050405020304" pitchFamily="18" charset="0"/>
                <a:ea typeface="Open Sans"/>
                <a:cs typeface="Times New Roman" panose="02020603050405020304" pitchFamily="18" charset="0"/>
                <a:sym typeface="Open Sans"/>
              </a:rPr>
              <a:t>Aged between 40 – 50.</a:t>
            </a:r>
            <a:endParaRPr sz="15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965200" lvl="0" indent="0" algn="l" rtl="0">
              <a:lnSpc>
                <a:spcPct val="115000"/>
              </a:lnSpc>
              <a:spcBef>
                <a:spcPts val="0"/>
              </a:spcBef>
              <a:spcAft>
                <a:spcPts val="0"/>
              </a:spcAft>
              <a:buNone/>
            </a:pPr>
            <a:endParaRPr sz="15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Times New Roman" panose="02020603050405020304" pitchFamily="18" charset="0"/>
                <a:ea typeface="Open Sans"/>
                <a:cs typeface="Times New Roman" panose="02020603050405020304" pitchFamily="18" charset="0"/>
                <a:sym typeface="Open Sans"/>
              </a:rPr>
              <a:t>Most of the high value customers are female compared to male</a:t>
            </a:r>
            <a:endParaRPr sz="15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965200" lvl="0" indent="0" algn="l" rtl="0">
              <a:spcBef>
                <a:spcPts val="0"/>
              </a:spcBef>
              <a:spcAft>
                <a:spcPts val="0"/>
              </a:spcAft>
              <a:buNone/>
            </a:pPr>
            <a:endParaRPr sz="15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Times New Roman" panose="02020603050405020304" pitchFamily="18" charset="0"/>
                <a:ea typeface="Open Sans"/>
                <a:cs typeface="Times New Roman" panose="02020603050405020304" pitchFamily="18" charset="0"/>
                <a:sym typeface="Open Sans"/>
              </a:rPr>
              <a:t>Working in Financial Service, Manufacturing and Health.</a:t>
            </a:r>
            <a:endParaRPr sz="15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965200" lvl="0" indent="0" algn="l" rtl="0">
              <a:lnSpc>
                <a:spcPct val="115000"/>
              </a:lnSpc>
              <a:spcBef>
                <a:spcPts val="0"/>
              </a:spcBef>
              <a:spcAft>
                <a:spcPts val="0"/>
              </a:spcAft>
              <a:buNone/>
            </a:pPr>
            <a:endParaRPr sz="15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Times New Roman" panose="02020603050405020304" pitchFamily="18" charset="0"/>
                <a:ea typeface="Open Sans"/>
                <a:cs typeface="Times New Roman" panose="02020603050405020304" pitchFamily="18" charset="0"/>
                <a:sym typeface="Open Sans"/>
              </a:rPr>
              <a:t>Who are currently living in New South Wales and Victoria.</a:t>
            </a:r>
            <a:endParaRPr sz="15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Interpretation</a:t>
            </a:r>
            <a:endParaRPr sz="2000" b="1" i="0" u="none" strike="noStrike" cap="none" dirty="0">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dirty="0">
                <a:solidFill>
                  <a:srgbClr val="073763"/>
                </a:solidFill>
                <a:latin typeface="Times New Roman" panose="02020603050405020304" pitchFamily="18" charset="0"/>
                <a:ea typeface="Open Sans"/>
                <a:cs typeface="Times New Roman" panose="02020603050405020304" pitchFamily="18" charset="0"/>
                <a:sym typeface="Open Sans"/>
              </a:rPr>
              <a:t>HIGH-VALUE CUSTOMER SUMMARY TABLE</a:t>
            </a:r>
            <a:endParaRPr sz="2000" b="1" i="0" u="none" strike="noStrike" cap="none" dirty="0">
              <a:solidFill>
                <a:srgbClr val="073763"/>
              </a:solidFill>
              <a:latin typeface="Times New Roman" panose="02020603050405020304" pitchFamily="18" charset="0"/>
              <a:ea typeface="Open Sans"/>
              <a:cs typeface="Times New Roman" panose="02020603050405020304" pitchFamily="18" charset="0"/>
              <a:sym typeface="Open Sans"/>
            </a:endParaRPr>
          </a:p>
        </p:txBody>
      </p:sp>
      <p:graphicFrame>
        <p:nvGraphicFramePr>
          <p:cNvPr id="158" name="Google Shape;158;p32"/>
          <p:cNvGraphicFramePr/>
          <p:nvPr>
            <p:extLst>
              <p:ext uri="{D42A27DB-BD31-4B8C-83A1-F6EECF244321}">
                <p14:modId xmlns:p14="http://schemas.microsoft.com/office/powerpoint/2010/main" val="2810344317"/>
              </p:ext>
            </p:extLst>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accent4"/>
                          </a:solidFill>
                          <a:latin typeface="Times New Roman" panose="02020603050405020304" pitchFamily="18" charset="0"/>
                          <a:cs typeface="Times New Roman" panose="02020603050405020304" pitchFamily="18" charset="0"/>
                        </a:rPr>
                        <a:t>Customer ID</a:t>
                      </a:r>
                      <a:endParaRPr sz="1000" u="none" strike="noStrike" cap="none" dirty="0">
                        <a:solidFill>
                          <a:schemeClr val="accent4"/>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accent4"/>
                          </a:solidFill>
                          <a:latin typeface="Times New Roman" panose="02020603050405020304" pitchFamily="18" charset="0"/>
                          <a:cs typeface="Times New Roman" panose="02020603050405020304" pitchFamily="18" charset="0"/>
                        </a:rPr>
                        <a:t>Bike Related Purchases for the last 3 years</a:t>
                      </a:r>
                      <a:endParaRPr sz="1000" u="none" strike="noStrike" cap="none" dirty="0">
                        <a:solidFill>
                          <a:schemeClr val="accent4"/>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accent4"/>
                          </a:solidFill>
                          <a:latin typeface="Times New Roman" panose="02020603050405020304" pitchFamily="18" charset="0"/>
                          <a:cs typeface="Times New Roman" panose="02020603050405020304" pitchFamily="18" charset="0"/>
                        </a:rPr>
                        <a:t>Age</a:t>
                      </a:r>
                      <a:endParaRPr sz="1000" u="none" strike="noStrike" cap="none" dirty="0">
                        <a:solidFill>
                          <a:schemeClr val="accent4"/>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accent4"/>
                          </a:solidFill>
                          <a:latin typeface="Times New Roman" panose="02020603050405020304" pitchFamily="18" charset="0"/>
                          <a:cs typeface="Times New Roman" panose="02020603050405020304" pitchFamily="18" charset="0"/>
                        </a:rPr>
                        <a:t>Job Industry</a:t>
                      </a:r>
                      <a:endParaRPr sz="1000" u="none" strike="noStrike" cap="none" dirty="0">
                        <a:solidFill>
                          <a:schemeClr val="accent4"/>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accent4"/>
                          </a:solidFill>
                          <a:latin typeface="Times New Roman" panose="02020603050405020304" pitchFamily="18" charset="0"/>
                          <a:cs typeface="Times New Roman" panose="02020603050405020304" pitchFamily="18" charset="0"/>
                        </a:rPr>
                        <a:t>Wealth Segment</a:t>
                      </a:r>
                      <a:endParaRPr sz="1000" u="none" strike="noStrike" cap="none" dirty="0">
                        <a:solidFill>
                          <a:schemeClr val="accent4"/>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accent4"/>
                          </a:solidFill>
                          <a:latin typeface="Times New Roman" panose="02020603050405020304" pitchFamily="18" charset="0"/>
                          <a:cs typeface="Times New Roman" panose="02020603050405020304" pitchFamily="18" charset="0"/>
                        </a:rPr>
                        <a:t>Owns Cars</a:t>
                      </a:r>
                      <a:endParaRPr sz="1000" u="none" strike="noStrike" cap="none" dirty="0">
                        <a:solidFill>
                          <a:schemeClr val="accent4"/>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accent4"/>
                          </a:solidFill>
                          <a:latin typeface="Times New Roman" panose="02020603050405020304" pitchFamily="18" charset="0"/>
                          <a:cs typeface="Times New Roman" panose="02020603050405020304" pitchFamily="18" charset="0"/>
                        </a:rPr>
                        <a:t>State</a:t>
                      </a:r>
                      <a:endParaRPr sz="1000" u="none" strike="noStrike" cap="none" dirty="0">
                        <a:solidFill>
                          <a:schemeClr val="accent4"/>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chemeClr val="accent2">
                              <a:lumMod val="90000"/>
                              <a:lumOff val="10000"/>
                            </a:schemeClr>
                          </a:solidFill>
                          <a:latin typeface="Times New Roman" panose="02020603050405020304" pitchFamily="18" charset="0"/>
                          <a:ea typeface="Arial"/>
                          <a:cs typeface="Times New Roman" panose="02020603050405020304" pitchFamily="18" charset="0"/>
                          <a:sym typeface="Arial"/>
                        </a:rPr>
                        <a:t>1842</a:t>
                      </a:r>
                      <a:endParaRPr sz="1000" b="1" u="none" strike="noStrike" cap="none" dirty="0">
                        <a:solidFill>
                          <a:schemeClr val="accent2">
                            <a:lumMod val="90000"/>
                            <a:lumOff val="10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solidFill>
                            <a:schemeClr val="accent4">
                              <a:lumMod val="75000"/>
                            </a:schemeClr>
                          </a:solidFill>
                          <a:latin typeface="Times New Roman" panose="02020603050405020304" pitchFamily="18" charset="0"/>
                          <a:cs typeface="Times New Roman" panose="02020603050405020304" pitchFamily="18" charset="0"/>
                        </a:rPr>
                        <a:t>445</a:t>
                      </a:r>
                      <a:endParaRPr sz="1000" u="none" strike="noStrike" cap="none" dirty="0">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solidFill>
                            <a:schemeClr val="accent4">
                              <a:lumMod val="75000"/>
                            </a:schemeClr>
                          </a:solidFill>
                          <a:latin typeface="Times New Roman" panose="02020603050405020304" pitchFamily="18" charset="0"/>
                          <a:cs typeface="Times New Roman" panose="02020603050405020304" pitchFamily="18" charset="0"/>
                        </a:rPr>
                        <a:t>44</a:t>
                      </a:r>
                      <a:endParaRPr sz="1000" u="none" strike="noStrike" cap="none" dirty="0">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accent4">
                              <a:lumMod val="75000"/>
                            </a:schemeClr>
                          </a:solidFill>
                          <a:latin typeface="Times New Roman" panose="02020603050405020304" pitchFamily="18" charset="0"/>
                          <a:ea typeface="Arial"/>
                          <a:cs typeface="Times New Roman" panose="02020603050405020304" pitchFamily="18" charset="0"/>
                          <a:sym typeface="Arial"/>
                        </a:rPr>
                        <a:t>Financial Services</a:t>
                      </a:r>
                      <a:endParaRPr sz="1000" u="none" strike="noStrike" cap="none">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accent4">
                              <a:lumMod val="75000"/>
                            </a:schemeClr>
                          </a:solidFill>
                          <a:latin typeface="Times New Roman" panose="02020603050405020304" pitchFamily="18" charset="0"/>
                          <a:ea typeface="Arial"/>
                          <a:cs typeface="Times New Roman" panose="02020603050405020304" pitchFamily="18" charset="0"/>
                          <a:sym typeface="Arial"/>
                        </a:rPr>
                        <a:t>Mass Customer</a:t>
                      </a:r>
                      <a:endParaRPr sz="1000" u="none" strike="noStrike" cap="none">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solidFill>
                            <a:schemeClr val="accent4">
                              <a:lumMod val="75000"/>
                            </a:schemeClr>
                          </a:solidFill>
                          <a:latin typeface="Times New Roman" panose="02020603050405020304" pitchFamily="18" charset="0"/>
                          <a:cs typeface="Times New Roman" panose="02020603050405020304" pitchFamily="18" charset="0"/>
                        </a:rPr>
                        <a:t>No</a:t>
                      </a:r>
                      <a:endParaRPr sz="1000" u="none" strike="noStrike" cap="none">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accent4">
                              <a:lumMod val="75000"/>
                            </a:schemeClr>
                          </a:solidFill>
                          <a:latin typeface="Times New Roman" panose="02020603050405020304" pitchFamily="18" charset="0"/>
                          <a:ea typeface="Arial"/>
                          <a:cs typeface="Times New Roman" panose="02020603050405020304" pitchFamily="18" charset="0"/>
                          <a:sym typeface="Arial"/>
                        </a:rPr>
                        <a:t>New South Wales</a:t>
                      </a:r>
                      <a:endParaRPr sz="1000" u="none" strike="noStrike" cap="none">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chemeClr val="accent2">
                              <a:lumMod val="90000"/>
                              <a:lumOff val="10000"/>
                            </a:schemeClr>
                          </a:solidFill>
                          <a:latin typeface="Times New Roman" panose="02020603050405020304" pitchFamily="18" charset="0"/>
                          <a:ea typeface="Arial"/>
                          <a:cs typeface="Times New Roman" panose="02020603050405020304" pitchFamily="18" charset="0"/>
                          <a:sym typeface="Arial"/>
                        </a:rPr>
                        <a:t>2001</a:t>
                      </a:r>
                      <a:endParaRPr sz="1000" b="1" u="none" strike="noStrike" cap="none" dirty="0">
                        <a:solidFill>
                          <a:schemeClr val="accent2">
                            <a:lumMod val="90000"/>
                            <a:lumOff val="10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solidFill>
                            <a:schemeClr val="accent4">
                              <a:lumMod val="75000"/>
                            </a:schemeClr>
                          </a:solidFill>
                          <a:latin typeface="Times New Roman" panose="02020603050405020304" pitchFamily="18" charset="0"/>
                          <a:cs typeface="Times New Roman" panose="02020603050405020304" pitchFamily="18" charset="0"/>
                        </a:rPr>
                        <a:t>168</a:t>
                      </a:r>
                      <a:endParaRPr sz="1000" u="none" strike="noStrike" cap="none" dirty="0">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solidFill>
                            <a:schemeClr val="accent4">
                              <a:lumMod val="75000"/>
                            </a:schemeClr>
                          </a:solidFill>
                          <a:latin typeface="Times New Roman" panose="02020603050405020304" pitchFamily="18" charset="0"/>
                          <a:cs typeface="Times New Roman" panose="02020603050405020304" pitchFamily="18" charset="0"/>
                        </a:rPr>
                        <a:t>44</a:t>
                      </a:r>
                      <a:endParaRPr sz="1000" u="none" strike="noStrike" cap="none" dirty="0">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accent4">
                              <a:lumMod val="75000"/>
                            </a:schemeClr>
                          </a:solidFill>
                          <a:latin typeface="Times New Roman" panose="02020603050405020304" pitchFamily="18" charset="0"/>
                          <a:ea typeface="Arial"/>
                          <a:cs typeface="Times New Roman" panose="02020603050405020304" pitchFamily="18" charset="0"/>
                          <a:sym typeface="Arial"/>
                        </a:rPr>
                        <a:t>Manufacturing</a:t>
                      </a:r>
                      <a:endParaRPr sz="1000" u="none" strike="noStrike" cap="none" dirty="0">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accent4">
                              <a:lumMod val="75000"/>
                            </a:schemeClr>
                          </a:solidFill>
                          <a:latin typeface="Times New Roman" panose="02020603050405020304" pitchFamily="18" charset="0"/>
                          <a:ea typeface="Arial"/>
                          <a:cs typeface="Times New Roman" panose="02020603050405020304" pitchFamily="18" charset="0"/>
                          <a:sym typeface="Arial"/>
                        </a:rPr>
                        <a:t>Mass Customer</a:t>
                      </a:r>
                      <a:endParaRPr sz="1000" u="none" strike="noStrike" cap="none">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solidFill>
                            <a:schemeClr val="accent4">
                              <a:lumMod val="75000"/>
                            </a:schemeClr>
                          </a:solidFill>
                          <a:latin typeface="Times New Roman" panose="02020603050405020304" pitchFamily="18" charset="0"/>
                          <a:cs typeface="Times New Roman" panose="02020603050405020304" pitchFamily="18" charset="0"/>
                        </a:rPr>
                        <a:t>Yes</a:t>
                      </a:r>
                      <a:endParaRPr sz="1000" u="none" strike="noStrike" cap="none">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accent4">
                              <a:lumMod val="75000"/>
                            </a:schemeClr>
                          </a:solidFill>
                          <a:latin typeface="Times New Roman" panose="02020603050405020304" pitchFamily="18" charset="0"/>
                          <a:ea typeface="Arial"/>
                          <a:cs typeface="Times New Roman" panose="02020603050405020304" pitchFamily="18" charset="0"/>
                          <a:sym typeface="Arial"/>
                        </a:rPr>
                        <a:t>New South Wales</a:t>
                      </a:r>
                      <a:endParaRPr sz="1000" u="none" strike="noStrike" cap="none">
                        <a:solidFill>
                          <a:schemeClr val="accent4">
                            <a:lumMod val="75000"/>
                          </a:schemeClr>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000"/>
                        <a:buFont typeface="Arial"/>
                        <a:buNone/>
                      </a:pPr>
                      <a:endParaRPr sz="1000" u="none" strike="noStrike" cap="none">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chemeClr val="accent2">
                              <a:lumMod val="90000"/>
                              <a:lumOff val="10000"/>
                            </a:schemeClr>
                          </a:solidFill>
                          <a:latin typeface="Times New Roman" panose="02020603050405020304" pitchFamily="18" charset="0"/>
                          <a:ea typeface="Arial"/>
                          <a:cs typeface="Times New Roman" panose="02020603050405020304" pitchFamily="18" charset="0"/>
                          <a:sym typeface="Arial"/>
                        </a:rPr>
                        <a:t>650</a:t>
                      </a:r>
                      <a:endParaRPr sz="1000" b="1" u="none" strike="noStrike" cap="none" dirty="0">
                        <a:solidFill>
                          <a:schemeClr val="accent2">
                            <a:lumMod val="90000"/>
                            <a:lumOff val="10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solidFill>
                            <a:schemeClr val="accent4">
                              <a:lumMod val="75000"/>
                            </a:schemeClr>
                          </a:solidFill>
                          <a:latin typeface="Times New Roman" panose="02020603050405020304" pitchFamily="18" charset="0"/>
                          <a:cs typeface="Times New Roman" panose="02020603050405020304" pitchFamily="18" charset="0"/>
                        </a:rPr>
                        <a:t>486</a:t>
                      </a:r>
                      <a:endParaRPr sz="1000" u="none" strike="noStrike" cap="none">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solidFill>
                            <a:schemeClr val="accent4">
                              <a:lumMod val="75000"/>
                            </a:schemeClr>
                          </a:solidFill>
                          <a:latin typeface="Times New Roman" panose="02020603050405020304" pitchFamily="18" charset="0"/>
                          <a:cs typeface="Times New Roman" panose="02020603050405020304" pitchFamily="18" charset="0"/>
                        </a:rPr>
                        <a:t>44</a:t>
                      </a:r>
                      <a:endParaRPr sz="1000" u="none" strike="noStrike" cap="none" dirty="0">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accent4">
                              <a:lumMod val="75000"/>
                            </a:schemeClr>
                          </a:solidFill>
                          <a:latin typeface="Times New Roman" panose="02020603050405020304" pitchFamily="18" charset="0"/>
                          <a:ea typeface="Arial"/>
                          <a:cs typeface="Times New Roman" panose="02020603050405020304" pitchFamily="18" charset="0"/>
                          <a:sym typeface="Arial"/>
                        </a:rPr>
                        <a:t>Health</a:t>
                      </a:r>
                      <a:endParaRPr sz="1000" u="none" strike="noStrike" cap="none" dirty="0">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accent4">
                              <a:lumMod val="75000"/>
                            </a:schemeClr>
                          </a:solidFill>
                          <a:latin typeface="Times New Roman" panose="02020603050405020304" pitchFamily="18" charset="0"/>
                          <a:ea typeface="Arial"/>
                          <a:cs typeface="Times New Roman" panose="02020603050405020304" pitchFamily="18" charset="0"/>
                          <a:sym typeface="Arial"/>
                        </a:rPr>
                        <a:t>Mass Customer</a:t>
                      </a:r>
                      <a:endParaRPr sz="1000" u="none" strike="noStrike" cap="none" dirty="0">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solidFill>
                            <a:schemeClr val="accent4">
                              <a:lumMod val="75000"/>
                            </a:schemeClr>
                          </a:solidFill>
                          <a:latin typeface="Times New Roman" panose="02020603050405020304" pitchFamily="18" charset="0"/>
                          <a:cs typeface="Times New Roman" panose="02020603050405020304" pitchFamily="18" charset="0"/>
                        </a:rPr>
                        <a:t>No</a:t>
                      </a:r>
                      <a:endParaRPr sz="1000" u="none" strike="noStrike" cap="none">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solidFill>
                            <a:schemeClr val="accent4">
                              <a:lumMod val="75000"/>
                            </a:schemeClr>
                          </a:solidFill>
                          <a:latin typeface="Times New Roman" panose="02020603050405020304" pitchFamily="18" charset="0"/>
                          <a:cs typeface="Times New Roman" panose="02020603050405020304" pitchFamily="18" charset="0"/>
                        </a:rPr>
                        <a:t>New South Wales</a:t>
                      </a:r>
                      <a:endParaRPr sz="1000" u="none" strike="noStrike" cap="none">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chemeClr val="accent2">
                              <a:lumMod val="90000"/>
                              <a:lumOff val="10000"/>
                            </a:schemeClr>
                          </a:solidFill>
                          <a:latin typeface="Times New Roman" panose="02020603050405020304" pitchFamily="18" charset="0"/>
                          <a:ea typeface="Arial"/>
                          <a:cs typeface="Times New Roman" panose="02020603050405020304" pitchFamily="18" charset="0"/>
                          <a:sym typeface="Arial"/>
                        </a:rPr>
                        <a:t>3297</a:t>
                      </a:r>
                      <a:endParaRPr sz="1000" b="1" u="none" strike="noStrike" cap="none" dirty="0">
                        <a:solidFill>
                          <a:schemeClr val="accent2">
                            <a:lumMod val="90000"/>
                            <a:lumOff val="10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solidFill>
                            <a:schemeClr val="accent4">
                              <a:lumMod val="75000"/>
                            </a:schemeClr>
                          </a:solidFill>
                          <a:latin typeface="Times New Roman" panose="02020603050405020304" pitchFamily="18" charset="0"/>
                          <a:cs typeface="Times New Roman" panose="02020603050405020304" pitchFamily="18" charset="0"/>
                        </a:rPr>
                        <a:t>234</a:t>
                      </a:r>
                      <a:endParaRPr sz="1000" u="none" strike="noStrike" cap="none">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solidFill>
                            <a:schemeClr val="accent4">
                              <a:lumMod val="75000"/>
                            </a:schemeClr>
                          </a:solidFill>
                          <a:latin typeface="Times New Roman" panose="02020603050405020304" pitchFamily="18" charset="0"/>
                          <a:cs typeface="Times New Roman" panose="02020603050405020304" pitchFamily="18" charset="0"/>
                        </a:rPr>
                        <a:t>46</a:t>
                      </a:r>
                      <a:endParaRPr sz="1000" u="none" strike="noStrike" cap="none">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accent4">
                              <a:lumMod val="75000"/>
                            </a:schemeClr>
                          </a:solidFill>
                          <a:latin typeface="Times New Roman" panose="02020603050405020304" pitchFamily="18" charset="0"/>
                          <a:ea typeface="Arial"/>
                          <a:cs typeface="Times New Roman" panose="02020603050405020304" pitchFamily="18" charset="0"/>
                          <a:sym typeface="Arial"/>
                        </a:rPr>
                        <a:t>Manufacturing</a:t>
                      </a:r>
                      <a:endParaRPr sz="1000" u="none" strike="noStrike" cap="none" dirty="0">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accent4">
                              <a:lumMod val="75000"/>
                            </a:schemeClr>
                          </a:solidFill>
                          <a:latin typeface="Times New Roman" panose="02020603050405020304" pitchFamily="18" charset="0"/>
                          <a:ea typeface="Arial"/>
                          <a:cs typeface="Times New Roman" panose="02020603050405020304" pitchFamily="18" charset="0"/>
                          <a:sym typeface="Arial"/>
                        </a:rPr>
                        <a:t>Mass Customer</a:t>
                      </a:r>
                      <a:endParaRPr sz="1000" u="none" strike="noStrike" cap="none" dirty="0">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solidFill>
                            <a:schemeClr val="accent4">
                              <a:lumMod val="75000"/>
                            </a:schemeClr>
                          </a:solidFill>
                          <a:latin typeface="Times New Roman" panose="02020603050405020304" pitchFamily="18" charset="0"/>
                          <a:cs typeface="Times New Roman" panose="02020603050405020304" pitchFamily="18" charset="0"/>
                        </a:rPr>
                        <a:t>No</a:t>
                      </a:r>
                      <a:endParaRPr sz="1000" u="none" strike="noStrike" cap="none" dirty="0">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solidFill>
                            <a:schemeClr val="accent4">
                              <a:lumMod val="75000"/>
                            </a:schemeClr>
                          </a:solidFill>
                          <a:latin typeface="Times New Roman" panose="02020603050405020304" pitchFamily="18" charset="0"/>
                          <a:cs typeface="Times New Roman" panose="02020603050405020304" pitchFamily="18" charset="0"/>
                        </a:rPr>
                        <a:t>Victoria</a:t>
                      </a:r>
                      <a:endParaRPr sz="1000" u="none" strike="noStrike" cap="none" dirty="0">
                        <a:solidFill>
                          <a:schemeClr val="accent4">
                            <a:lumMod val="75000"/>
                          </a:schemeClr>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chemeClr val="accent2">
                              <a:lumMod val="90000"/>
                              <a:lumOff val="10000"/>
                            </a:schemeClr>
                          </a:solidFill>
                          <a:latin typeface="Arial"/>
                          <a:ea typeface="Arial"/>
                          <a:cs typeface="Arial"/>
                          <a:sym typeface="Arial"/>
                        </a:rPr>
                        <a:t>50</a:t>
                      </a:r>
                      <a:endParaRPr sz="1000" b="1" u="none" strike="noStrike" cap="none" dirty="0">
                        <a:solidFill>
                          <a:schemeClr val="accent2">
                            <a:lumMod val="90000"/>
                            <a:lumOff val="10000"/>
                          </a:schemeClr>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solidFill>
                            <a:schemeClr val="accent4">
                              <a:lumMod val="75000"/>
                            </a:schemeClr>
                          </a:solidFill>
                        </a:rPr>
                        <a:t>266</a:t>
                      </a:r>
                      <a:endParaRPr sz="1000" u="none" strike="noStrike" cap="none">
                        <a:solidFill>
                          <a:schemeClr val="accent4">
                            <a:lumMod val="75000"/>
                          </a:schemeClr>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solidFill>
                            <a:schemeClr val="accent4">
                              <a:lumMod val="75000"/>
                            </a:schemeClr>
                          </a:solidFill>
                        </a:rPr>
                        <a:t>41</a:t>
                      </a:r>
                      <a:endParaRPr sz="1000" u="none" strike="noStrike" cap="none">
                        <a:solidFill>
                          <a:schemeClr val="accent4">
                            <a:lumMod val="75000"/>
                          </a:schemeClr>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accent4">
                              <a:lumMod val="75000"/>
                            </a:schemeClr>
                          </a:solidFill>
                          <a:latin typeface="Arial"/>
                          <a:ea typeface="Arial"/>
                          <a:cs typeface="Arial"/>
                          <a:sym typeface="Arial"/>
                        </a:rPr>
                        <a:t>Manufacturing</a:t>
                      </a:r>
                      <a:endParaRPr sz="1000" u="none" strike="noStrike" cap="none" dirty="0">
                        <a:solidFill>
                          <a:schemeClr val="accent4">
                            <a:lumMod val="75000"/>
                          </a:schemeClr>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accent4">
                              <a:lumMod val="75000"/>
                            </a:schemeClr>
                          </a:solidFill>
                          <a:latin typeface="Arial"/>
                          <a:ea typeface="Arial"/>
                          <a:cs typeface="Arial"/>
                          <a:sym typeface="Arial"/>
                        </a:rPr>
                        <a:t>Mass Customer</a:t>
                      </a:r>
                      <a:endParaRPr sz="1000" u="none" strike="noStrike" cap="none" dirty="0">
                        <a:solidFill>
                          <a:schemeClr val="accent4">
                            <a:lumMod val="75000"/>
                          </a:schemeClr>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solidFill>
                            <a:schemeClr val="accent4">
                              <a:lumMod val="75000"/>
                            </a:schemeClr>
                          </a:solidFill>
                        </a:rPr>
                        <a:t>Yes</a:t>
                      </a:r>
                      <a:endParaRPr sz="1000" u="none" strike="noStrike" cap="none" dirty="0">
                        <a:solidFill>
                          <a:schemeClr val="accent4">
                            <a:lumMod val="75000"/>
                          </a:schemeClr>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accent4">
                              <a:lumMod val="75000"/>
                            </a:schemeClr>
                          </a:solidFill>
                          <a:latin typeface="Arial"/>
                          <a:ea typeface="Arial"/>
                          <a:cs typeface="Arial"/>
                          <a:sym typeface="Arial"/>
                        </a:rPr>
                        <a:t>New South Wales</a:t>
                      </a:r>
                      <a:endParaRPr sz="1000" u="none" strike="noStrike" cap="none" dirty="0">
                        <a:solidFill>
                          <a:schemeClr val="accent4">
                            <a:lumMod val="75000"/>
                          </a:schemeClr>
                        </a:solidFill>
                      </a:endParaRPr>
                    </a:p>
                    <a:p>
                      <a:pPr marL="0" marR="0" lvl="0" indent="0" algn="ctr" rtl="0">
                        <a:lnSpc>
                          <a:spcPct val="100000"/>
                        </a:lnSpc>
                        <a:spcBef>
                          <a:spcPts val="0"/>
                        </a:spcBef>
                        <a:spcAft>
                          <a:spcPts val="0"/>
                        </a:spcAft>
                        <a:buClr>
                          <a:schemeClr val="dk1"/>
                        </a:buClr>
                        <a:buSzPts val="1000"/>
                        <a:buFont typeface="Arial"/>
                        <a:buNone/>
                      </a:pPr>
                      <a:endParaRPr sz="1000" u="none" strike="noStrike" cap="none" dirty="0">
                        <a:solidFill>
                          <a:schemeClr val="accent4">
                            <a:lumMod val="75000"/>
                          </a:schemeClr>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dirty="0">
                <a:solidFill>
                  <a:srgbClr val="FFFFFF"/>
                </a:solidFill>
                <a:latin typeface="Times New Roman" panose="02020603050405020304" pitchFamily="18" charset="0"/>
                <a:ea typeface="Open Sans ExtraBold"/>
                <a:cs typeface="Times New Roman" panose="02020603050405020304" pitchFamily="18" charset="0"/>
                <a:sym typeface="Open Sans ExtraBold"/>
              </a:rPr>
              <a:t>THANK YOU</a:t>
            </a:r>
            <a:endParaRPr sz="3500" b="0" i="0" u="none" strike="noStrike" cap="none" dirty="0">
              <a:solidFill>
                <a:srgbClr val="FFFFFF"/>
              </a:solidFill>
              <a:latin typeface="Times New Roman" panose="02020603050405020304" pitchFamily="18" charset="0"/>
              <a:ea typeface="Open Sans ExtraBold"/>
              <a:cs typeface="Times New Roman" panose="02020603050405020304" pitchFamily="18" charset="0"/>
              <a:sym typeface="Open Sans ExtraBold"/>
            </a:endParaRPr>
          </a:p>
        </p:txBody>
      </p:sp>
      <p:sp>
        <p:nvSpPr>
          <p:cNvPr id="165" name="Google Shape;165;p33"/>
          <p:cNvSpPr/>
          <p:nvPr/>
        </p:nvSpPr>
        <p:spPr>
          <a:xfrm>
            <a:off x="-1" y="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421</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Open Sans ExtraBold</vt:lpstr>
      <vt:lpstr>Calibri</vt:lpstr>
      <vt:lpstr>Open Sans Light</vt:lpstr>
      <vt:lpstr>Open Sans</vt:lpstr>
      <vt:lpstr>Comic Sans MS</vt:lpstr>
      <vt:lpstr>Times New Roman</vt:lpstr>
      <vt:lpstr>Lora</vt:lpstr>
      <vt:lpstr>Arial</vt:lpstr>
      <vt:lpstr>Noto Sans Symbols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FROOTY</dc:creator>
  <cp:lastModifiedBy>sai harshini</cp:lastModifiedBy>
  <cp:revision>3</cp:revision>
  <dcterms:modified xsi:type="dcterms:W3CDTF">2022-08-04T13:02:48Z</dcterms:modified>
</cp:coreProperties>
</file>