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chivo Black" charset="1" panose="020B0A03020202020B04"/>
      <p:regular r:id="rId10"/>
    </p:embeddedFont>
    <p:embeddedFont>
      <p:font typeface="Horizon" charset="1" panose="02000500000000000000"/>
      <p:regular r:id="rId11"/>
    </p:embeddedFont>
    <p:embeddedFont>
      <p:font typeface="Canva Sans" charset="1" panose="020B0503030501040103"/>
      <p:regular r:id="rId12"/>
    </p:embeddedFont>
    <p:embeddedFont>
      <p:font typeface="Canva Sans Bold" charset="1" panose="020B0803030501040103"/>
      <p:regular r:id="rId13"/>
    </p:embeddedFont>
    <p:embeddedFont>
      <p:font typeface="Canva Sans Italics" charset="1" panose="020B0503030501040103"/>
      <p:regular r:id="rId14"/>
    </p:embeddedFont>
    <p:embeddedFont>
      <p:font typeface="Canva Sans Bold Italics" charset="1" panose="020B0803030501040103"/>
      <p:regular r:id="rId15"/>
    </p:embeddedFont>
    <p:embeddedFont>
      <p:font typeface="Canva Sans Medium" charset="1" panose="020B0603030501040103"/>
      <p:regular r:id="rId16"/>
    </p:embeddedFont>
    <p:embeddedFont>
      <p:font typeface="Canva Sans Medium Italics" charset="1" panose="020B0603030501040103"/>
      <p:regular r:id="rId17"/>
    </p:embeddedFont>
    <p:embeddedFont>
      <p:font typeface="Nine by Five" charset="1" panose="000004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7AD">
                <a:alpha val="100000"/>
              </a:srgbClr>
            </a:gs>
            <a:gs pos="100000">
              <a:srgbClr val="FFA9F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593996" y="1028700"/>
            <a:ext cx="7869222" cy="7888945"/>
          </a:xfrm>
          <a:custGeom>
            <a:avLst/>
            <a:gdLst/>
            <a:ahLst/>
            <a:cxnLst/>
            <a:rect r="r" b="b" t="t" l="l"/>
            <a:pathLst>
              <a:path h="7888945" w="7869222">
                <a:moveTo>
                  <a:pt x="0" y="0"/>
                </a:moveTo>
                <a:lnTo>
                  <a:pt x="7869222" y="0"/>
                </a:lnTo>
                <a:lnTo>
                  <a:pt x="7869222" y="7888945"/>
                </a:lnTo>
                <a:lnTo>
                  <a:pt x="0" y="78889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508723" y="2922640"/>
            <a:ext cx="1787831" cy="1553178"/>
          </a:xfrm>
          <a:custGeom>
            <a:avLst/>
            <a:gdLst/>
            <a:ahLst/>
            <a:cxnLst/>
            <a:rect r="r" b="b" t="t" l="l"/>
            <a:pathLst>
              <a:path h="1553178" w="1787831">
                <a:moveTo>
                  <a:pt x="0" y="0"/>
                </a:moveTo>
                <a:lnTo>
                  <a:pt x="1787831" y="0"/>
                </a:lnTo>
                <a:lnTo>
                  <a:pt x="1787831" y="1553178"/>
                </a:lnTo>
                <a:lnTo>
                  <a:pt x="0" y="15531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873444" y="5928832"/>
            <a:ext cx="2322884" cy="1536007"/>
          </a:xfrm>
          <a:custGeom>
            <a:avLst/>
            <a:gdLst/>
            <a:ahLst/>
            <a:cxnLst/>
            <a:rect r="r" b="b" t="t" l="l"/>
            <a:pathLst>
              <a:path h="1536007" w="2322884">
                <a:moveTo>
                  <a:pt x="0" y="0"/>
                </a:moveTo>
                <a:lnTo>
                  <a:pt x="2322884" y="0"/>
                </a:lnTo>
                <a:lnTo>
                  <a:pt x="2322884" y="1536007"/>
                </a:lnTo>
                <a:lnTo>
                  <a:pt x="0" y="15360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772276" y="9258300"/>
            <a:ext cx="5262611" cy="894644"/>
          </a:xfrm>
          <a:custGeom>
            <a:avLst/>
            <a:gdLst/>
            <a:ahLst/>
            <a:cxnLst/>
            <a:rect r="r" b="b" t="t" l="l"/>
            <a:pathLst>
              <a:path h="894644" w="5262611">
                <a:moveTo>
                  <a:pt x="0" y="0"/>
                </a:moveTo>
                <a:lnTo>
                  <a:pt x="5262610" y="0"/>
                </a:lnTo>
                <a:lnTo>
                  <a:pt x="5262610" y="894644"/>
                </a:lnTo>
                <a:lnTo>
                  <a:pt x="0" y="8946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5473618" y="3898142"/>
            <a:ext cx="5384412" cy="1506815"/>
          </a:xfrm>
          <a:prstGeom prst="rect">
            <a:avLst/>
          </a:prstGeom>
        </p:spPr>
        <p:txBody>
          <a:bodyPr anchor="t" rtlCol="false" tIns="0" lIns="0" bIns="0" rIns="0">
            <a:spAutoFit/>
          </a:bodyPr>
          <a:lstStyle/>
          <a:p>
            <a:pPr algn="just">
              <a:lnSpc>
                <a:spcPts val="12298"/>
              </a:lnSpc>
            </a:pPr>
            <a:r>
              <a:rPr lang="en-US" sz="8784">
                <a:solidFill>
                  <a:srgbClr val="000000"/>
                </a:solidFill>
                <a:latin typeface="Nine by Five Bold"/>
              </a:rPr>
              <a:t>VIRTUAL FISHING</a:t>
            </a:r>
          </a:p>
        </p:txBody>
      </p:sp>
      <p:sp>
        <p:nvSpPr>
          <p:cNvPr name="TextBox 7" id="7"/>
          <p:cNvSpPr txBox="true"/>
          <p:nvPr/>
        </p:nvSpPr>
        <p:spPr>
          <a:xfrm rot="0">
            <a:off x="7917055" y="6019274"/>
            <a:ext cx="973051" cy="1212248"/>
          </a:xfrm>
          <a:prstGeom prst="rect">
            <a:avLst/>
          </a:prstGeom>
        </p:spPr>
        <p:txBody>
          <a:bodyPr anchor="t" rtlCol="false" tIns="0" lIns="0" bIns="0" rIns="0">
            <a:spAutoFit/>
          </a:bodyPr>
          <a:lstStyle/>
          <a:p>
            <a:pPr algn="just">
              <a:lnSpc>
                <a:spcPts val="9833"/>
              </a:lnSpc>
            </a:pPr>
            <a:r>
              <a:rPr lang="en-US" sz="7023">
                <a:solidFill>
                  <a:srgbClr val="000000"/>
                </a:solidFill>
                <a:latin typeface="Nine by Five Bold"/>
              </a:rPr>
              <a:t>101</a:t>
            </a:r>
          </a:p>
        </p:txBody>
      </p:sp>
      <p:sp>
        <p:nvSpPr>
          <p:cNvPr name="TextBox 8" id="8"/>
          <p:cNvSpPr txBox="true"/>
          <p:nvPr/>
        </p:nvSpPr>
        <p:spPr>
          <a:xfrm rot="0">
            <a:off x="6160178" y="7657565"/>
            <a:ext cx="4486806" cy="776561"/>
          </a:xfrm>
          <a:prstGeom prst="rect">
            <a:avLst/>
          </a:prstGeom>
        </p:spPr>
        <p:txBody>
          <a:bodyPr anchor="t" rtlCol="false" tIns="0" lIns="0" bIns="0" rIns="0">
            <a:spAutoFit/>
          </a:bodyPr>
          <a:lstStyle/>
          <a:p>
            <a:pPr algn="just">
              <a:lnSpc>
                <a:spcPts val="6277"/>
              </a:lnSpc>
            </a:pPr>
            <a:r>
              <a:rPr lang="en-US" sz="4483">
                <a:solidFill>
                  <a:srgbClr val="000000"/>
                </a:solidFill>
                <a:latin typeface="Nine by Five Bold"/>
              </a:rPr>
              <a:t>THINK BEFORE YOU CLICK!</a:t>
            </a:r>
          </a:p>
        </p:txBody>
      </p:sp>
      <p:sp>
        <p:nvSpPr>
          <p:cNvPr name="TextBox 9" id="9"/>
          <p:cNvSpPr txBox="true"/>
          <p:nvPr/>
        </p:nvSpPr>
        <p:spPr>
          <a:xfrm rot="0">
            <a:off x="6593966" y="9288018"/>
            <a:ext cx="5100067" cy="739957"/>
          </a:xfrm>
          <a:prstGeom prst="rect">
            <a:avLst/>
          </a:prstGeom>
        </p:spPr>
        <p:txBody>
          <a:bodyPr anchor="t" rtlCol="false" tIns="0" lIns="0" bIns="0" rIns="0">
            <a:spAutoFit/>
          </a:bodyPr>
          <a:lstStyle/>
          <a:p>
            <a:pPr algn="just">
              <a:lnSpc>
                <a:spcPts val="5939"/>
              </a:lnSpc>
            </a:pPr>
            <a:r>
              <a:rPr lang="en-US" sz="4242">
                <a:solidFill>
                  <a:srgbClr val="000000"/>
                </a:solidFill>
                <a:latin typeface="Nine by Five Bold"/>
              </a:rPr>
              <a:t>REALLYGREATSITE.COM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9341940" y="2498801"/>
            <a:ext cx="7917360" cy="5289399"/>
          </a:xfrm>
          <a:custGeom>
            <a:avLst/>
            <a:gdLst/>
            <a:ahLst/>
            <a:cxnLst/>
            <a:rect r="r" b="b" t="t" l="l"/>
            <a:pathLst>
              <a:path h="5289399" w="7917360">
                <a:moveTo>
                  <a:pt x="0" y="0"/>
                </a:moveTo>
                <a:lnTo>
                  <a:pt x="7917360" y="0"/>
                </a:lnTo>
                <a:lnTo>
                  <a:pt x="7917360" y="5289398"/>
                </a:lnTo>
                <a:lnTo>
                  <a:pt x="0" y="5289398"/>
                </a:lnTo>
                <a:lnTo>
                  <a:pt x="0" y="0"/>
                </a:lnTo>
                <a:close/>
              </a:path>
            </a:pathLst>
          </a:custGeom>
          <a:blipFill>
            <a:blip r:embed="rId2"/>
            <a:stretch>
              <a:fillRect l="0" t="0" r="0" b="0"/>
            </a:stretch>
          </a:blipFill>
        </p:spPr>
      </p:sp>
      <p:sp>
        <p:nvSpPr>
          <p:cNvPr name="TextBox 3" id="3"/>
          <p:cNvSpPr txBox="true"/>
          <p:nvPr/>
        </p:nvSpPr>
        <p:spPr>
          <a:xfrm rot="0">
            <a:off x="1028700" y="933450"/>
            <a:ext cx="5611267"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What is Phishing?</a:t>
            </a:r>
          </a:p>
        </p:txBody>
      </p:sp>
      <p:sp>
        <p:nvSpPr>
          <p:cNvPr name="TextBox 4" id="4"/>
          <p:cNvSpPr txBox="true"/>
          <p:nvPr/>
        </p:nvSpPr>
        <p:spPr>
          <a:xfrm rot="0">
            <a:off x="1028700" y="2451176"/>
            <a:ext cx="7931154" cy="5337024"/>
          </a:xfrm>
          <a:prstGeom prst="rect">
            <a:avLst/>
          </a:prstGeom>
        </p:spPr>
        <p:txBody>
          <a:bodyPr anchor="t" rtlCol="false" tIns="0" lIns="0" bIns="0" rIns="0">
            <a:spAutoFit/>
          </a:bodyPr>
          <a:lstStyle/>
          <a:p>
            <a:pPr algn="ctr">
              <a:lnSpc>
                <a:spcPts val="3538"/>
              </a:lnSpc>
            </a:pPr>
            <a:r>
              <a:rPr lang="en-US" sz="2527">
                <a:solidFill>
                  <a:srgbClr val="FFFFFF"/>
                </a:solidFill>
                <a:latin typeface="Canva Sans"/>
              </a:rPr>
              <a:t>&gt; Phishing attempts usually come through email.</a:t>
            </a:r>
          </a:p>
          <a:p>
            <a:pPr algn="ctr">
              <a:lnSpc>
                <a:spcPts val="3538"/>
              </a:lnSpc>
            </a:pPr>
          </a:p>
          <a:p>
            <a:pPr algn="ctr">
              <a:lnSpc>
                <a:spcPts val="3538"/>
              </a:lnSpc>
            </a:pPr>
            <a:r>
              <a:rPr lang="en-US" sz="2527">
                <a:solidFill>
                  <a:srgbClr val="FFFFFF"/>
                </a:solidFill>
                <a:latin typeface="Canva Sans"/>
              </a:rPr>
              <a:t> &gt; Scammers use email because it's easy to spoof the "From" address and make it look like the email is from your bank, a popular store, a government agency, etc. </a:t>
            </a:r>
          </a:p>
          <a:p>
            <a:pPr algn="ctr">
              <a:lnSpc>
                <a:spcPts val="3538"/>
              </a:lnSpc>
            </a:pPr>
          </a:p>
          <a:p>
            <a:pPr algn="ctr">
              <a:lnSpc>
                <a:spcPts val="3538"/>
              </a:lnSpc>
            </a:pPr>
            <a:r>
              <a:rPr lang="en-US" sz="2527">
                <a:solidFill>
                  <a:srgbClr val="FFFFFF"/>
                </a:solidFill>
                <a:latin typeface="Canva Sans"/>
              </a:rPr>
              <a:t>&gt; </a:t>
            </a:r>
            <a:r>
              <a:rPr lang="en-US" sz="2527">
                <a:solidFill>
                  <a:srgbClr val="FFFFFF"/>
                </a:solidFill>
                <a:latin typeface="Canva Sans"/>
              </a:rPr>
              <a:t>They often base the messages on things people would plausibly get emails about, like your bank, Amazon orders, Package tracking notices from UPS or FedEx, or password reset requests from Facebook or Gmail.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1028700" y="3141138"/>
            <a:ext cx="14612363" cy="6117162"/>
          </a:xfrm>
          <a:prstGeom prst="rect">
            <a:avLst/>
          </a:prstGeom>
        </p:spPr>
        <p:txBody>
          <a:bodyPr anchor="t" rtlCol="false" tIns="0" lIns="0" bIns="0" rIns="0">
            <a:spAutoFit/>
          </a:bodyPr>
          <a:lstStyle/>
          <a:p>
            <a:pPr marL="625256" indent="-312628" lvl="1">
              <a:lnSpc>
                <a:spcPts val="4054"/>
              </a:lnSpc>
              <a:buFont typeface="Arial"/>
              <a:buChar char="•"/>
            </a:pPr>
            <a:r>
              <a:rPr lang="en-US" sz="2896">
                <a:solidFill>
                  <a:srgbClr val="FFFFFF"/>
                </a:solidFill>
                <a:latin typeface="Canva Sans"/>
              </a:rPr>
              <a:t>Emails Demanding Urgent Action</a:t>
            </a:r>
          </a:p>
          <a:p>
            <a:pPr marL="625256" indent="-312628" lvl="1">
              <a:lnSpc>
                <a:spcPts val="4054"/>
              </a:lnSpc>
              <a:buFont typeface="Arial"/>
              <a:buChar char="•"/>
            </a:pPr>
            <a:r>
              <a:rPr lang="en-US" sz="2896">
                <a:solidFill>
                  <a:srgbClr val="FFFFFF"/>
                </a:solidFill>
                <a:latin typeface="Canva Sans"/>
              </a:rPr>
              <a:t>Emails with Bad Grammar and Spelling Mistakes</a:t>
            </a:r>
          </a:p>
          <a:p>
            <a:pPr marL="625256" indent="-312628" lvl="1">
              <a:lnSpc>
                <a:spcPts val="4054"/>
              </a:lnSpc>
              <a:buFont typeface="Arial"/>
              <a:buChar char="•"/>
            </a:pPr>
            <a:r>
              <a:rPr lang="en-US" sz="2896">
                <a:solidFill>
                  <a:srgbClr val="FFFFFF"/>
                </a:solidFill>
                <a:latin typeface="Canva Sans"/>
              </a:rPr>
              <a:t>Emails with an Unfamiliar Greeting or Salutation</a:t>
            </a:r>
          </a:p>
          <a:p>
            <a:pPr marL="625256" indent="-312628" lvl="1">
              <a:lnSpc>
                <a:spcPts val="4054"/>
              </a:lnSpc>
              <a:buFont typeface="Arial"/>
              <a:buChar char="•"/>
            </a:pPr>
            <a:r>
              <a:rPr lang="en-US" sz="2896">
                <a:solidFill>
                  <a:srgbClr val="FFFFFF"/>
                </a:solidFill>
                <a:latin typeface="Canva Sans"/>
              </a:rPr>
              <a:t>Inconsistencies in Email Addresses, Links &amp; Domain Names</a:t>
            </a:r>
          </a:p>
          <a:p>
            <a:pPr marL="625256" indent="-312628" lvl="1">
              <a:lnSpc>
                <a:spcPts val="4054"/>
              </a:lnSpc>
              <a:buFont typeface="Arial"/>
              <a:buChar char="•"/>
            </a:pPr>
            <a:r>
              <a:rPr lang="en-US" sz="2896">
                <a:solidFill>
                  <a:srgbClr val="FFFFFF"/>
                </a:solidFill>
                <a:latin typeface="Canva Sans"/>
              </a:rPr>
              <a:t>Suspicious Attachments</a:t>
            </a:r>
          </a:p>
          <a:p>
            <a:pPr marL="625256" indent="-312628" lvl="1">
              <a:lnSpc>
                <a:spcPts val="4054"/>
              </a:lnSpc>
              <a:buFont typeface="Arial"/>
              <a:buChar char="•"/>
            </a:pPr>
            <a:r>
              <a:rPr lang="en-US" sz="2896">
                <a:solidFill>
                  <a:srgbClr val="FFFFFF"/>
                </a:solidFill>
                <a:latin typeface="Canva Sans"/>
              </a:rPr>
              <a:t>Emails Requesting Login Credentials, Payment Information or Sensitive Data</a:t>
            </a:r>
          </a:p>
          <a:p>
            <a:pPr marL="625256" indent="-312628" lvl="1">
              <a:lnSpc>
                <a:spcPts val="4054"/>
              </a:lnSpc>
              <a:buFont typeface="Arial"/>
              <a:buChar char="•"/>
            </a:pPr>
            <a:r>
              <a:rPr lang="en-US" sz="2896">
                <a:solidFill>
                  <a:srgbClr val="FFFFFF"/>
                </a:solidFill>
                <a:latin typeface="Canva Sans"/>
              </a:rPr>
              <a:t>Too Good to Be True Emails</a:t>
            </a:r>
          </a:p>
          <a:p>
            <a:pPr marL="625256" indent="-312628" lvl="1">
              <a:lnSpc>
                <a:spcPts val="4054"/>
              </a:lnSpc>
              <a:buFont typeface="Arial"/>
              <a:buChar char="•"/>
            </a:pPr>
            <a:r>
              <a:rPr lang="en-US" sz="2896">
                <a:solidFill>
                  <a:srgbClr val="FFFFFF"/>
                </a:solidFill>
                <a:latin typeface="Canva Sans"/>
              </a:rPr>
              <a:t>Image based or QR code generated </a:t>
            </a:r>
          </a:p>
          <a:p>
            <a:pPr marL="625256" indent="-312628" lvl="1">
              <a:lnSpc>
                <a:spcPts val="4054"/>
              </a:lnSpc>
              <a:buFont typeface="Arial"/>
              <a:buChar char="•"/>
            </a:pPr>
            <a:r>
              <a:rPr lang="en-US" sz="2896">
                <a:solidFill>
                  <a:srgbClr val="FFFFFF"/>
                </a:solidFill>
                <a:latin typeface="Canva Sans"/>
              </a:rPr>
              <a:t>Credential harvesting</a:t>
            </a:r>
          </a:p>
          <a:p>
            <a:pPr marL="625256" indent="-312628" lvl="1">
              <a:lnSpc>
                <a:spcPts val="4054"/>
              </a:lnSpc>
              <a:buFont typeface="Arial"/>
              <a:buChar char="•"/>
            </a:pPr>
            <a:r>
              <a:rPr lang="en-US" sz="2896">
                <a:solidFill>
                  <a:srgbClr val="FFFFFF"/>
                </a:solidFill>
                <a:latin typeface="Canva Sans"/>
              </a:rPr>
              <a:t> Brand impersonation</a:t>
            </a:r>
          </a:p>
          <a:p>
            <a:pPr>
              <a:lnSpc>
                <a:spcPts val="4054"/>
              </a:lnSpc>
            </a:pPr>
          </a:p>
          <a:p>
            <a:pPr>
              <a:lnSpc>
                <a:spcPts val="4054"/>
              </a:lnSpc>
            </a:pPr>
          </a:p>
        </p:txBody>
      </p:sp>
      <p:sp>
        <p:nvSpPr>
          <p:cNvPr name="Freeform 3" id="3"/>
          <p:cNvSpPr/>
          <p:nvPr/>
        </p:nvSpPr>
        <p:spPr>
          <a:xfrm flipH="false" flipV="false" rot="0">
            <a:off x="13320674" y="990549"/>
            <a:ext cx="3245376" cy="4415478"/>
          </a:xfrm>
          <a:custGeom>
            <a:avLst/>
            <a:gdLst/>
            <a:ahLst/>
            <a:cxnLst/>
            <a:rect r="r" b="b" t="t" l="l"/>
            <a:pathLst>
              <a:path h="4415478" w="3245376">
                <a:moveTo>
                  <a:pt x="0" y="0"/>
                </a:moveTo>
                <a:lnTo>
                  <a:pt x="3245376" y="0"/>
                </a:lnTo>
                <a:lnTo>
                  <a:pt x="3245376" y="4415478"/>
                </a:lnTo>
                <a:lnTo>
                  <a:pt x="0" y="44154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236315" y="933450"/>
            <a:ext cx="7907685"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Types of phishing emails</a:t>
            </a:r>
          </a:p>
        </p:txBody>
      </p:sp>
    </p:spTree>
  </p:cSld>
  <p:clrMapOvr>
    <a:masterClrMapping/>
  </p:clrMapOvr>
  <p:transition spd="med">
    <p:cover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8852729" y="2671328"/>
            <a:ext cx="8988619" cy="6586972"/>
          </a:xfrm>
          <a:custGeom>
            <a:avLst/>
            <a:gdLst/>
            <a:ahLst/>
            <a:cxnLst/>
            <a:rect r="r" b="b" t="t" l="l"/>
            <a:pathLst>
              <a:path h="6586972" w="8988619">
                <a:moveTo>
                  <a:pt x="0" y="0"/>
                </a:moveTo>
                <a:lnTo>
                  <a:pt x="8988619" y="0"/>
                </a:lnTo>
                <a:lnTo>
                  <a:pt x="8988619" y="6586972"/>
                </a:lnTo>
                <a:lnTo>
                  <a:pt x="0" y="6586972"/>
                </a:lnTo>
                <a:lnTo>
                  <a:pt x="0" y="0"/>
                </a:lnTo>
                <a:close/>
              </a:path>
            </a:pathLst>
          </a:custGeom>
          <a:blipFill>
            <a:blip r:embed="rId2"/>
            <a:stretch>
              <a:fillRect l="0" t="0" r="0" b="0"/>
            </a:stretch>
          </a:blipFill>
        </p:spPr>
      </p:sp>
      <p:sp>
        <p:nvSpPr>
          <p:cNvPr name="TextBox 3" id="3"/>
          <p:cNvSpPr txBox="true"/>
          <p:nvPr/>
        </p:nvSpPr>
        <p:spPr>
          <a:xfrm rot="0">
            <a:off x="1028700" y="923925"/>
            <a:ext cx="10753204" cy="1009836"/>
          </a:xfrm>
          <a:prstGeom prst="rect">
            <a:avLst/>
          </a:prstGeom>
        </p:spPr>
        <p:txBody>
          <a:bodyPr anchor="t" rtlCol="false" tIns="0" lIns="0" bIns="0" rIns="0">
            <a:spAutoFit/>
          </a:bodyPr>
          <a:lstStyle/>
          <a:p>
            <a:pPr>
              <a:lnSpc>
                <a:spcPts val="8389"/>
              </a:lnSpc>
            </a:pPr>
            <a:r>
              <a:rPr lang="en-US" sz="5992">
                <a:solidFill>
                  <a:srgbClr val="FFFFFF"/>
                </a:solidFill>
                <a:latin typeface="Canva Sans Bold"/>
              </a:rPr>
              <a:t>Examples of phishing attacks</a:t>
            </a:r>
          </a:p>
        </p:txBody>
      </p:sp>
      <p:sp>
        <p:nvSpPr>
          <p:cNvPr name="TextBox 4" id="4"/>
          <p:cNvSpPr txBox="true"/>
          <p:nvPr/>
        </p:nvSpPr>
        <p:spPr>
          <a:xfrm rot="0">
            <a:off x="1028700" y="3577657"/>
            <a:ext cx="7381889" cy="4180840"/>
          </a:xfrm>
          <a:prstGeom prst="rect">
            <a:avLst/>
          </a:prstGeom>
        </p:spPr>
        <p:txBody>
          <a:bodyPr anchor="t" rtlCol="false" tIns="0" lIns="0" bIns="0" rIns="0">
            <a:spAutoFit/>
          </a:bodyPr>
          <a:lstStyle/>
          <a:p>
            <a:pPr>
              <a:lnSpc>
                <a:spcPts val="4759"/>
              </a:lnSpc>
            </a:pPr>
            <a:r>
              <a:rPr lang="en-US" sz="3399">
                <a:solidFill>
                  <a:srgbClr val="FFFFFF"/>
                </a:solidFill>
                <a:latin typeface="Canva Sans"/>
              </a:rPr>
              <a:t>Example 1 : A fake Microsoft notice, almost identical in appearance to an actual notice from Microsoft concerning "Unusual sign-in activity". This email points users to a phony 1-800 number instead of kicking users to a credentials phish.</a:t>
            </a:r>
          </a:p>
        </p:txBody>
      </p:sp>
    </p:spTree>
  </p:cSld>
  <p:clrMapOvr>
    <a:masterClrMapping/>
  </p:clrMapOvr>
  <p:transition spd="med">
    <p:cover dir="d"/>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136587" y="2708405"/>
            <a:ext cx="4759913" cy="4752285"/>
          </a:xfrm>
          <a:custGeom>
            <a:avLst/>
            <a:gdLst/>
            <a:ahLst/>
            <a:cxnLst/>
            <a:rect r="r" b="b" t="t" l="l"/>
            <a:pathLst>
              <a:path h="4752285" w="4759913">
                <a:moveTo>
                  <a:pt x="0" y="0"/>
                </a:moveTo>
                <a:lnTo>
                  <a:pt x="4759914" y="0"/>
                </a:lnTo>
                <a:lnTo>
                  <a:pt x="4759914" y="4752286"/>
                </a:lnTo>
                <a:lnTo>
                  <a:pt x="0" y="4752286"/>
                </a:lnTo>
                <a:lnTo>
                  <a:pt x="0" y="0"/>
                </a:lnTo>
                <a:close/>
              </a:path>
            </a:pathLst>
          </a:custGeom>
          <a:blipFill>
            <a:blip r:embed="rId2"/>
            <a:stretch>
              <a:fillRect l="0" t="0" r="0" b="0"/>
            </a:stretch>
          </a:blipFill>
        </p:spPr>
      </p:sp>
      <p:sp>
        <p:nvSpPr>
          <p:cNvPr name="Freeform 3" id="3"/>
          <p:cNvSpPr/>
          <p:nvPr/>
        </p:nvSpPr>
        <p:spPr>
          <a:xfrm flipH="false" flipV="false" rot="0">
            <a:off x="4896501" y="2872637"/>
            <a:ext cx="7643843" cy="4423823"/>
          </a:xfrm>
          <a:custGeom>
            <a:avLst/>
            <a:gdLst/>
            <a:ahLst/>
            <a:cxnLst/>
            <a:rect r="r" b="b" t="t" l="l"/>
            <a:pathLst>
              <a:path h="4423823" w="7643843">
                <a:moveTo>
                  <a:pt x="0" y="0"/>
                </a:moveTo>
                <a:lnTo>
                  <a:pt x="7643843" y="0"/>
                </a:lnTo>
                <a:lnTo>
                  <a:pt x="7643843" y="4423822"/>
                </a:lnTo>
                <a:lnTo>
                  <a:pt x="0" y="4423822"/>
                </a:lnTo>
                <a:lnTo>
                  <a:pt x="0" y="0"/>
                </a:lnTo>
                <a:close/>
              </a:path>
            </a:pathLst>
          </a:custGeom>
          <a:blipFill>
            <a:blip r:embed="rId3"/>
            <a:stretch>
              <a:fillRect l="0" t="0" r="-315" b="0"/>
            </a:stretch>
          </a:blipFill>
        </p:spPr>
      </p:sp>
      <p:sp>
        <p:nvSpPr>
          <p:cNvPr name="Freeform 4" id="4"/>
          <p:cNvSpPr/>
          <p:nvPr/>
        </p:nvSpPr>
        <p:spPr>
          <a:xfrm flipH="false" flipV="false" rot="0">
            <a:off x="12796674" y="3008135"/>
            <a:ext cx="5097080" cy="4152826"/>
          </a:xfrm>
          <a:custGeom>
            <a:avLst/>
            <a:gdLst/>
            <a:ahLst/>
            <a:cxnLst/>
            <a:rect r="r" b="b" t="t" l="l"/>
            <a:pathLst>
              <a:path h="4152826" w="5097080">
                <a:moveTo>
                  <a:pt x="0" y="0"/>
                </a:moveTo>
                <a:lnTo>
                  <a:pt x="5097080" y="0"/>
                </a:lnTo>
                <a:lnTo>
                  <a:pt x="5097080" y="4152826"/>
                </a:lnTo>
                <a:lnTo>
                  <a:pt x="0" y="4152826"/>
                </a:lnTo>
                <a:lnTo>
                  <a:pt x="0" y="0"/>
                </a:lnTo>
                <a:close/>
              </a:path>
            </a:pathLst>
          </a:custGeom>
          <a:blipFill>
            <a:blip r:embed="rId4"/>
            <a:stretch>
              <a:fillRect l="-19270" t="0" r="-21952" b="0"/>
            </a:stretch>
          </a:blipFill>
        </p:spPr>
      </p:sp>
      <p:sp>
        <p:nvSpPr>
          <p:cNvPr name="TextBox 5" id="5"/>
          <p:cNvSpPr txBox="true"/>
          <p:nvPr/>
        </p:nvSpPr>
        <p:spPr>
          <a:xfrm rot="0">
            <a:off x="1028700" y="962025"/>
            <a:ext cx="7735601" cy="1780540"/>
          </a:xfrm>
          <a:prstGeom prst="rect">
            <a:avLst/>
          </a:prstGeom>
        </p:spPr>
        <p:txBody>
          <a:bodyPr anchor="t" rtlCol="false" tIns="0" lIns="0" bIns="0" rIns="0">
            <a:spAutoFit/>
          </a:bodyPr>
          <a:lstStyle/>
          <a:p>
            <a:pPr>
              <a:lnSpc>
                <a:spcPts val="4759"/>
              </a:lnSpc>
            </a:pPr>
            <a:r>
              <a:rPr lang="en-US" sz="3399">
                <a:solidFill>
                  <a:srgbClr val="FFFFFF"/>
                </a:solidFill>
                <a:latin typeface="Canva Sans"/>
              </a:rPr>
              <a:t>Example 2 : QR code phishing email</a:t>
            </a:r>
          </a:p>
          <a:p>
            <a:pPr>
              <a:lnSpc>
                <a:spcPts val="4759"/>
              </a:lnSpc>
            </a:pPr>
          </a:p>
          <a:p>
            <a:pPr>
              <a:lnSpc>
                <a:spcPts val="4759"/>
              </a:lnSpc>
            </a:pPr>
          </a:p>
        </p:txBody>
      </p:sp>
      <p:sp>
        <p:nvSpPr>
          <p:cNvPr name="TextBox 6" id="6"/>
          <p:cNvSpPr txBox="true"/>
          <p:nvPr/>
        </p:nvSpPr>
        <p:spPr>
          <a:xfrm rot="0">
            <a:off x="5360170" y="7403541"/>
            <a:ext cx="6808263" cy="1025904"/>
          </a:xfrm>
          <a:prstGeom prst="rect">
            <a:avLst/>
          </a:prstGeom>
        </p:spPr>
        <p:txBody>
          <a:bodyPr anchor="t" rtlCol="false" tIns="0" lIns="0" bIns="0" rIns="0">
            <a:spAutoFit/>
          </a:bodyPr>
          <a:lstStyle/>
          <a:p>
            <a:pPr algn="ctr">
              <a:lnSpc>
                <a:spcPts val="4140"/>
              </a:lnSpc>
            </a:pPr>
            <a:r>
              <a:rPr lang="en-US" sz="2957">
                <a:solidFill>
                  <a:srgbClr val="FFFFFF"/>
                </a:solidFill>
                <a:latin typeface="Canva Sans"/>
              </a:rPr>
              <a:t>2. The Microsoft impersonation site accepted the fake credentials.</a:t>
            </a:r>
          </a:p>
        </p:txBody>
      </p:sp>
      <p:sp>
        <p:nvSpPr>
          <p:cNvPr name="TextBox 7" id="7"/>
          <p:cNvSpPr txBox="true"/>
          <p:nvPr/>
        </p:nvSpPr>
        <p:spPr>
          <a:xfrm rot="0">
            <a:off x="368450" y="7403541"/>
            <a:ext cx="4296188" cy="1012190"/>
          </a:xfrm>
          <a:prstGeom prst="rect">
            <a:avLst/>
          </a:prstGeom>
        </p:spPr>
        <p:txBody>
          <a:bodyPr anchor="t" rtlCol="false" tIns="0" lIns="0" bIns="0" rIns="0">
            <a:spAutoFit/>
          </a:bodyPr>
          <a:lstStyle/>
          <a:p>
            <a:pPr algn="ctr">
              <a:lnSpc>
                <a:spcPts val="4060"/>
              </a:lnSpc>
            </a:pPr>
            <a:r>
              <a:rPr lang="en-US" sz="2900">
                <a:solidFill>
                  <a:srgbClr val="FFFFFF"/>
                </a:solidFill>
                <a:latin typeface="Canva Sans"/>
              </a:rPr>
              <a:t>1. Hijacking an account of a company</a:t>
            </a:r>
            <a:r>
              <a:rPr lang="en-US" sz="2900">
                <a:solidFill>
                  <a:srgbClr val="000000"/>
                </a:solidFill>
                <a:latin typeface="Canva Sans"/>
              </a:rPr>
              <a:t>g</a:t>
            </a:r>
          </a:p>
        </p:txBody>
      </p:sp>
      <p:sp>
        <p:nvSpPr>
          <p:cNvPr name="TextBox 8" id="8"/>
          <p:cNvSpPr txBox="true"/>
          <p:nvPr/>
        </p:nvSpPr>
        <p:spPr>
          <a:xfrm rot="0">
            <a:off x="13078475" y="7122861"/>
            <a:ext cx="4533477" cy="2874920"/>
          </a:xfrm>
          <a:prstGeom prst="rect">
            <a:avLst/>
          </a:prstGeom>
        </p:spPr>
        <p:txBody>
          <a:bodyPr anchor="t" rtlCol="false" tIns="0" lIns="0" bIns="0" rIns="0">
            <a:spAutoFit/>
          </a:bodyPr>
          <a:lstStyle/>
          <a:p>
            <a:pPr algn="ctr">
              <a:lnSpc>
                <a:spcPts val="3282"/>
              </a:lnSpc>
            </a:pPr>
            <a:r>
              <a:rPr lang="en-US" sz="2344">
                <a:solidFill>
                  <a:srgbClr val="FFFFFF"/>
                </a:solidFill>
                <a:latin typeface="Canva Sans"/>
              </a:rPr>
              <a:t>3. Google Chrome warned us that y7y[.]online harvested the fake credentials  which the user entered. phishers will be able to easily obtain the credentials of vulnerable, unprotected victims.</a:t>
            </a:r>
          </a:p>
        </p:txBody>
      </p:sp>
    </p:spTree>
  </p:cSld>
  <p:clrMapOvr>
    <a:masterClrMapping/>
  </p:clrMapOvr>
  <p:transition spd="med">
    <p:cover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1410580" y="2447678"/>
            <a:ext cx="5189457" cy="5391644"/>
          </a:xfrm>
          <a:custGeom>
            <a:avLst/>
            <a:gdLst/>
            <a:ahLst/>
            <a:cxnLst/>
            <a:rect r="r" b="b" t="t" l="l"/>
            <a:pathLst>
              <a:path h="5391644" w="5189457">
                <a:moveTo>
                  <a:pt x="0" y="0"/>
                </a:moveTo>
                <a:lnTo>
                  <a:pt x="5189457" y="0"/>
                </a:lnTo>
                <a:lnTo>
                  <a:pt x="5189457" y="5391644"/>
                </a:lnTo>
                <a:lnTo>
                  <a:pt x="0" y="5391644"/>
                </a:lnTo>
                <a:lnTo>
                  <a:pt x="0" y="0"/>
                </a:lnTo>
                <a:close/>
              </a:path>
            </a:pathLst>
          </a:custGeom>
          <a:blipFill>
            <a:blip r:embed="rId2"/>
            <a:stretch>
              <a:fillRect l="0" t="0" r="0" b="0"/>
            </a:stretch>
          </a:blipFill>
        </p:spPr>
      </p:sp>
      <p:sp>
        <p:nvSpPr>
          <p:cNvPr name="TextBox 3" id="3"/>
          <p:cNvSpPr txBox="true"/>
          <p:nvPr/>
        </p:nvSpPr>
        <p:spPr>
          <a:xfrm rot="0">
            <a:off x="7785610" y="1692556"/>
            <a:ext cx="8824656" cy="3676650"/>
          </a:xfrm>
          <a:prstGeom prst="rect">
            <a:avLst/>
          </a:prstGeom>
        </p:spPr>
        <p:txBody>
          <a:bodyPr anchor="t" rtlCol="false" tIns="0" lIns="0" bIns="0" rIns="0">
            <a:spAutoFit/>
          </a:bodyPr>
          <a:lstStyle/>
          <a:p>
            <a:pPr marL="0" indent="0" lvl="0">
              <a:lnSpc>
                <a:spcPts val="9600"/>
              </a:lnSpc>
            </a:pPr>
            <a:r>
              <a:rPr lang="en-US" sz="8000" spc="160">
                <a:solidFill>
                  <a:srgbClr val="F6E7D8"/>
                </a:solidFill>
                <a:latin typeface="Archivo Black"/>
              </a:rPr>
              <a:t>REPORT PHISHING ATTEMPTS</a:t>
            </a:r>
          </a:p>
        </p:txBody>
      </p:sp>
      <p:sp>
        <p:nvSpPr>
          <p:cNvPr name="TextBox 4" id="4"/>
          <p:cNvSpPr txBox="true"/>
          <p:nvPr/>
        </p:nvSpPr>
        <p:spPr>
          <a:xfrm rot="0">
            <a:off x="7785610" y="5720752"/>
            <a:ext cx="8824656" cy="3115437"/>
          </a:xfrm>
          <a:prstGeom prst="rect">
            <a:avLst/>
          </a:prstGeom>
        </p:spPr>
        <p:txBody>
          <a:bodyPr anchor="t" rtlCol="false" tIns="0" lIns="0" bIns="0" rIns="0">
            <a:spAutoFit/>
          </a:bodyPr>
          <a:lstStyle/>
          <a:p>
            <a:pPr>
              <a:lnSpc>
                <a:spcPts val="3108"/>
              </a:lnSpc>
            </a:pPr>
            <a:r>
              <a:rPr lang="en-US" sz="2220" spc="44">
                <a:solidFill>
                  <a:srgbClr val="F6E7D8"/>
                </a:solidFill>
                <a:latin typeface="Canva Sans"/>
              </a:rPr>
              <a:t>If you suspect a phishing attempt, report it to the IT department. Please don't forward the phishing email or message to another user. You can show them on your device. Forwarding phishing emails could lead to others being phished. </a:t>
            </a:r>
          </a:p>
          <a:p>
            <a:pPr>
              <a:lnSpc>
                <a:spcPts val="3108"/>
              </a:lnSpc>
            </a:pPr>
          </a:p>
          <a:p>
            <a:pPr algn="l" marL="0" indent="0" lvl="0">
              <a:lnSpc>
                <a:spcPts val="3108"/>
              </a:lnSpc>
              <a:spcBef>
                <a:spcPct val="0"/>
              </a:spcBef>
            </a:pPr>
            <a:r>
              <a:rPr lang="en-US" sz="2220" spc="44">
                <a:solidFill>
                  <a:srgbClr val="F6E7D8"/>
                </a:solidFill>
                <a:latin typeface="Canva Sans"/>
              </a:rPr>
              <a:t>Reporting phishing attempts helps protect others from falling victim to the scam. </a:t>
            </a:r>
          </a:p>
        </p:txBody>
      </p:sp>
    </p:spTree>
  </p:cSld>
  <p:clrMapOvr>
    <a:masterClrMapping/>
  </p:clrMapOvr>
  <p:transition spd="med">
    <p:cover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643682" y="460597"/>
            <a:ext cx="17000636" cy="9365805"/>
          </a:xfrm>
          <a:custGeom>
            <a:avLst/>
            <a:gdLst/>
            <a:ahLst/>
            <a:cxnLst/>
            <a:rect r="r" b="b" t="t" l="l"/>
            <a:pathLst>
              <a:path h="9365805" w="17000636">
                <a:moveTo>
                  <a:pt x="0" y="0"/>
                </a:moveTo>
                <a:lnTo>
                  <a:pt x="17000636" y="0"/>
                </a:lnTo>
                <a:lnTo>
                  <a:pt x="17000636" y="9365806"/>
                </a:lnTo>
                <a:lnTo>
                  <a:pt x="0" y="9365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11384" y="1101682"/>
            <a:ext cx="13865231" cy="712855"/>
          </a:xfrm>
          <a:prstGeom prst="rect">
            <a:avLst/>
          </a:prstGeom>
        </p:spPr>
        <p:txBody>
          <a:bodyPr anchor="t" rtlCol="false" tIns="0" lIns="0" bIns="0" rIns="0">
            <a:spAutoFit/>
          </a:bodyPr>
          <a:lstStyle/>
          <a:p>
            <a:pPr algn="ctr">
              <a:lnSpc>
                <a:spcPts val="5333"/>
              </a:lnSpc>
            </a:pPr>
            <a:r>
              <a:rPr lang="en-US" sz="3809" u="sng">
                <a:solidFill>
                  <a:srgbClr val="FFFFFF"/>
                </a:solidFill>
                <a:latin typeface="Horizon"/>
              </a:rPr>
              <a:t>10 ways to avoid phishing scams</a:t>
            </a:r>
          </a:p>
        </p:txBody>
      </p:sp>
      <p:sp>
        <p:nvSpPr>
          <p:cNvPr name="TextBox 4" id="4"/>
          <p:cNvSpPr txBox="true"/>
          <p:nvPr/>
        </p:nvSpPr>
        <p:spPr>
          <a:xfrm rot="0">
            <a:off x="2211384" y="2119630"/>
            <a:ext cx="9837909" cy="59810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Use Antivirus software.</a:t>
            </a:r>
          </a:p>
          <a:p>
            <a:pPr marL="734059" indent="-367030" lvl="1">
              <a:lnSpc>
                <a:spcPts val="4759"/>
              </a:lnSpc>
              <a:buFont typeface="Arial"/>
              <a:buChar char="•"/>
            </a:pPr>
            <a:r>
              <a:rPr lang="en-US" sz="3399">
                <a:solidFill>
                  <a:srgbClr val="FFFFFF"/>
                </a:solidFill>
                <a:latin typeface="Canva Sans"/>
              </a:rPr>
              <a:t>Use Firewalls</a:t>
            </a:r>
          </a:p>
          <a:p>
            <a:pPr marL="734059" indent="-367030" lvl="1">
              <a:lnSpc>
                <a:spcPts val="4759"/>
              </a:lnSpc>
              <a:buFont typeface="Arial"/>
              <a:buChar char="•"/>
            </a:pPr>
            <a:r>
              <a:rPr lang="en-US" sz="3399">
                <a:solidFill>
                  <a:srgbClr val="FFFFFF"/>
                </a:solidFill>
                <a:latin typeface="Canva Sans"/>
              </a:rPr>
              <a:t>Think Before You Click!</a:t>
            </a:r>
          </a:p>
          <a:p>
            <a:pPr marL="734059" indent="-367030" lvl="1">
              <a:lnSpc>
                <a:spcPts val="4759"/>
              </a:lnSpc>
              <a:buFont typeface="Arial"/>
              <a:buChar char="•"/>
            </a:pPr>
            <a:r>
              <a:rPr lang="en-US" sz="3399">
                <a:solidFill>
                  <a:srgbClr val="FFFFFF"/>
                </a:solidFill>
                <a:latin typeface="Canva Sans"/>
              </a:rPr>
              <a:t>Keep Informed About Phishing Techniques</a:t>
            </a:r>
          </a:p>
          <a:p>
            <a:pPr marL="734059" indent="-367030" lvl="1">
              <a:lnSpc>
                <a:spcPts val="4759"/>
              </a:lnSpc>
              <a:buFont typeface="Arial"/>
              <a:buChar char="•"/>
            </a:pPr>
            <a:r>
              <a:rPr lang="en-US" sz="3399">
                <a:solidFill>
                  <a:srgbClr val="FFFFFF"/>
                </a:solidFill>
                <a:latin typeface="Canva Sans"/>
              </a:rPr>
              <a:t>Install an Anti-Phishing Toolbar</a:t>
            </a:r>
          </a:p>
          <a:p>
            <a:pPr marL="734059" indent="-367030" lvl="1">
              <a:lnSpc>
                <a:spcPts val="4759"/>
              </a:lnSpc>
              <a:buFont typeface="Arial"/>
              <a:buChar char="•"/>
            </a:pPr>
            <a:r>
              <a:rPr lang="en-US" sz="3399">
                <a:solidFill>
                  <a:srgbClr val="FFFFFF"/>
                </a:solidFill>
                <a:latin typeface="Canva Sans"/>
              </a:rPr>
              <a:t>Verify a Site’s Security</a:t>
            </a:r>
          </a:p>
          <a:p>
            <a:pPr marL="734059" indent="-367030" lvl="1">
              <a:lnSpc>
                <a:spcPts val="4759"/>
              </a:lnSpc>
              <a:buFont typeface="Arial"/>
              <a:buChar char="•"/>
            </a:pPr>
            <a:r>
              <a:rPr lang="en-US" sz="3399">
                <a:solidFill>
                  <a:srgbClr val="FFFFFF"/>
                </a:solidFill>
                <a:latin typeface="Canva Sans"/>
              </a:rPr>
              <a:t>Check Your Online Accounts Regularly</a:t>
            </a:r>
          </a:p>
          <a:p>
            <a:pPr marL="734059" indent="-367030" lvl="1">
              <a:lnSpc>
                <a:spcPts val="4759"/>
              </a:lnSpc>
              <a:buFont typeface="Arial"/>
              <a:buChar char="•"/>
            </a:pPr>
            <a:r>
              <a:rPr lang="en-US" sz="3399">
                <a:solidFill>
                  <a:srgbClr val="FFFFFF"/>
                </a:solidFill>
                <a:latin typeface="Canva Sans"/>
              </a:rPr>
              <a:t>Keep Your Browser Up to Date</a:t>
            </a:r>
          </a:p>
          <a:p>
            <a:pPr marL="734059" indent="-367030" lvl="1">
              <a:lnSpc>
                <a:spcPts val="4759"/>
              </a:lnSpc>
              <a:buFont typeface="Arial"/>
              <a:buChar char="•"/>
            </a:pPr>
            <a:r>
              <a:rPr lang="en-US" sz="3399">
                <a:solidFill>
                  <a:srgbClr val="FFFFFF"/>
                </a:solidFill>
                <a:latin typeface="Canva Sans"/>
              </a:rPr>
              <a:t>Be Wary of Pop-Ups</a:t>
            </a:r>
          </a:p>
          <a:p>
            <a:pPr marL="734059" indent="-367030" lvl="1">
              <a:lnSpc>
                <a:spcPts val="4759"/>
              </a:lnSpc>
              <a:buFont typeface="Arial"/>
              <a:buChar char="•"/>
            </a:pPr>
            <a:r>
              <a:rPr lang="en-US" sz="3399">
                <a:solidFill>
                  <a:srgbClr val="FFFFFF"/>
                </a:solidFill>
                <a:latin typeface="Canva Sans"/>
              </a:rPr>
              <a:t>Never Give Out Personal Information</a:t>
            </a:r>
          </a:p>
        </p:txBody>
      </p:sp>
    </p:spTree>
  </p:cSld>
  <p:clrMapOvr>
    <a:masterClrMapping/>
  </p:clrMapOvr>
  <p:transition spd="med">
    <p:cover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DAF6cEZDyZk</dc:identifier>
  <dcterms:modified xsi:type="dcterms:W3CDTF">2011-08-01T06:04:30Z</dcterms:modified>
  <cp:revision>1</cp:revision>
  <dc:title>What is Phishing?</dc:title>
</cp:coreProperties>
</file>