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61"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1"/>
    <p:restoredTop sz="78058" autoAdjust="0"/>
  </p:normalViewPr>
  <p:slideViewPr>
    <p:cSldViewPr snapToGrid="0">
      <p:cViewPr varScale="1">
        <p:scale>
          <a:sx n="79" d="100"/>
          <a:sy n="79" d="100"/>
        </p:scale>
        <p:origin x="177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4C9E-AD0C-CF4B-9803-2C8A2D2BB805}"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1B048-792B-A143-A4AE-0ED3F6AC52C5}" type="slidenum">
              <a:rPr lang="en-US" smtClean="0"/>
              <a:t>‹#›</a:t>
            </a:fld>
            <a:endParaRPr lang="en-US"/>
          </a:p>
        </p:txBody>
      </p:sp>
    </p:spTree>
    <p:extLst>
      <p:ext uri="{BB962C8B-B14F-4D97-AF65-F5344CB8AC3E}">
        <p14:creationId xmlns:p14="http://schemas.microsoft.com/office/powerpoint/2010/main" val="24721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Harpreet Singh Sahi. We're here today to discuss the recent security threat against Premium House Lights and how we're investigating it. We will focus on 'external reconnaissance,' a key part of understanding this attack.</a:t>
            </a:r>
          </a:p>
        </p:txBody>
      </p:sp>
      <p:sp>
        <p:nvSpPr>
          <p:cNvPr id="4" name="Slide Number Placeholder 3"/>
          <p:cNvSpPr>
            <a:spLocks noGrp="1"/>
          </p:cNvSpPr>
          <p:nvPr>
            <p:ph type="sldNum" sz="quarter" idx="5"/>
          </p:nvPr>
        </p:nvSpPr>
        <p:spPr/>
        <p:txBody>
          <a:bodyPr/>
          <a:lstStyle/>
          <a:p>
            <a:fld id="{42812BEB-E52D-4E48-889D-26427DF7BBD4}" type="slidenum">
              <a:rPr lang="en-US" smtClean="0"/>
              <a:t>1</a:t>
            </a:fld>
            <a:endParaRPr lang="en-US"/>
          </a:p>
        </p:txBody>
      </p:sp>
    </p:spTree>
    <p:extLst>
      <p:ext uri="{BB962C8B-B14F-4D97-AF65-F5344CB8AC3E}">
        <p14:creationId xmlns:p14="http://schemas.microsoft.com/office/powerpoint/2010/main" val="131355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email that Premium House Lights received. As you can see, the sender claims to have our customer database and is demanding Bitcoin. To prove they're serious, they included a sample of what appears to be real customer data, and we double-checked the information with our database server. This is a classic extortion attempt, and we must take it seriously</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42812BEB-E52D-4E48-889D-26427DF7BBD4}" type="slidenum">
              <a:rPr lang="en-US" smtClean="0"/>
              <a:t>2</a:t>
            </a:fld>
            <a:endParaRPr lang="en-US"/>
          </a:p>
        </p:txBody>
      </p:sp>
    </p:spTree>
    <p:extLst>
      <p:ext uri="{BB962C8B-B14F-4D97-AF65-F5344CB8AC3E}">
        <p14:creationId xmlns:p14="http://schemas.microsoft.com/office/powerpoint/2010/main" val="297242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Reconnaissance is similar to an attacker preparing for an assault. It’s like a thief evaluating a house for vulnerabilities before breaking in. They look for weaknesses, such as unlocked doors or windows, and assess if anyone is present. In our discussion, we will emphasize the importance of external reconnaissance, focusing on what attackers can discover without physically entering our systems.</a:t>
            </a:r>
          </a:p>
          <a:p>
            <a:r>
              <a:rPr lang="en-US" dirty="0"/>
              <a:t>Attackers use Techniques under the Reconnaissance (TA0043) tactic as per the MITRE ATT&amp;CK framework.</a:t>
            </a:r>
            <a:br>
              <a:rPr lang="en-US" dirty="0"/>
            </a:br>
            <a:r>
              <a:rPr lang="en-US" dirty="0"/>
              <a:t>Attackers did an Active Scan of the website, as shown in Figure 3. They kept getting a 404—access denied error, but they finally succeeded with a 200 code and uploaded the </a:t>
            </a:r>
            <a:r>
              <a:rPr lang="en-US" dirty="0" err="1"/>
              <a:t>shell.php</a:t>
            </a:r>
            <a:r>
              <a:rPr lang="en-US" dirty="0"/>
              <a:t> server file. As Evelyn mentioned earlier.</a:t>
            </a:r>
            <a:br>
              <a:rPr lang="en-US" dirty="0"/>
            </a:br>
            <a:r>
              <a:rPr lang="en-US" dirty="0"/>
              <a:t>Right after that, in Figure 4, attackers run commands in the server, gain access as root (just like admin access) easily without entering any password, and copy the whole data into their own database</a:t>
            </a:r>
          </a:p>
        </p:txBody>
      </p:sp>
      <p:sp>
        <p:nvSpPr>
          <p:cNvPr id="4" name="Slide Number Placeholder 3"/>
          <p:cNvSpPr>
            <a:spLocks noGrp="1"/>
          </p:cNvSpPr>
          <p:nvPr>
            <p:ph type="sldNum" sz="quarter" idx="5"/>
          </p:nvPr>
        </p:nvSpPr>
        <p:spPr/>
        <p:txBody>
          <a:bodyPr/>
          <a:lstStyle/>
          <a:p>
            <a:fld id="{9B81B048-792B-A143-A4AE-0ED3F6AC52C5}" type="slidenum">
              <a:rPr lang="en-US" smtClean="0"/>
              <a:t>3</a:t>
            </a:fld>
            <a:endParaRPr lang="en-US"/>
          </a:p>
        </p:txBody>
      </p:sp>
    </p:spTree>
    <p:extLst>
      <p:ext uri="{BB962C8B-B14F-4D97-AF65-F5344CB8AC3E}">
        <p14:creationId xmlns:p14="http://schemas.microsoft.com/office/powerpoint/2010/main" val="72111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Understanding how attackers gather information is crucial for our security posture. By identifying their methods, we can pinpoint vulnerabilities within our systems and develop strategies to mitigate future attacks. This knowledge is not only essential for incident response but also for crafting effective prevention strategies. The insights gained here will empower us to enhance our overall security framework. </a:t>
            </a:r>
            <a:br>
              <a:rPr lang="en-US" dirty="0"/>
            </a:br>
            <a:r>
              <a:rPr lang="en-US" dirty="0"/>
              <a:t>______</a:t>
            </a:r>
          </a:p>
        </p:txBody>
      </p:sp>
      <p:sp>
        <p:nvSpPr>
          <p:cNvPr id="4" name="Slide Number Placeholder 3"/>
          <p:cNvSpPr>
            <a:spLocks noGrp="1"/>
          </p:cNvSpPr>
          <p:nvPr>
            <p:ph type="sldNum" sz="quarter" idx="5"/>
          </p:nvPr>
        </p:nvSpPr>
        <p:spPr/>
        <p:txBody>
          <a:bodyPr/>
          <a:lstStyle/>
          <a:p>
            <a:fld id="{9B81B048-792B-A143-A4AE-0ED3F6AC52C5}" type="slidenum">
              <a:rPr lang="en-US" smtClean="0"/>
              <a:t>4</a:t>
            </a:fld>
            <a:endParaRPr lang="en-US"/>
          </a:p>
        </p:txBody>
      </p:sp>
    </p:spTree>
    <p:extLst>
      <p:ext uri="{BB962C8B-B14F-4D97-AF65-F5344CB8AC3E}">
        <p14:creationId xmlns:p14="http://schemas.microsoft.com/office/powerpoint/2010/main" val="52740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disrupt reconnaissance efforts, we recommend adopting the NIST Cybersecurity Framework. We can significantly enhance our security measures by focusing on the Identify and Protect functions. Regular risk assessments will help us uncover vulnerabilities, while security awareness training and access control will empower our team. Continuous monitoring and audits are also vital to ensure we stay ahead of potential threats. These strategic recommendations will fortify our defenses against reconnaissance. </a:t>
            </a:r>
            <a:br>
              <a:rPr lang="en-US" dirty="0"/>
            </a:br>
            <a:endParaRPr lang="en-CA" dirty="0"/>
          </a:p>
        </p:txBody>
      </p:sp>
      <p:sp>
        <p:nvSpPr>
          <p:cNvPr id="4" name="Slide Number Placeholder 3"/>
          <p:cNvSpPr>
            <a:spLocks noGrp="1"/>
          </p:cNvSpPr>
          <p:nvPr>
            <p:ph type="sldNum" sz="quarter" idx="5"/>
          </p:nvPr>
        </p:nvSpPr>
        <p:spPr/>
        <p:txBody>
          <a:bodyPr/>
          <a:lstStyle/>
          <a:p>
            <a:fld id="{9B81B048-792B-A143-A4AE-0ED3F6AC52C5}" type="slidenum">
              <a:rPr lang="en-US" smtClean="0"/>
              <a:t>5</a:t>
            </a:fld>
            <a:endParaRPr lang="en-US"/>
          </a:p>
        </p:txBody>
      </p:sp>
    </p:spTree>
    <p:extLst>
      <p:ext uri="{BB962C8B-B14F-4D97-AF65-F5344CB8AC3E}">
        <p14:creationId xmlns:p14="http://schemas.microsoft.com/office/powerpoint/2010/main" val="131161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my presentation. I'm now happy to answer any questions you may have. Your inquiries are important, and I encourage you to ask about any aspects of the presentation or any other concerns you may have.</a:t>
            </a:r>
          </a:p>
        </p:txBody>
      </p:sp>
      <p:sp>
        <p:nvSpPr>
          <p:cNvPr id="4" name="Slide Number Placeholder 3"/>
          <p:cNvSpPr>
            <a:spLocks noGrp="1"/>
          </p:cNvSpPr>
          <p:nvPr>
            <p:ph type="sldNum" sz="quarter" idx="5"/>
          </p:nvPr>
        </p:nvSpPr>
        <p:spPr/>
        <p:txBody>
          <a:bodyPr/>
          <a:lstStyle/>
          <a:p>
            <a:fld id="{9B81B048-792B-A143-A4AE-0ED3F6AC52C5}" type="slidenum">
              <a:rPr lang="en-US" smtClean="0"/>
              <a:t>6</a:t>
            </a:fld>
            <a:endParaRPr lang="en-US"/>
          </a:p>
        </p:txBody>
      </p:sp>
    </p:spTree>
    <p:extLst>
      <p:ext uri="{BB962C8B-B14F-4D97-AF65-F5344CB8AC3E}">
        <p14:creationId xmlns:p14="http://schemas.microsoft.com/office/powerpoint/2010/main" val="3301326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F2BB-568D-EE32-2C29-C066552F59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E30DF-CBD5-6F6F-241C-38EEAB0E4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137F6-A6BA-75A6-927C-154213FE6EDE}"/>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C1B58E26-CFFB-5176-6757-08C220D6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145BA-B85F-51C0-EA77-0330E8953FC5}"/>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364039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9FDE-878B-12A7-31C9-330B2EB3C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7134A-8682-67E6-9D8A-61F514A304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E9C4A-91C2-7ECE-9893-ACEB4DB23A74}"/>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00B5A463-42E3-DC09-5FC9-685DA3E1F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F33D4-42D0-9906-FD51-40DA5159229D}"/>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213842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4334D-10EB-78E9-3742-72F28BB742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627EA-6655-34C0-5EA6-BB5236B0E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E3E76-3253-103D-4B0F-BDC2844DBA06}"/>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95405E9B-A01E-3FED-3BBC-3ED8177D0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3A1E2-BCF5-D90D-0E4C-4BF73B109578}"/>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127430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407C-B368-657C-DC3A-F1CD81F85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404DD-6CEA-BCCB-70F3-578650065D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FDDC4-E65E-E17D-5C11-6068D2C2B4D2}"/>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652C1D5D-7DB5-A4DE-7A56-91A231F5D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D4271-B529-89E4-4655-122FEF42B6F2}"/>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490381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82BC-45B1-AD0D-DD55-851A838528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52220-4261-C729-1A9D-A27E5FE57F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3F84D3-3485-5119-9B28-3B85DEFE8E92}"/>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71B376DE-C8D8-AE48-569C-048EA8871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25879-614F-B096-18E9-D8AD9E8DCA0E}"/>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17706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1B43-E8C3-E318-3E76-2B25745ED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95973-8C97-6B08-AC84-CCDA49472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694432-BC6F-91EB-B546-189863DDC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1B2F0-AF3B-1B1C-802C-07B119C448A4}"/>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6" name="Footer Placeholder 5">
            <a:extLst>
              <a:ext uri="{FF2B5EF4-FFF2-40B4-BE49-F238E27FC236}">
                <a16:creationId xmlns:a16="http://schemas.microsoft.com/office/drawing/2014/main" id="{89CCBF1E-4E65-744B-6060-2760DB095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6EFF1-CCCA-DCAE-0C6F-E8D17FB6E795}"/>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9266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1A10-1AD8-F1AE-41FF-3B0EC6C6A0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3C8B8E-B5D4-F945-E350-B1B42921C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646B7-9075-8AF7-D939-AD2DE13D1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CD7F54-426C-FAD3-2649-26866219A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BED6B-0A28-90BC-2CE6-8894415A51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786A1-5014-CA65-02AC-515D00B2D098}"/>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8" name="Footer Placeholder 7">
            <a:extLst>
              <a:ext uri="{FF2B5EF4-FFF2-40B4-BE49-F238E27FC236}">
                <a16:creationId xmlns:a16="http://schemas.microsoft.com/office/drawing/2014/main" id="{D2B8D693-5F58-F555-644E-57A37C2F0C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1C522-BE21-B128-08A2-02BF16D56B01}"/>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576097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2193F-DCCD-C565-9EA8-B6C871A30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CB2B6-FC4C-989C-3AA0-C18FB64CA878}"/>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4" name="Footer Placeholder 3">
            <a:extLst>
              <a:ext uri="{FF2B5EF4-FFF2-40B4-BE49-F238E27FC236}">
                <a16:creationId xmlns:a16="http://schemas.microsoft.com/office/drawing/2014/main" id="{698128F2-9AEF-D583-82E1-26FC3F6297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F998F1-571E-514C-602B-41C629B8BACF}"/>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290564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75839-EA10-56BD-1D66-9CD116CF671D}"/>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3" name="Footer Placeholder 2">
            <a:extLst>
              <a:ext uri="{FF2B5EF4-FFF2-40B4-BE49-F238E27FC236}">
                <a16:creationId xmlns:a16="http://schemas.microsoft.com/office/drawing/2014/main" id="{6BFDCAE4-6A9D-3986-B483-F4DDFF8C0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378EE-6A5E-5585-F339-BCEC8A55141A}"/>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348672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39D7-9CA7-FAFF-2E68-D12DACC95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2AB296-2BFF-AF28-BA68-5BE673B9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C30BF8-612B-A446-D5F7-77E9689A9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02489-D069-1703-C31B-A9AF676188A7}"/>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6" name="Footer Placeholder 5">
            <a:extLst>
              <a:ext uri="{FF2B5EF4-FFF2-40B4-BE49-F238E27FC236}">
                <a16:creationId xmlns:a16="http://schemas.microsoft.com/office/drawing/2014/main" id="{39A622F8-EABF-607D-3E17-94C7FEF69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844D9-94F3-F4FF-EBA6-F34B74A50782}"/>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10453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BF6B-57FA-A942-A827-412E27F8C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9B2EF-ADB2-C7CB-9E3B-2984A3424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5934C-D60A-7F6F-8622-C9389ED77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00E28-236E-FC68-8473-007ADB722508}"/>
              </a:ext>
            </a:extLst>
          </p:cNvPr>
          <p:cNvSpPr>
            <a:spLocks noGrp="1"/>
          </p:cNvSpPr>
          <p:nvPr>
            <p:ph type="dt" sz="half" idx="10"/>
          </p:nvPr>
        </p:nvSpPr>
        <p:spPr/>
        <p:txBody>
          <a:bodyPr/>
          <a:lstStyle/>
          <a:p>
            <a:fld id="{829017D5-7A26-A74B-8835-BD82F65B7FBA}" type="datetimeFigureOut">
              <a:rPr lang="en-US" smtClean="0"/>
              <a:t>5/1/2025</a:t>
            </a:fld>
            <a:endParaRPr lang="en-US"/>
          </a:p>
        </p:txBody>
      </p:sp>
      <p:sp>
        <p:nvSpPr>
          <p:cNvPr id="6" name="Footer Placeholder 5">
            <a:extLst>
              <a:ext uri="{FF2B5EF4-FFF2-40B4-BE49-F238E27FC236}">
                <a16:creationId xmlns:a16="http://schemas.microsoft.com/office/drawing/2014/main" id="{C6E185E2-A44D-6C0E-137C-1F561C9E1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C6E59-A199-13A2-2FC6-ECA2D862F035}"/>
              </a:ext>
            </a:extLst>
          </p:cNvPr>
          <p:cNvSpPr>
            <a:spLocks noGrp="1"/>
          </p:cNvSpPr>
          <p:nvPr>
            <p:ph type="sldNum" sz="quarter" idx="12"/>
          </p:nvPr>
        </p:nvSpPr>
        <p:spPr/>
        <p:txBody>
          <a:bodyPr/>
          <a:lstStyle/>
          <a:p>
            <a:fld id="{162EBE10-F9E1-E74E-9800-27464E34997A}" type="slidenum">
              <a:rPr lang="en-US" smtClean="0"/>
              <a:t>‹#›</a:t>
            </a:fld>
            <a:endParaRPr lang="en-US"/>
          </a:p>
        </p:txBody>
      </p:sp>
    </p:spTree>
    <p:extLst>
      <p:ext uri="{BB962C8B-B14F-4D97-AF65-F5344CB8AC3E}">
        <p14:creationId xmlns:p14="http://schemas.microsoft.com/office/powerpoint/2010/main" val="316935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5D972-4D89-FFB4-1322-C55C809A7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064B9-C4DD-5061-6871-C1107263F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F508B-3CEC-03D2-FF30-67BE0DD59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9017D5-7A26-A74B-8835-BD82F65B7FBA}" type="datetimeFigureOut">
              <a:rPr lang="en-US" smtClean="0"/>
              <a:t>5/1/2025</a:t>
            </a:fld>
            <a:endParaRPr lang="en-US"/>
          </a:p>
        </p:txBody>
      </p:sp>
      <p:sp>
        <p:nvSpPr>
          <p:cNvPr id="5" name="Footer Placeholder 4">
            <a:extLst>
              <a:ext uri="{FF2B5EF4-FFF2-40B4-BE49-F238E27FC236}">
                <a16:creationId xmlns:a16="http://schemas.microsoft.com/office/drawing/2014/main" id="{C0572D05-3173-E57A-C5AC-076A5C127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5979B5-5CDF-7C84-A1D6-9139EA072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2EBE10-F9E1-E74E-9800-27464E34997A}" type="slidenum">
              <a:rPr lang="en-US" smtClean="0"/>
              <a:t>‹#›</a:t>
            </a:fld>
            <a:endParaRPr lang="en-US"/>
          </a:p>
        </p:txBody>
      </p:sp>
    </p:spTree>
    <p:extLst>
      <p:ext uri="{BB962C8B-B14F-4D97-AF65-F5344CB8AC3E}">
        <p14:creationId xmlns:p14="http://schemas.microsoft.com/office/powerpoint/2010/main" val="11857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E2503-92F4-36F4-0480-B9D03C82FEAF}"/>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300" b="1" kern="1200">
                <a:solidFill>
                  <a:schemeClr val="tx1"/>
                </a:solidFill>
                <a:latin typeface="+mj-lt"/>
                <a:ea typeface="+mj-ea"/>
                <a:cs typeface="+mj-cs"/>
              </a:rPr>
              <a:t>Protecting Premium House Lights: Understanding External Reconnaissance</a:t>
            </a:r>
          </a:p>
        </p:txBody>
      </p:sp>
      <p:sp>
        <p:nvSpPr>
          <p:cNvPr id="4" name="Content Placeholder 3">
            <a:extLst>
              <a:ext uri="{FF2B5EF4-FFF2-40B4-BE49-F238E27FC236}">
                <a16:creationId xmlns:a16="http://schemas.microsoft.com/office/drawing/2014/main" id="{E11E92FD-20BC-174F-3A45-A01976F5BE0F}"/>
              </a:ext>
            </a:extLst>
          </p:cNvPr>
          <p:cNvSpPr>
            <a:spLocks noGrp="1"/>
          </p:cNvSpPr>
          <p:nvPr>
            <p:ph sz="half" idx="2"/>
          </p:nvPr>
        </p:nvSpPr>
        <p:spPr>
          <a:xfrm>
            <a:off x="612648" y="2212848"/>
            <a:ext cx="5862396" cy="4096512"/>
          </a:xfrm>
        </p:spPr>
        <p:txBody>
          <a:bodyPr vert="horz" lIns="91440" tIns="45720" rIns="91440" bIns="45720" rtlCol="0">
            <a:normAutofit/>
          </a:bodyPr>
          <a:lstStyle/>
          <a:p>
            <a:pPr marL="0" indent="0">
              <a:lnSpc>
                <a:spcPct val="120000"/>
              </a:lnSpc>
              <a:buNone/>
            </a:pPr>
            <a:r>
              <a:rPr lang="en-US" dirty="0"/>
              <a:t>Investigating the Extortion Threat</a:t>
            </a:r>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endParaRPr lang="en-US" sz="1800" dirty="0"/>
          </a:p>
          <a:p>
            <a:pPr marL="0" indent="0">
              <a:lnSpc>
                <a:spcPct val="120000"/>
              </a:lnSpc>
              <a:buNone/>
            </a:pPr>
            <a:r>
              <a:rPr lang="en-US" sz="1800" dirty="0"/>
              <a:t>By:</a:t>
            </a:r>
            <a:br>
              <a:rPr lang="en-US" sz="1800" dirty="0"/>
            </a:br>
            <a:r>
              <a:rPr lang="en-US" sz="1800" dirty="0"/>
              <a:t>Harpreet Singh Sahi</a:t>
            </a:r>
          </a:p>
        </p:txBody>
      </p:sp>
      <p:pic>
        <p:nvPicPr>
          <p:cNvPr id="3" name="Picture 2" descr="Conceptual image for security.">
            <a:extLst>
              <a:ext uri="{FF2B5EF4-FFF2-40B4-BE49-F238E27FC236}">
                <a16:creationId xmlns:a16="http://schemas.microsoft.com/office/drawing/2014/main" id="{72FABB19-EEAA-EF74-AAE2-D7FB461AFB78}"/>
              </a:ext>
            </a:extLst>
          </p:cNvPr>
          <p:cNvPicPr>
            <a:picLocks noChangeAspect="1"/>
          </p:cNvPicPr>
          <p:nvPr/>
        </p:nvPicPr>
        <p:blipFill>
          <a:blip r:embed="rId3"/>
          <a:stretch>
            <a:fillRect/>
          </a:stretch>
        </p:blipFill>
        <p:spPr>
          <a:xfrm>
            <a:off x="6190488" y="832104"/>
            <a:ext cx="5745212" cy="4754880"/>
          </a:xfrm>
          <a:prstGeom prst="rect">
            <a:avLst/>
          </a:prstGeom>
        </p:spPr>
      </p:pic>
    </p:spTree>
    <p:extLst>
      <p:ext uri="{BB962C8B-B14F-4D97-AF65-F5344CB8AC3E}">
        <p14:creationId xmlns:p14="http://schemas.microsoft.com/office/powerpoint/2010/main" val="244724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550F3-FA9D-021A-A1E5-C9D99F11F854}"/>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sz="3600" b="1" kern="1200">
                <a:solidFill>
                  <a:schemeClr val="tx1"/>
                </a:solidFill>
                <a:latin typeface="+mj-lt"/>
                <a:ea typeface="+mj-ea"/>
                <a:cs typeface="+mj-cs"/>
              </a:rPr>
              <a:t>The Threat: An Extortion Attempt</a:t>
            </a:r>
          </a:p>
        </p:txBody>
      </p:sp>
      <p:sp>
        <p:nvSpPr>
          <p:cNvPr id="4" name="Content Placeholder 3">
            <a:extLst>
              <a:ext uri="{FF2B5EF4-FFF2-40B4-BE49-F238E27FC236}">
                <a16:creationId xmlns:a16="http://schemas.microsoft.com/office/drawing/2014/main" id="{E999FCA0-D353-2F5B-2A65-555076C8406F}"/>
              </a:ext>
            </a:extLst>
          </p:cNvPr>
          <p:cNvSpPr>
            <a:spLocks noGrp="1"/>
          </p:cNvSpPr>
          <p:nvPr>
            <p:ph sz="half" idx="2"/>
          </p:nvPr>
        </p:nvSpPr>
        <p:spPr>
          <a:xfrm>
            <a:off x="614679" y="2212848"/>
            <a:ext cx="4361688" cy="4096512"/>
          </a:xfrm>
        </p:spPr>
        <p:txBody>
          <a:bodyPr vert="horz" lIns="91440" tIns="45720" rIns="91440" bIns="45720" rtlCol="0">
            <a:normAutofit/>
          </a:bodyPr>
          <a:lstStyle/>
          <a:p>
            <a:pPr>
              <a:lnSpc>
                <a:spcPct val="120000"/>
              </a:lnSpc>
            </a:pPr>
            <a:r>
              <a:rPr lang="en-US" sz="1800" dirty="0"/>
              <a:t>Extortion email received from the attacker.</a:t>
            </a:r>
          </a:p>
          <a:p>
            <a:pPr>
              <a:lnSpc>
                <a:spcPct val="120000"/>
              </a:lnSpc>
            </a:pPr>
            <a:r>
              <a:rPr lang="en-US" sz="1800" dirty="0"/>
              <a:t>Key elements include Bitcoin demand.</a:t>
            </a:r>
          </a:p>
          <a:p>
            <a:pPr>
              <a:lnSpc>
                <a:spcPct val="120000"/>
              </a:lnSpc>
            </a:pPr>
            <a:r>
              <a:rPr lang="en-US" sz="1800" dirty="0"/>
              <a:t>Threat to release stolen data.</a:t>
            </a:r>
          </a:p>
        </p:txBody>
      </p:sp>
      <p:pic>
        <p:nvPicPr>
          <p:cNvPr id="3" name="Picture 2">
            <a:extLst>
              <a:ext uri="{FF2B5EF4-FFF2-40B4-BE49-F238E27FC236}">
                <a16:creationId xmlns:a16="http://schemas.microsoft.com/office/drawing/2014/main" id="{1D442B6A-BA9D-9718-3457-7EF14E9CF177}"/>
              </a:ext>
            </a:extLst>
          </p:cNvPr>
          <p:cNvPicPr>
            <a:picLocks noChangeAspect="1"/>
          </p:cNvPicPr>
          <p:nvPr/>
        </p:nvPicPr>
        <p:blipFill>
          <a:blip r:embed="rId3"/>
          <a:srcRect l="777" r="16717"/>
          <a:stretch/>
        </p:blipFill>
        <p:spPr>
          <a:xfrm>
            <a:off x="4735855" y="45720"/>
            <a:ext cx="7047572" cy="3712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E63763C0-6C58-01C8-E4D6-D57ACD241836}"/>
              </a:ext>
            </a:extLst>
          </p:cNvPr>
          <p:cNvPicPr>
            <a:picLocks noChangeAspect="1"/>
          </p:cNvPicPr>
          <p:nvPr/>
        </p:nvPicPr>
        <p:blipFill>
          <a:blip r:embed="rId4"/>
          <a:srcRect b="10571"/>
          <a:stretch/>
        </p:blipFill>
        <p:spPr>
          <a:xfrm>
            <a:off x="4735855" y="4402836"/>
            <a:ext cx="6807060" cy="1664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4D3274AB-135D-5879-F15F-57C5A3BE9DEF}"/>
              </a:ext>
            </a:extLst>
          </p:cNvPr>
          <p:cNvSpPr txBox="1"/>
          <p:nvPr/>
        </p:nvSpPr>
        <p:spPr>
          <a:xfrm>
            <a:off x="4817326" y="3854196"/>
            <a:ext cx="3057888" cy="307777"/>
          </a:xfrm>
          <a:prstGeom prst="rect">
            <a:avLst/>
          </a:prstGeom>
          <a:noFill/>
        </p:spPr>
        <p:txBody>
          <a:bodyPr wrap="none" rtlCol="0">
            <a:spAutoFit/>
          </a:bodyPr>
          <a:lstStyle/>
          <a:p>
            <a:r>
              <a:rPr lang="en-US" sz="1400" b="1" dirty="0"/>
              <a:t>Figure 1 – Data from extortion email</a:t>
            </a:r>
            <a:endParaRPr lang="en-CA" sz="1400" b="1" dirty="0"/>
          </a:p>
        </p:txBody>
      </p:sp>
      <p:sp>
        <p:nvSpPr>
          <p:cNvPr id="9" name="TextBox 8">
            <a:extLst>
              <a:ext uri="{FF2B5EF4-FFF2-40B4-BE49-F238E27FC236}">
                <a16:creationId xmlns:a16="http://schemas.microsoft.com/office/drawing/2014/main" id="{25F12A16-172C-70D2-9689-5D49D5A2835E}"/>
              </a:ext>
            </a:extLst>
          </p:cNvPr>
          <p:cNvSpPr txBox="1"/>
          <p:nvPr/>
        </p:nvSpPr>
        <p:spPr>
          <a:xfrm>
            <a:off x="4817326" y="6232579"/>
            <a:ext cx="3492879" cy="307777"/>
          </a:xfrm>
          <a:prstGeom prst="rect">
            <a:avLst/>
          </a:prstGeom>
          <a:noFill/>
        </p:spPr>
        <p:txBody>
          <a:bodyPr wrap="none" rtlCol="0">
            <a:spAutoFit/>
          </a:bodyPr>
          <a:lstStyle/>
          <a:p>
            <a:r>
              <a:rPr lang="en-US" sz="1400" b="1" dirty="0"/>
              <a:t>Figure 2 – Customer Data from the server</a:t>
            </a:r>
            <a:endParaRPr lang="en-CA" dirty="0"/>
          </a:p>
        </p:txBody>
      </p:sp>
    </p:spTree>
    <p:extLst>
      <p:ext uri="{BB962C8B-B14F-4D97-AF65-F5344CB8AC3E}">
        <p14:creationId xmlns:p14="http://schemas.microsoft.com/office/powerpoint/2010/main" val="2724858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AFDB3-42A4-57F5-0AD6-BC0902123982}"/>
              </a:ext>
            </a:extLst>
          </p:cNvPr>
          <p:cNvSpPr>
            <a:spLocks noGrp="1"/>
          </p:cNvSpPr>
          <p:nvPr>
            <p:ph type="title"/>
          </p:nvPr>
        </p:nvSpPr>
        <p:spPr>
          <a:xfrm>
            <a:off x="153503" y="324723"/>
            <a:ext cx="436168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What is Reconnaissance?</a:t>
            </a:r>
          </a:p>
        </p:txBody>
      </p:sp>
      <p:sp>
        <p:nvSpPr>
          <p:cNvPr id="4" name="Content Placeholder 3">
            <a:extLst>
              <a:ext uri="{FF2B5EF4-FFF2-40B4-BE49-F238E27FC236}">
                <a16:creationId xmlns:a16="http://schemas.microsoft.com/office/drawing/2014/main" id="{EA6B9D6F-9D01-8EB9-622E-133579FFE7CC}"/>
              </a:ext>
            </a:extLst>
          </p:cNvPr>
          <p:cNvSpPr>
            <a:spLocks noGrp="1"/>
          </p:cNvSpPr>
          <p:nvPr>
            <p:ph sz="half" idx="2"/>
          </p:nvPr>
        </p:nvSpPr>
        <p:spPr>
          <a:xfrm>
            <a:off x="153503" y="2079033"/>
            <a:ext cx="4361688" cy="4096512"/>
          </a:xfrm>
        </p:spPr>
        <p:txBody>
          <a:bodyPr vert="horz" lIns="91440" tIns="45720" rIns="91440" bIns="45720" rtlCol="0">
            <a:normAutofit/>
          </a:bodyPr>
          <a:lstStyle/>
          <a:p>
            <a:pPr>
              <a:lnSpc>
                <a:spcPct val="120000"/>
              </a:lnSpc>
            </a:pPr>
            <a:r>
              <a:rPr lang="en-US" sz="1800" dirty="0"/>
              <a:t>Reconnaissance is like homework for attackers.</a:t>
            </a:r>
          </a:p>
          <a:p>
            <a:pPr>
              <a:lnSpc>
                <a:spcPct val="120000"/>
              </a:lnSpc>
            </a:pPr>
            <a:r>
              <a:rPr lang="en-US" sz="1800" dirty="0"/>
              <a:t>Imagine a thief checking a house before breaking in.</a:t>
            </a:r>
          </a:p>
          <a:p>
            <a:pPr>
              <a:lnSpc>
                <a:spcPct val="120000"/>
              </a:lnSpc>
            </a:pPr>
            <a:r>
              <a:rPr lang="en-US" sz="1800" dirty="0"/>
              <a:t>Attackers gather information without direct access.</a:t>
            </a:r>
          </a:p>
          <a:p>
            <a:pPr>
              <a:lnSpc>
                <a:spcPct val="120000"/>
              </a:lnSpc>
            </a:pPr>
            <a:r>
              <a:rPr lang="en-US" sz="1800" dirty="0"/>
              <a:t>MITRE ATT&amp;CK framework  TA0043</a:t>
            </a:r>
          </a:p>
        </p:txBody>
      </p:sp>
      <p:pic>
        <p:nvPicPr>
          <p:cNvPr id="7" name="Picture 6">
            <a:extLst>
              <a:ext uri="{FF2B5EF4-FFF2-40B4-BE49-F238E27FC236}">
                <a16:creationId xmlns:a16="http://schemas.microsoft.com/office/drawing/2014/main" id="{FA6BBEC7-0395-8406-B8E9-29F79144F051}"/>
              </a:ext>
            </a:extLst>
          </p:cNvPr>
          <p:cNvPicPr>
            <a:picLocks noChangeAspect="1"/>
          </p:cNvPicPr>
          <p:nvPr/>
        </p:nvPicPr>
        <p:blipFill>
          <a:blip r:embed="rId3"/>
          <a:srcRect b="11187"/>
          <a:stretch/>
        </p:blipFill>
        <p:spPr>
          <a:xfrm>
            <a:off x="4515191" y="130467"/>
            <a:ext cx="7523306" cy="3076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30153C5-4F19-DA78-6953-4203CB65C9F1}"/>
              </a:ext>
            </a:extLst>
          </p:cNvPr>
          <p:cNvPicPr>
            <a:picLocks noChangeAspect="1"/>
          </p:cNvPicPr>
          <p:nvPr/>
        </p:nvPicPr>
        <p:blipFill>
          <a:blip r:embed="rId4"/>
          <a:srcRect l="461" r="-1" b="12390"/>
          <a:stretch/>
        </p:blipFill>
        <p:spPr>
          <a:xfrm>
            <a:off x="4515190" y="3694964"/>
            <a:ext cx="7160136" cy="2336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A84A2E4F-9CDF-2116-2B49-0AE8D57E83E6}"/>
              </a:ext>
            </a:extLst>
          </p:cNvPr>
          <p:cNvSpPr txBox="1"/>
          <p:nvPr/>
        </p:nvSpPr>
        <p:spPr>
          <a:xfrm>
            <a:off x="4515190" y="3206729"/>
            <a:ext cx="2330510" cy="369332"/>
          </a:xfrm>
          <a:prstGeom prst="rect">
            <a:avLst/>
          </a:prstGeom>
          <a:noFill/>
        </p:spPr>
        <p:txBody>
          <a:bodyPr wrap="none" rtlCol="0">
            <a:spAutoFit/>
          </a:bodyPr>
          <a:lstStyle/>
          <a:p>
            <a:r>
              <a:rPr lang="en-US" b="1" dirty="0"/>
              <a:t>Figure 3 – Access log</a:t>
            </a:r>
            <a:endParaRPr lang="en-CA" b="1" dirty="0"/>
          </a:p>
        </p:txBody>
      </p:sp>
      <p:sp>
        <p:nvSpPr>
          <p:cNvPr id="12" name="TextBox 11">
            <a:extLst>
              <a:ext uri="{FF2B5EF4-FFF2-40B4-BE49-F238E27FC236}">
                <a16:creationId xmlns:a16="http://schemas.microsoft.com/office/drawing/2014/main" id="{0ABE05B7-699E-EECC-A832-15559DF4468B}"/>
              </a:ext>
            </a:extLst>
          </p:cNvPr>
          <p:cNvSpPr txBox="1"/>
          <p:nvPr/>
        </p:nvSpPr>
        <p:spPr>
          <a:xfrm>
            <a:off x="4515190" y="6199662"/>
            <a:ext cx="2770374" cy="369332"/>
          </a:xfrm>
          <a:prstGeom prst="rect">
            <a:avLst/>
          </a:prstGeom>
          <a:noFill/>
        </p:spPr>
        <p:txBody>
          <a:bodyPr wrap="none" rtlCol="0">
            <a:spAutoFit/>
          </a:bodyPr>
          <a:lstStyle/>
          <a:p>
            <a:r>
              <a:rPr lang="en-US" b="1" dirty="0"/>
              <a:t>Figure 4 – Database shell</a:t>
            </a:r>
            <a:endParaRPr lang="en-CA" b="1" dirty="0"/>
          </a:p>
        </p:txBody>
      </p:sp>
    </p:spTree>
    <p:extLst>
      <p:ext uri="{BB962C8B-B14F-4D97-AF65-F5344CB8AC3E}">
        <p14:creationId xmlns:p14="http://schemas.microsoft.com/office/powerpoint/2010/main" val="380830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40E59-B446-9044-797A-482D810A5DF4}"/>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600" b="1" kern="1200">
                <a:solidFill>
                  <a:schemeClr val="tx1"/>
                </a:solidFill>
                <a:latin typeface="+mj-lt"/>
                <a:ea typeface="+mj-ea"/>
                <a:cs typeface="+mj-cs"/>
              </a:rPr>
              <a:t>Why This Matters</a:t>
            </a:r>
          </a:p>
        </p:txBody>
      </p:sp>
      <p:sp>
        <p:nvSpPr>
          <p:cNvPr id="4" name="Content Placeholder 3">
            <a:extLst>
              <a:ext uri="{FF2B5EF4-FFF2-40B4-BE49-F238E27FC236}">
                <a16:creationId xmlns:a16="http://schemas.microsoft.com/office/drawing/2014/main" id="{3B0BE81F-1092-CB92-43F8-08D0DB868465}"/>
              </a:ext>
            </a:extLst>
          </p:cNvPr>
          <p:cNvSpPr>
            <a:spLocks noGrp="1"/>
          </p:cNvSpPr>
          <p:nvPr>
            <p:ph sz="half" idx="2"/>
          </p:nvPr>
        </p:nvSpPr>
        <p:spPr>
          <a:xfrm>
            <a:off x="612648" y="2212848"/>
            <a:ext cx="5862396" cy="4096512"/>
          </a:xfrm>
        </p:spPr>
        <p:txBody>
          <a:bodyPr vert="horz" lIns="91440" tIns="45720" rIns="91440" bIns="45720" rtlCol="0">
            <a:normAutofit/>
          </a:bodyPr>
          <a:lstStyle/>
          <a:p>
            <a:pPr>
              <a:lnSpc>
                <a:spcPct val="120000"/>
              </a:lnSpc>
            </a:pPr>
            <a:r>
              <a:rPr lang="en-US" sz="1800"/>
              <a:t>Understanding attackers' information gathering methods is essential.</a:t>
            </a:r>
          </a:p>
          <a:p>
            <a:pPr>
              <a:lnSpc>
                <a:spcPct val="120000"/>
              </a:lnSpc>
            </a:pPr>
            <a:r>
              <a:rPr lang="en-US" sz="1800"/>
              <a:t>Identifying vulnerabilities helps prevent future attacks.</a:t>
            </a:r>
          </a:p>
          <a:p>
            <a:pPr>
              <a:lnSpc>
                <a:spcPct val="120000"/>
              </a:lnSpc>
            </a:pPr>
            <a:r>
              <a:rPr lang="en-US" sz="1800"/>
              <a:t>Crucial for incident response and prevention strategies.</a:t>
            </a:r>
          </a:p>
        </p:txBody>
      </p:sp>
      <p:pic>
        <p:nvPicPr>
          <p:cNvPr id="5" name="Content Placeholder 4" descr="Blank wood plaque">
            <a:extLst>
              <a:ext uri="{FF2B5EF4-FFF2-40B4-BE49-F238E27FC236}">
                <a16:creationId xmlns:a16="http://schemas.microsoft.com/office/drawing/2014/main" id="{DF6EB63A-E390-4217-8A85-AE160F8F652C}"/>
              </a:ext>
            </a:extLst>
          </p:cNvPr>
          <p:cNvPicPr>
            <a:picLocks noGrp="1" noChangeAspect="1"/>
          </p:cNvPicPr>
          <p:nvPr>
            <p:ph sz="half" idx="1"/>
          </p:nvPr>
        </p:nvPicPr>
        <p:blipFill>
          <a:blip r:embed="rId3"/>
          <a:stretch>
            <a:fillRect/>
          </a:stretch>
        </p:blipFill>
        <p:spPr>
          <a:xfrm>
            <a:off x="7091395" y="605917"/>
            <a:ext cx="4681506" cy="5674552"/>
          </a:xfrm>
          <a:prstGeom prst="rect">
            <a:avLst/>
          </a:prstGeom>
        </p:spPr>
      </p:pic>
      <p:pic>
        <p:nvPicPr>
          <p:cNvPr id="3" name="Picture 2" descr="external reconnaissance cybersecurity">
            <a:extLst>
              <a:ext uri="{FF2B5EF4-FFF2-40B4-BE49-F238E27FC236}">
                <a16:creationId xmlns:a16="http://schemas.microsoft.com/office/drawing/2014/main" id="{BC87697B-1CD0-9359-AB17-E701DDAFCF90}"/>
              </a:ext>
            </a:extLst>
          </p:cNvPr>
          <p:cNvPicPr>
            <a:picLocks noChangeAspect="1"/>
          </p:cNvPicPr>
          <p:nvPr/>
        </p:nvPicPr>
        <p:blipFill>
          <a:blip r:embed="rId4"/>
          <a:stretch>
            <a:fillRect/>
          </a:stretch>
        </p:blipFill>
        <p:spPr>
          <a:xfrm>
            <a:off x="6355080" y="0"/>
            <a:ext cx="5711952" cy="6858000"/>
          </a:xfrm>
          <a:prstGeom prst="rect">
            <a:avLst/>
          </a:prstGeom>
        </p:spPr>
      </p:pic>
    </p:spTree>
    <p:extLst>
      <p:ext uri="{BB962C8B-B14F-4D97-AF65-F5344CB8AC3E}">
        <p14:creationId xmlns:p14="http://schemas.microsoft.com/office/powerpoint/2010/main" val="58218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E75FA-4B89-7A7C-013E-4416973D739B}"/>
              </a:ext>
            </a:extLst>
          </p:cNvPr>
          <p:cNvSpPr>
            <a:spLocks noGrp="1"/>
          </p:cNvSpPr>
          <p:nvPr>
            <p:ph type="title"/>
          </p:nvPr>
        </p:nvSpPr>
        <p:spPr>
          <a:xfrm>
            <a:off x="217114" y="611665"/>
            <a:ext cx="4621553" cy="1360728"/>
          </a:xfrm>
        </p:spPr>
        <p:txBody>
          <a:bodyPr vert="horz" lIns="91440" tIns="45720" rIns="91440" bIns="45720" rtlCol="0" anchor="b">
            <a:normAutofit fontScale="90000"/>
          </a:bodyPr>
          <a:lstStyle/>
          <a:p>
            <a:r>
              <a:rPr lang="en-US" sz="3600" b="1" kern="1200" dirty="0">
                <a:solidFill>
                  <a:schemeClr val="tx1"/>
                </a:solidFill>
                <a:latin typeface="+mj-lt"/>
                <a:ea typeface="+mj-ea"/>
                <a:cs typeface="+mj-cs"/>
              </a:rPr>
              <a:t>Our Next Steps Strategic Recommendations: Disrupting Reconnaissance</a:t>
            </a:r>
          </a:p>
        </p:txBody>
      </p:sp>
      <p:sp>
        <p:nvSpPr>
          <p:cNvPr id="9" name="Content Placeholder 3">
            <a:extLst>
              <a:ext uri="{FF2B5EF4-FFF2-40B4-BE49-F238E27FC236}">
                <a16:creationId xmlns:a16="http://schemas.microsoft.com/office/drawing/2014/main" id="{DACC32D5-5867-626A-5683-28BFF49F822E}"/>
              </a:ext>
            </a:extLst>
          </p:cNvPr>
          <p:cNvSpPr>
            <a:spLocks noGrp="1"/>
          </p:cNvSpPr>
          <p:nvPr>
            <p:ph sz="half" idx="2"/>
          </p:nvPr>
        </p:nvSpPr>
        <p:spPr>
          <a:xfrm>
            <a:off x="217113" y="1972393"/>
            <a:ext cx="4511003" cy="4096512"/>
          </a:xfrm>
        </p:spPr>
        <p:txBody>
          <a:bodyPr vert="horz" lIns="91440" tIns="45720" rIns="91440" bIns="45720" rtlCol="0">
            <a:normAutofit/>
          </a:bodyPr>
          <a:lstStyle/>
          <a:p>
            <a:pPr>
              <a:lnSpc>
                <a:spcPct val="120000"/>
              </a:lnSpc>
            </a:pPr>
            <a:r>
              <a:rPr lang="en-US" sz="1800" dirty="0"/>
              <a:t>Adopt the NIST Cybersecurity Framework for guidance.</a:t>
            </a:r>
          </a:p>
          <a:p>
            <a:pPr>
              <a:lnSpc>
                <a:spcPct val="120000"/>
              </a:lnSpc>
            </a:pPr>
            <a:r>
              <a:rPr lang="en-US" sz="1800" dirty="0"/>
              <a:t>Focus on the Identify and Protect functions to enhance security.</a:t>
            </a:r>
          </a:p>
          <a:p>
            <a:pPr>
              <a:lnSpc>
                <a:spcPct val="120000"/>
              </a:lnSpc>
            </a:pPr>
            <a:r>
              <a:rPr lang="en-US" sz="1800" dirty="0"/>
              <a:t>Conduct Regular Risk Assessments to identify vulnerabilities. (CA-1)</a:t>
            </a:r>
          </a:p>
          <a:p>
            <a:pPr>
              <a:lnSpc>
                <a:spcPct val="120000"/>
              </a:lnSpc>
            </a:pPr>
            <a:r>
              <a:rPr lang="en-US" sz="1800" dirty="0"/>
              <a:t>Implement Security Awareness Training and Access Control. (AT-1)</a:t>
            </a:r>
          </a:p>
          <a:p>
            <a:pPr>
              <a:lnSpc>
                <a:spcPct val="120000"/>
              </a:lnSpc>
            </a:pPr>
            <a:r>
              <a:rPr lang="en-US" sz="1800" dirty="0"/>
              <a:t> Continuous Monitoring and Audits (CA-7)</a:t>
            </a:r>
          </a:p>
        </p:txBody>
      </p:sp>
      <p:pic>
        <p:nvPicPr>
          <p:cNvPr id="13" name="Picture 2" descr="Why Does My Business Need to be NIST Compliant?">
            <a:extLst>
              <a:ext uri="{FF2B5EF4-FFF2-40B4-BE49-F238E27FC236}">
                <a16:creationId xmlns:a16="http://schemas.microsoft.com/office/drawing/2014/main" id="{F1E134E9-E041-520D-CE08-C4DE640B4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8368" y="761213"/>
            <a:ext cx="5933931" cy="489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01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D257C-F45E-3D1F-AF65-78A8A83D7BF8}"/>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Questions &amp; Answers</a:t>
            </a:r>
          </a:p>
        </p:txBody>
      </p:sp>
      <p:sp>
        <p:nvSpPr>
          <p:cNvPr id="4" name="Content Placeholder 3">
            <a:extLst>
              <a:ext uri="{FF2B5EF4-FFF2-40B4-BE49-F238E27FC236}">
                <a16:creationId xmlns:a16="http://schemas.microsoft.com/office/drawing/2014/main" id="{E50D9FBB-1F27-B30F-0693-0EDE31136DCD}"/>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20000"/>
              </a:lnSpc>
            </a:pPr>
            <a:r>
              <a:rPr lang="en-US" sz="1800"/>
              <a:t>Open the floor for audience questions.</a:t>
            </a:r>
          </a:p>
          <a:p>
            <a:pPr>
              <a:lnSpc>
                <a:spcPct val="120000"/>
              </a:lnSpc>
            </a:pPr>
            <a:r>
              <a:rPr lang="en-US" sz="1800"/>
              <a:t>Encourage participants to ask about any topic covered.</a:t>
            </a:r>
          </a:p>
          <a:p>
            <a:pPr>
              <a:lnSpc>
                <a:spcPct val="120000"/>
              </a:lnSpc>
            </a:pPr>
            <a:r>
              <a:rPr lang="en-US" sz="1800"/>
              <a:t>Provide clear and thoughtful responses.</a:t>
            </a:r>
          </a:p>
          <a:p>
            <a:pPr>
              <a:lnSpc>
                <a:spcPct val="120000"/>
              </a:lnSpc>
            </a:pPr>
            <a:r>
              <a:rPr lang="en-US" sz="1800"/>
              <a:t>Thank everyone for their insights and queries.</a:t>
            </a:r>
          </a:p>
        </p:txBody>
      </p:sp>
      <p:pic>
        <p:nvPicPr>
          <p:cNvPr id="5" name="Content Placeholder 4" descr="Yellow question mark">
            <a:extLst>
              <a:ext uri="{FF2B5EF4-FFF2-40B4-BE49-F238E27FC236}">
                <a16:creationId xmlns:a16="http://schemas.microsoft.com/office/drawing/2014/main" id="{A47C54F9-8838-40FD-B887-2C802B763C3C}"/>
              </a:ext>
            </a:extLst>
          </p:cNvPr>
          <p:cNvPicPr>
            <a:picLocks noGrp="1" noChangeAspect="1"/>
          </p:cNvPicPr>
          <p:nvPr>
            <p:ph sz="half" idx="1"/>
          </p:nvPr>
        </p:nvPicPr>
        <p:blipFill>
          <a:blip r:embed="rId3"/>
          <a:stretch>
            <a:fillRect/>
          </a:stretch>
        </p:blipFill>
        <p:spPr>
          <a:xfrm>
            <a:off x="5691261" y="1677665"/>
            <a:ext cx="5837780" cy="3502668"/>
          </a:xfrm>
          <a:prstGeom prst="rect">
            <a:avLst/>
          </a:prstGeom>
        </p:spPr>
      </p:pic>
    </p:spTree>
    <p:extLst>
      <p:ext uri="{BB962C8B-B14F-4D97-AF65-F5344CB8AC3E}">
        <p14:creationId xmlns:p14="http://schemas.microsoft.com/office/powerpoint/2010/main" val="28691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819</TotalTime>
  <Words>704</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Protecting Premium House Lights: Understanding External Reconnaissance</vt:lpstr>
      <vt:lpstr>The Threat: An Extortion Attempt</vt:lpstr>
      <vt:lpstr>What is Reconnaissance?</vt:lpstr>
      <vt:lpstr>Why This Matters</vt:lpstr>
      <vt:lpstr>Our Next Steps Strategic Recommendations: Disrupting Reconnaissance</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HARPREET SINGH SAHI</dc:creator>
  <cp:lastModifiedBy>HARPREET SINGH SAHI</cp:lastModifiedBy>
  <cp:revision>36</cp:revision>
  <dcterms:created xsi:type="dcterms:W3CDTF">2025-04-11T00:48:41Z</dcterms:created>
  <dcterms:modified xsi:type="dcterms:W3CDTF">2025-05-02T00:36:18Z</dcterms:modified>
</cp:coreProperties>
</file>