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8" r:id="rId5"/>
    <p:sldId id="266" r:id="rId6"/>
    <p:sldId id="258" r:id="rId7"/>
    <p:sldId id="259" r:id="rId8"/>
    <p:sldId id="263" r:id="rId9"/>
    <p:sldId id="262" r:id="rId10"/>
    <p:sldId id="269" r:id="rId11"/>
    <p:sldId id="261" r:id="rId12"/>
  </p:sldIdLst>
  <p:sldSz cx="18288000" cy="10287000"/>
  <p:notesSz cx="6858000" cy="9144000"/>
  <p:embeddedFontLst>
    <p:embeddedFont>
      <p:font typeface="DM Sans" pitchFamily="2" charset="0"/>
      <p:regular r:id="rId14"/>
      <p:bold r:id="rId15"/>
    </p:embeddedFont>
    <p:embeddedFont>
      <p:font typeface="DM Sans Bold" charset="0"/>
      <p:regular r:id="rId16"/>
    </p:embeddedFont>
    <p:embeddedFont>
      <p:font typeface="Horizon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1" d="100"/>
          <a:sy n="51" d="100"/>
        </p:scale>
        <p:origin x="260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169A95-56C1-4E39-A603-56F160985784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8571E-1122-477C-B75C-1186CC8FAB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34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061-ecommerce-free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svg"/><Relationship Id="rId7" Type="http://schemas.openxmlformats.org/officeDocument/2006/relationships/hyperlink" Target="http://claudiotraks89746.wikidot.com/blog:33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jp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pixabay.com/en/notification-notify-icon-2153689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pixabay.com/illustrations/profits-revenue-business-income-1953616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hyperlink" Target="https://www.flickr.com/photos/robbertjnoordzij/2225789010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hyperlink" Target="https://www.wallpaperflare.com/illustration-of-shopping-online-with-a-mobile-device-ecommerce-wallpaper-aajt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hyperlink" Target="https://codewith.mu/en/tutorials/" TargetMode="Externa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zedtoo.wordpress.com/tag/shopping/" TargetMode="External"/><Relationship Id="rId3" Type="http://schemas.openxmlformats.org/officeDocument/2006/relationships/image" Target="../media/image3.svg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creativecommons.org/licenses/by-nc-nd/3.0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5.sv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56829" y="800100"/>
            <a:ext cx="14200081" cy="2675074"/>
            <a:chOff x="-47320" y="-1729798"/>
            <a:chExt cx="18933442" cy="3566765"/>
          </a:xfrm>
        </p:grpSpPr>
        <p:sp>
          <p:nvSpPr>
            <p:cNvPr id="4" name="TextBox 4"/>
            <p:cNvSpPr txBox="1"/>
            <p:nvPr/>
          </p:nvSpPr>
          <p:spPr>
            <a:xfrm>
              <a:off x="-47320" y="-1729798"/>
              <a:ext cx="18933442" cy="29129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>
                <a:lnSpc>
                  <a:spcPts val="8025"/>
                </a:lnSpc>
              </a:pPr>
              <a:r>
                <a:rPr lang="en-IN" sz="9600" b="1" dirty="0">
                  <a:solidFill>
                    <a:schemeClr val="bg1"/>
                  </a:solidFill>
                </a:rPr>
                <a:t>Ecommerce purchase Intention prediction</a:t>
              </a:r>
              <a:endParaRPr lang="en-US" sz="9600" b="1" dirty="0">
                <a:solidFill>
                  <a:schemeClr val="bg1"/>
                </a:solidFill>
                <a:ea typeface="Horizon"/>
                <a:cs typeface="Horizon"/>
                <a:sym typeface="Horizon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151822"/>
              <a:ext cx="13085719" cy="68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200"/>
                </a:lnSpc>
                <a:spcBef>
                  <a:spcPct val="0"/>
                </a:spcBef>
              </a:pPr>
              <a:r>
                <a:rPr lang="en-US" sz="3000" dirty="0">
                  <a:solidFill>
                    <a:srgbClr val="F0F6FC"/>
                  </a:solidFill>
                  <a:latin typeface="DM Sans"/>
                  <a:ea typeface="DM Sans"/>
                  <a:cs typeface="DM Sans"/>
                  <a:sym typeface="DM Sans"/>
                </a:rPr>
                <a:t>Using machine learning and data mining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192319" y="7658101"/>
            <a:ext cx="9247081" cy="12869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Harsanbruno</a:t>
            </a:r>
            <a:r>
              <a:rPr lang="en-US" sz="2400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 Maria Joseph </a:t>
            </a:r>
            <a:r>
              <a:rPr lang="en-US" sz="2400" b="1" dirty="0" err="1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Esuraj</a:t>
            </a:r>
            <a:r>
              <a:rPr lang="en-US" sz="2400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 – 20065575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 err="1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Gunasekhar</a:t>
            </a:r>
            <a:r>
              <a:rPr lang="en-US" sz="2400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400" b="1" dirty="0" err="1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vasireddy</a:t>
            </a:r>
            <a:r>
              <a:rPr lang="en-US" sz="2400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 – 20061005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Ramraj </a:t>
            </a:r>
            <a:r>
              <a:rPr lang="en-US" sz="2400" b="1" dirty="0" err="1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Kulavayal</a:t>
            </a:r>
            <a:r>
              <a:rPr lang="en-US" sz="2400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rPr>
              <a:t> - 20056189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E72BD4-580F-4DDF-5828-9A92124AB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649200" y="2099482"/>
            <a:ext cx="4724400" cy="39551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77A10-BE8C-869D-2BBD-31838A3E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1C7DF4D-786F-0799-5BA1-AE68B6600FE1}"/>
              </a:ext>
            </a:extLst>
          </p:cNvPr>
          <p:cNvSpPr/>
          <p:nvPr/>
        </p:nvSpPr>
        <p:spPr>
          <a:xfrm>
            <a:off x="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41548C0-8B3A-F6F9-E898-8EAD84F226AF}"/>
              </a:ext>
            </a:extLst>
          </p:cNvPr>
          <p:cNvSpPr/>
          <p:nvPr/>
        </p:nvSpPr>
        <p:spPr>
          <a:xfrm>
            <a:off x="6096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850AD40-ED50-C16F-7D60-AA2A6B0A748F}"/>
              </a:ext>
            </a:extLst>
          </p:cNvPr>
          <p:cNvSpPr/>
          <p:nvPr/>
        </p:nvSpPr>
        <p:spPr>
          <a:xfrm>
            <a:off x="12192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D5A7219-9147-0396-F05E-291A027503AF}"/>
              </a:ext>
            </a:extLst>
          </p:cNvPr>
          <p:cNvSpPr/>
          <p:nvPr/>
        </p:nvSpPr>
        <p:spPr>
          <a:xfrm>
            <a:off x="94062" y="7497373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6A81A28-2FBE-DDDF-BAE4-4FA664F4C233}"/>
              </a:ext>
            </a:extLst>
          </p:cNvPr>
          <p:cNvSpPr/>
          <p:nvPr/>
        </p:nvSpPr>
        <p:spPr>
          <a:xfrm>
            <a:off x="16071939" y="4349925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57CDD68-3BC5-4F2B-0E42-C259A935A24D}"/>
              </a:ext>
            </a:extLst>
          </p:cNvPr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CB1C313-8D05-862D-7D31-A85B55258091}"/>
              </a:ext>
            </a:extLst>
          </p:cNvPr>
          <p:cNvSpPr txBox="1"/>
          <p:nvPr/>
        </p:nvSpPr>
        <p:spPr>
          <a:xfrm>
            <a:off x="910598" y="606695"/>
            <a:ext cx="11761681" cy="1527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</a:pPr>
            <a:r>
              <a:rPr lang="en-US" sz="8000" b="1" u="none" strike="noStrike" dirty="0">
                <a:solidFill>
                  <a:schemeClr val="bg1"/>
                </a:solidFill>
                <a:latin typeface="+mj-lt"/>
                <a:ea typeface="Horizon"/>
                <a:cs typeface="Horizon"/>
                <a:sym typeface="Horizon"/>
              </a:rPr>
              <a:t>How do we use in real world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0C24E85-A2FD-28E5-F382-AD4F0A3F1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598" y="2156362"/>
            <a:ext cx="9909802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Real-Time Integration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Embed the trained model into the e-commerce system through </a:t>
            </a:r>
            <a:r>
              <a:rPr lang="en-US" sz="2000" b="1" dirty="0">
                <a:solidFill>
                  <a:schemeClr val="bg1"/>
                </a:solidFill>
              </a:rPr>
              <a:t>REST APIs</a:t>
            </a:r>
            <a:r>
              <a:rPr lang="en-US" sz="2000" dirty="0">
                <a:solidFill>
                  <a:schemeClr val="bg1"/>
                </a:solidFill>
              </a:rPr>
              <a:t> or scheduled </a:t>
            </a:r>
            <a:r>
              <a:rPr lang="en-US" sz="2000" b="1" dirty="0">
                <a:solidFill>
                  <a:schemeClr val="bg1"/>
                </a:solidFill>
              </a:rPr>
              <a:t>batch processing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dirty="0">
                <a:solidFill>
                  <a:schemeClr val="bg1"/>
                </a:solidFill>
              </a:rPr>
              <a:t>Ensure seamless processing of user session data.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Session Scoring Process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While the user navigates, the model evaluates </a:t>
            </a:r>
            <a:r>
              <a:rPr lang="en-US" sz="2000" b="1" dirty="0">
                <a:solidFill>
                  <a:schemeClr val="bg1"/>
                </a:solidFill>
              </a:rPr>
              <a:t>purchase intent</a:t>
            </a:r>
            <a:r>
              <a:rPr lang="en-US" sz="2000" dirty="0">
                <a:solidFill>
                  <a:schemeClr val="bg1"/>
                </a:solidFill>
              </a:rPr>
              <a:t> dynamically.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Store predictions in a central database or push them directly to the site’s front-end.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Action Triggers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Activate </a:t>
            </a:r>
            <a:r>
              <a:rPr lang="en-US" sz="2000" b="1" dirty="0">
                <a:solidFill>
                  <a:schemeClr val="bg1"/>
                </a:solidFill>
              </a:rPr>
              <a:t>personalized actions</a:t>
            </a:r>
            <a:r>
              <a:rPr lang="en-US" sz="2000" dirty="0">
                <a:solidFill>
                  <a:schemeClr val="bg1"/>
                </a:solidFill>
              </a:rPr>
              <a:t> instantly, such as: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Exclusive discounts</a:t>
            </a:r>
            <a:r>
              <a:rPr lang="en-US" sz="2000" dirty="0">
                <a:solidFill>
                  <a:schemeClr val="bg1"/>
                </a:solidFill>
              </a:rPr>
              <a:t> during the session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Custom product suggestions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Automated reminder emails</a:t>
            </a:r>
            <a:r>
              <a:rPr lang="en-US" sz="2000" dirty="0">
                <a:solidFill>
                  <a:schemeClr val="bg1"/>
                </a:solidFill>
              </a:rPr>
              <a:t> for abandoned carts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9A5A945-ACB3-202C-B178-2F0C6C1B2D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967560" y="553115"/>
            <a:ext cx="5621966" cy="316235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DCE5F7B-C1BC-9FED-F013-69A6582A61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1025367" y="4914900"/>
            <a:ext cx="4248150" cy="22103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124854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8288772" cy="10287000"/>
          </a:xfrm>
          <a:prstGeom prst="rect">
            <a:avLst/>
          </a:prstGeom>
          <a:solidFill>
            <a:srgbClr val="81A3C5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3224891" y="4533900"/>
            <a:ext cx="11838217" cy="75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975"/>
              </a:lnSpc>
              <a:spcBef>
                <a:spcPct val="0"/>
              </a:spcBef>
            </a:pPr>
            <a:r>
              <a:rPr lang="en-US" sz="9600" b="1" dirty="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Thank you</a:t>
            </a:r>
            <a:endParaRPr lang="en-US" sz="9600" b="1" u="none" strike="noStrike" dirty="0">
              <a:solidFill>
                <a:srgbClr val="000000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6</a:t>
            </a:r>
          </a:p>
        </p:txBody>
      </p:sp>
      <p:grpSp>
        <p:nvGrpSpPr>
          <p:cNvPr id="14" name="Group 14"/>
          <p:cNvGrpSpPr/>
          <p:nvPr/>
        </p:nvGrpSpPr>
        <p:grpSpPr>
          <a:xfrm rot="-10800000">
            <a:off x="-2595983" y="0"/>
            <a:ext cx="3777083" cy="10287000"/>
            <a:chOff x="0" y="0"/>
            <a:chExt cx="5036111" cy="13716000"/>
          </a:xfrm>
        </p:grpSpPr>
        <p:sp>
          <p:nvSpPr>
            <p:cNvPr id="15" name="Freeform 15"/>
            <p:cNvSpPr/>
            <p:nvPr/>
          </p:nvSpPr>
          <p:spPr>
            <a:xfrm rot="5400000">
              <a:off x="77831" y="-77831"/>
              <a:ext cx="4880450" cy="5036111"/>
            </a:xfrm>
            <a:custGeom>
              <a:avLst/>
              <a:gdLst/>
              <a:ahLst/>
              <a:cxnLst/>
              <a:rect l="l" t="t" r="r" b="b"/>
              <a:pathLst>
                <a:path w="4880450" h="5036111">
                  <a:moveTo>
                    <a:pt x="0" y="0"/>
                  </a:moveTo>
                  <a:lnTo>
                    <a:pt x="4880450" y="0"/>
                  </a:lnTo>
                  <a:lnTo>
                    <a:pt x="4880450" y="5036112"/>
                  </a:lnTo>
                  <a:lnTo>
                    <a:pt x="0" y="5036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 rot="5400000">
              <a:off x="77831" y="4341345"/>
              <a:ext cx="4880450" cy="5036111"/>
            </a:xfrm>
            <a:custGeom>
              <a:avLst/>
              <a:gdLst/>
              <a:ahLst/>
              <a:cxnLst/>
              <a:rect l="l" t="t" r="r" b="b"/>
              <a:pathLst>
                <a:path w="4880450" h="5036111">
                  <a:moveTo>
                    <a:pt x="0" y="0"/>
                  </a:moveTo>
                  <a:lnTo>
                    <a:pt x="4880450" y="0"/>
                  </a:lnTo>
                  <a:lnTo>
                    <a:pt x="4880450" y="5036112"/>
                  </a:lnTo>
                  <a:lnTo>
                    <a:pt x="0" y="5036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 rot="5400000">
              <a:off x="77831" y="8757719"/>
              <a:ext cx="4880450" cy="5036111"/>
            </a:xfrm>
            <a:custGeom>
              <a:avLst/>
              <a:gdLst/>
              <a:ahLst/>
              <a:cxnLst/>
              <a:rect l="l" t="t" r="r" b="b"/>
              <a:pathLst>
                <a:path w="4880450" h="5036111">
                  <a:moveTo>
                    <a:pt x="0" y="0"/>
                  </a:moveTo>
                  <a:lnTo>
                    <a:pt x="4880450" y="0"/>
                  </a:lnTo>
                  <a:lnTo>
                    <a:pt x="4880450" y="5036112"/>
                  </a:lnTo>
                  <a:lnTo>
                    <a:pt x="0" y="5036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8" name="Freeform 18"/>
          <p:cNvSpPr/>
          <p:nvPr/>
        </p:nvSpPr>
        <p:spPr>
          <a:xfrm>
            <a:off x="9144000" y="1028700"/>
            <a:ext cx="634302" cy="731376"/>
          </a:xfrm>
          <a:custGeom>
            <a:avLst/>
            <a:gdLst/>
            <a:ahLst/>
            <a:cxnLst/>
            <a:rect l="l" t="t" r="r" b="b"/>
            <a:pathLst>
              <a:path w="634302" h="731376">
                <a:moveTo>
                  <a:pt x="0" y="0"/>
                </a:moveTo>
                <a:lnTo>
                  <a:pt x="634302" y="0"/>
                </a:lnTo>
                <a:lnTo>
                  <a:pt x="634302" y="731376"/>
                </a:lnTo>
                <a:lnTo>
                  <a:pt x="0" y="73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9144000" y="4086225"/>
            <a:ext cx="634302" cy="731376"/>
          </a:xfrm>
          <a:custGeom>
            <a:avLst/>
            <a:gdLst/>
            <a:ahLst/>
            <a:cxnLst/>
            <a:rect l="l" t="t" r="r" b="b"/>
            <a:pathLst>
              <a:path w="634302" h="731376">
                <a:moveTo>
                  <a:pt x="0" y="0"/>
                </a:moveTo>
                <a:lnTo>
                  <a:pt x="634302" y="0"/>
                </a:lnTo>
                <a:lnTo>
                  <a:pt x="634302" y="731376"/>
                </a:lnTo>
                <a:lnTo>
                  <a:pt x="0" y="7313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9144000" y="7143764"/>
            <a:ext cx="634302" cy="731376"/>
          </a:xfrm>
          <a:custGeom>
            <a:avLst/>
            <a:gdLst/>
            <a:ahLst/>
            <a:cxnLst/>
            <a:rect l="l" t="t" r="r" b="b"/>
            <a:pathLst>
              <a:path w="634302" h="731376">
                <a:moveTo>
                  <a:pt x="0" y="0"/>
                </a:moveTo>
                <a:lnTo>
                  <a:pt x="634302" y="0"/>
                </a:lnTo>
                <a:lnTo>
                  <a:pt x="634302" y="731375"/>
                </a:lnTo>
                <a:lnTo>
                  <a:pt x="0" y="7313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6096000" y="6634318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2192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304800" y="7241797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6580882" y="7713106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45191" y="1848443"/>
            <a:ext cx="10618681" cy="46166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Business Context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 the highly competitive e-commerce industry, a large percentage of website visitors leave without making a purchase. Identifying visitors most likely to convert can help businesses focus marketing efforts, reduce cart abandonment, and increase revenue.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Business Goal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Develop a predictive system to classify website sessions as </a:t>
            </a:r>
            <a:r>
              <a:rPr lang="en-US" sz="2400" i="1" dirty="0">
                <a:solidFill>
                  <a:schemeClr val="bg1"/>
                </a:solidFill>
              </a:rPr>
              <a:t>likely to purchase</a:t>
            </a:r>
            <a:r>
              <a:rPr lang="en-US" sz="2400" dirty="0">
                <a:solidFill>
                  <a:schemeClr val="bg1"/>
                </a:solidFill>
              </a:rPr>
              <a:t> or </a:t>
            </a:r>
            <a:r>
              <a:rPr lang="en-US" sz="2400" i="1" dirty="0">
                <a:solidFill>
                  <a:schemeClr val="bg1"/>
                </a:solidFill>
              </a:rPr>
              <a:t>unlikely to purchase</a:t>
            </a:r>
            <a:r>
              <a:rPr lang="en-US" sz="2400" dirty="0">
                <a:solidFill>
                  <a:schemeClr val="bg1"/>
                </a:solidFill>
              </a:rPr>
              <a:t> based on user behavior and session attributes.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Project Objectives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Analyze visitor behavior using historical session data.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Identify key features that influence purchasing decisions.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Build and evaluate machine learning models to predict purchase intent.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Provide actionable insights for marketing and personalization strategies.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6800" y="800100"/>
            <a:ext cx="11761681" cy="7540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</a:pPr>
            <a:r>
              <a:rPr lang="en-IN" sz="5600" b="1" dirty="0">
                <a:solidFill>
                  <a:schemeClr val="bg1"/>
                </a:solidFill>
              </a:rPr>
              <a:t>Business Understanding and Objectives</a:t>
            </a:r>
            <a:endParaRPr lang="en-US" sz="5600" b="1" u="none" strike="noStrike" dirty="0">
              <a:solidFill>
                <a:schemeClr val="bg1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B59DF03-C231-CA4E-05F5-C32DFEFF23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039600" y="2595324"/>
            <a:ext cx="5690525" cy="3556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643A0-888A-A07F-27E3-FB43265DF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644BF69-D158-EA50-BDA0-6CEA5945064D}"/>
              </a:ext>
            </a:extLst>
          </p:cNvPr>
          <p:cNvSpPr/>
          <p:nvPr/>
        </p:nvSpPr>
        <p:spPr>
          <a:xfrm>
            <a:off x="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8226204-8146-79C8-124C-ADC7CF1EB405}"/>
              </a:ext>
            </a:extLst>
          </p:cNvPr>
          <p:cNvSpPr/>
          <p:nvPr/>
        </p:nvSpPr>
        <p:spPr>
          <a:xfrm>
            <a:off x="6096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7884942-4165-4C6A-06FD-152CC8E33A5C}"/>
              </a:ext>
            </a:extLst>
          </p:cNvPr>
          <p:cNvSpPr/>
          <p:nvPr/>
        </p:nvSpPr>
        <p:spPr>
          <a:xfrm>
            <a:off x="12192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D8F7A30-C9A9-68D6-66F7-CD2F8D91DA66}"/>
              </a:ext>
            </a:extLst>
          </p:cNvPr>
          <p:cNvSpPr/>
          <p:nvPr/>
        </p:nvSpPr>
        <p:spPr>
          <a:xfrm>
            <a:off x="-76200" y="7884432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70D872A-A420-626F-4686-859D1AA61337}"/>
              </a:ext>
            </a:extLst>
          </p:cNvPr>
          <p:cNvSpPr/>
          <p:nvPr/>
        </p:nvSpPr>
        <p:spPr>
          <a:xfrm>
            <a:off x="16071939" y="4349925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EAF3519-9A99-187C-1471-7F76B3C72AC4}"/>
              </a:ext>
            </a:extLst>
          </p:cNvPr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A38794C-6875-1350-8CA0-86B0163CF829}"/>
              </a:ext>
            </a:extLst>
          </p:cNvPr>
          <p:cNvSpPr txBox="1"/>
          <p:nvPr/>
        </p:nvSpPr>
        <p:spPr>
          <a:xfrm>
            <a:off x="886728" y="730593"/>
            <a:ext cx="11761681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</a:pPr>
            <a:r>
              <a:rPr lang="en-IN" sz="8000" b="1" dirty="0">
                <a:solidFill>
                  <a:schemeClr val="bg1"/>
                </a:solidFill>
              </a:rPr>
              <a:t>Dataset Overview</a:t>
            </a:r>
            <a:endParaRPr lang="en-US" sz="8000" b="1" u="none" strike="noStrike" dirty="0">
              <a:solidFill>
                <a:schemeClr val="bg1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6DFDB41-EE41-816E-6E01-A6DF82C3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77" y="1215507"/>
            <a:ext cx="8151847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Name:</a:t>
            </a:r>
            <a:r>
              <a:rPr lang="en-IN" sz="2000" dirty="0">
                <a:solidFill>
                  <a:schemeClr val="bg1"/>
                </a:solidFill>
              </a:rPr>
              <a:t> Online Shoppers Intention Dataset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Description:</a:t>
            </a:r>
            <a:r>
              <a:rPr lang="en-IN" sz="2000" dirty="0">
                <a:solidFill>
                  <a:schemeClr val="bg1"/>
                </a:solidFill>
              </a:rPr>
              <a:t> Data on session-level </a:t>
            </a:r>
            <a:r>
              <a:rPr lang="en-IN" sz="2000" dirty="0" err="1">
                <a:solidFill>
                  <a:schemeClr val="bg1"/>
                </a:solidFill>
              </a:rPr>
              <a:t>behavior</a:t>
            </a:r>
            <a:r>
              <a:rPr lang="en-IN" sz="2000" dirty="0">
                <a:solidFill>
                  <a:schemeClr val="bg1"/>
                </a:solidFill>
              </a:rPr>
              <a:t> gathered by an online web shop.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Records Total: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12,330</a:t>
            </a:r>
            <a:endParaRPr lang="en-IN" sz="2000" dirty="0">
              <a:solidFill>
                <a:schemeClr val="bg1"/>
              </a:solidFill>
            </a:endParaRPr>
          </a:p>
          <a:p>
            <a:r>
              <a:rPr lang="en-IN" sz="2000" b="1" dirty="0">
                <a:solidFill>
                  <a:schemeClr val="bg1"/>
                </a:solidFill>
              </a:rPr>
              <a:t>Number of Features:</a:t>
            </a:r>
            <a:r>
              <a:rPr lang="en-IN" sz="2000" dirty="0">
                <a:solidFill>
                  <a:schemeClr val="bg1"/>
                </a:solidFill>
              </a:rPr>
              <a:t> </a:t>
            </a:r>
            <a:r>
              <a:rPr lang="en-IN" sz="2000" b="1" dirty="0">
                <a:solidFill>
                  <a:schemeClr val="bg1"/>
                </a:solidFill>
              </a:rPr>
              <a:t>18</a:t>
            </a:r>
            <a:r>
              <a:rPr lang="en-IN" sz="2000" dirty="0">
                <a:solidFill>
                  <a:schemeClr val="bg1"/>
                </a:solidFill>
              </a:rPr>
              <a:t> (17 independent, 1 target)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Type:</a:t>
            </a:r>
            <a:r>
              <a:rPr lang="en-IN" sz="2000" dirty="0">
                <a:solidFill>
                  <a:schemeClr val="bg1"/>
                </a:solidFill>
              </a:rPr>
              <a:t> CSV File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Source:</a:t>
            </a:r>
            <a:r>
              <a:rPr lang="en-IN" sz="2000" dirty="0">
                <a:solidFill>
                  <a:schemeClr val="bg1"/>
                </a:solidFill>
              </a:rPr>
              <a:t> UCI Machine Learning Repository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5FD73-D62F-5AFF-2C7D-55FD99DDD4E7}"/>
              </a:ext>
            </a:extLst>
          </p:cNvPr>
          <p:cNvSpPr txBox="1"/>
          <p:nvPr/>
        </p:nvSpPr>
        <p:spPr>
          <a:xfrm>
            <a:off x="878377" y="3367155"/>
            <a:ext cx="124206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Description of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Administrative / Administrative Duration:</a:t>
            </a:r>
            <a:r>
              <a:rPr lang="en-US" sz="2000" dirty="0">
                <a:solidFill>
                  <a:schemeClr val="bg1"/>
                </a:solidFill>
              </a:rPr>
              <a:t> How many and total time of administrative related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Informational / Informational Duration:</a:t>
            </a:r>
            <a:r>
              <a:rPr lang="en-US" sz="2000" dirty="0">
                <a:solidFill>
                  <a:schemeClr val="bg1"/>
                </a:solidFill>
              </a:rPr>
              <a:t> The count of pages and the time on informational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Product Related / Product Related Duration:</a:t>
            </a:r>
            <a:r>
              <a:rPr lang="en-US" sz="2000" dirty="0">
                <a:solidFill>
                  <a:schemeClr val="bg1"/>
                </a:solidFill>
              </a:rPr>
              <a:t> The amount and the amount of time spent on the pages relating to the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Bounce Rates:</a:t>
            </a:r>
            <a:r>
              <a:rPr lang="en-US" sz="2000" dirty="0">
                <a:solidFill>
                  <a:schemeClr val="bg1"/>
                </a:solidFill>
              </a:rPr>
              <a:t> Percentage of visitors that leave immediately after viewing one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Exit Rates:</a:t>
            </a:r>
            <a:r>
              <a:rPr lang="en-US" sz="2000" dirty="0">
                <a:solidFill>
                  <a:schemeClr val="bg1"/>
                </a:solidFill>
              </a:rPr>
              <a:t> Probability of leaving the site out of a definite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Page Values:</a:t>
            </a:r>
            <a:r>
              <a:rPr lang="en-US" sz="2000" dirty="0">
                <a:solidFill>
                  <a:schemeClr val="bg1"/>
                </a:solidFill>
              </a:rPr>
              <a:t> The average of page values regarding conversions.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</a:rPr>
              <a:t>SpecialDay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  <a:r>
              <a:rPr lang="en-US" sz="2000" dirty="0">
                <a:solidFill>
                  <a:schemeClr val="bg1"/>
                </a:solidFill>
              </a:rPr>
              <a:t> Physical closeness of the session to a special shopping day (i.e., Valentine Day).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Month:</a:t>
            </a:r>
            <a:r>
              <a:rPr lang="en-US" sz="2000" dirty="0">
                <a:solidFill>
                  <a:schemeClr val="bg1"/>
                </a:solidFill>
              </a:rPr>
              <a:t> Month the session occurred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Operating System, Browser, Region, Traffic Type:</a:t>
            </a:r>
            <a:r>
              <a:rPr lang="en-US" sz="2000" dirty="0">
                <a:solidFill>
                  <a:schemeClr val="bg1"/>
                </a:solidFill>
              </a:rPr>
              <a:t> Technical and geographic session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Visitor Type:</a:t>
            </a:r>
            <a:r>
              <a:rPr lang="en-US" sz="2000" dirty="0">
                <a:solidFill>
                  <a:schemeClr val="bg1"/>
                </a:solidFill>
              </a:rPr>
              <a:t> Difference between a returning or a new customer.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Weekend:</a:t>
            </a:r>
            <a:r>
              <a:rPr lang="en-US" sz="2000" dirty="0">
                <a:solidFill>
                  <a:schemeClr val="bg1"/>
                </a:solidFill>
              </a:rPr>
              <a:t> Did the session take place at the weekend.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Revenue (Target Variable):</a:t>
            </a:r>
            <a:r>
              <a:rPr lang="en-US" sz="2000" dirty="0">
                <a:solidFill>
                  <a:schemeClr val="bg1"/>
                </a:solidFill>
              </a:rPr>
              <a:t> Boolean — indicates whether the session led to a purchase (True/False).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92385D-BE31-5B7C-1658-7D9A3A3F39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656760" y="986818"/>
            <a:ext cx="4326759" cy="2352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0398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D913D-BBFE-ABA1-DF3B-083D4471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ED5A496-9CA9-D93C-265A-4DAA165CC260}"/>
              </a:ext>
            </a:extLst>
          </p:cNvPr>
          <p:cNvSpPr/>
          <p:nvPr/>
        </p:nvSpPr>
        <p:spPr>
          <a:xfrm>
            <a:off x="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F2789F4-503B-E967-1E07-7E6043098442}"/>
              </a:ext>
            </a:extLst>
          </p:cNvPr>
          <p:cNvSpPr/>
          <p:nvPr/>
        </p:nvSpPr>
        <p:spPr>
          <a:xfrm>
            <a:off x="6096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7C934DF-5073-9C94-ACB6-625F5E11F065}"/>
              </a:ext>
            </a:extLst>
          </p:cNvPr>
          <p:cNvSpPr/>
          <p:nvPr/>
        </p:nvSpPr>
        <p:spPr>
          <a:xfrm>
            <a:off x="12192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5EFD2B3-E187-13F2-40FF-B70B5CD84764}"/>
              </a:ext>
            </a:extLst>
          </p:cNvPr>
          <p:cNvSpPr/>
          <p:nvPr/>
        </p:nvSpPr>
        <p:spPr>
          <a:xfrm>
            <a:off x="94062" y="7497373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F7EE7A4-E664-A85B-B534-3716087CF230}"/>
              </a:ext>
            </a:extLst>
          </p:cNvPr>
          <p:cNvSpPr/>
          <p:nvPr/>
        </p:nvSpPr>
        <p:spPr>
          <a:xfrm>
            <a:off x="16071939" y="4349925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BE5207D-7A40-01CB-9C13-D755421BEFD6}"/>
              </a:ext>
            </a:extLst>
          </p:cNvPr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389522E-68CF-6B19-A10B-3E245DC6333A}"/>
              </a:ext>
            </a:extLst>
          </p:cNvPr>
          <p:cNvSpPr txBox="1"/>
          <p:nvPr/>
        </p:nvSpPr>
        <p:spPr>
          <a:xfrm>
            <a:off x="970362" y="369121"/>
            <a:ext cx="11761681" cy="15645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1"/>
                </a:solidFill>
              </a:rPr>
              <a:t>Data Cleaning &amp; Preparing for Visualization</a:t>
            </a:r>
            <a:endParaRPr lang="en-US" sz="7200" b="1" u="none" strike="noStrike" dirty="0">
              <a:solidFill>
                <a:schemeClr val="bg1"/>
              </a:solidFill>
              <a:latin typeface="Horizon"/>
              <a:ea typeface="Horizon"/>
              <a:cs typeface="Horizon"/>
              <a:sym typeface="Horizon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342A3D5-D731-06E6-8672-C8E3DE0AD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18" y="1904947"/>
            <a:ext cx="7330468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1. </a:t>
            </a:r>
            <a:r>
              <a:rPr lang="en-US" sz="2000" b="1" dirty="0">
                <a:solidFill>
                  <a:schemeClr val="bg1"/>
                </a:solidFill>
              </a:rPr>
              <a:t>Data Inspection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Checked dataset shape and column types.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Verified number of missing values.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Reviewed unique value counts for each feature.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2. Handling Missing Data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missing values found in dataset.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imputation required.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3. Data Type Adjustments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Converted categorical variables to appropriate formats for analysis.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Verified numeric variables for correct data types.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4. Outlier Detection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Checked for unusual values in numeric features.</a:t>
            </a:r>
          </a:p>
          <a:p>
            <a:r>
              <a:rPr lang="en-US" sz="2000" dirty="0">
                <a:solidFill>
                  <a:schemeClr val="bg1"/>
                </a:solidFill>
              </a:rPr>
              <a:t>No extreme outliers affecting analysis found.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5. Split and train </a:t>
            </a:r>
          </a:p>
          <a:p>
            <a:r>
              <a:rPr lang="en-US" sz="2000" dirty="0">
                <a:solidFill>
                  <a:schemeClr val="bg1"/>
                </a:solidFill>
              </a:rPr>
              <a:t> train and test the data 80% training 20% test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6. Final Preparation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Dataset confirmed clean and ready for visualization.</a:t>
            </a:r>
          </a:p>
          <a:p>
            <a:r>
              <a:rPr lang="en-US" sz="2000" dirty="0">
                <a:solidFill>
                  <a:schemeClr val="bg1"/>
                </a:solidFill>
              </a:rPr>
              <a:t>All features properly labeled and structured.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E847E-10DF-0E12-555D-50C5612B2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228" y="723900"/>
            <a:ext cx="4725544" cy="28207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84E87C-31B0-653A-D369-F0842C7995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029" y="4534685"/>
            <a:ext cx="5325218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983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66101-F185-4D32-A3CD-27BA29EC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B1BCBC9-B147-0B80-0689-BAF6265B0AD8}"/>
              </a:ext>
            </a:extLst>
          </p:cNvPr>
          <p:cNvSpPr/>
          <p:nvPr/>
        </p:nvSpPr>
        <p:spPr>
          <a:xfrm>
            <a:off x="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133ACB8-5DDC-B6BD-A90F-AFD9C4CF43E7}"/>
              </a:ext>
            </a:extLst>
          </p:cNvPr>
          <p:cNvSpPr/>
          <p:nvPr/>
        </p:nvSpPr>
        <p:spPr>
          <a:xfrm>
            <a:off x="6096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6B58F10-6CA1-F9F0-A408-33A2995A9C2F}"/>
              </a:ext>
            </a:extLst>
          </p:cNvPr>
          <p:cNvSpPr/>
          <p:nvPr/>
        </p:nvSpPr>
        <p:spPr>
          <a:xfrm>
            <a:off x="12192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A96FD81-7359-A62A-9CED-0859E4AB1441}"/>
              </a:ext>
            </a:extLst>
          </p:cNvPr>
          <p:cNvSpPr/>
          <p:nvPr/>
        </p:nvSpPr>
        <p:spPr>
          <a:xfrm>
            <a:off x="94062" y="7497373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FD1142D-47A5-1EC6-6D90-191990F57660}"/>
              </a:ext>
            </a:extLst>
          </p:cNvPr>
          <p:cNvSpPr/>
          <p:nvPr/>
        </p:nvSpPr>
        <p:spPr>
          <a:xfrm>
            <a:off x="15245219" y="7962900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B4C9ADC-FBB0-3D66-495D-9F5923A5F979}"/>
              </a:ext>
            </a:extLst>
          </p:cNvPr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A43FC95-E988-7988-7DD9-2E198C50BBB7}"/>
              </a:ext>
            </a:extLst>
          </p:cNvPr>
          <p:cNvSpPr txBox="1"/>
          <p:nvPr/>
        </p:nvSpPr>
        <p:spPr>
          <a:xfrm>
            <a:off x="838200" y="605338"/>
            <a:ext cx="12025218" cy="1500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5600"/>
              </a:lnSpc>
              <a:spcBef>
                <a:spcPct val="0"/>
              </a:spcBef>
            </a:pPr>
            <a:r>
              <a:rPr lang="en-US" sz="7200" b="1" dirty="0">
                <a:solidFill>
                  <a:schemeClr val="bg1"/>
                </a:solidFill>
                <a:latin typeface="+mj-lt"/>
              </a:rPr>
              <a:t>Exploratory Data Analysis (EDA) - Revenue Analysis</a:t>
            </a:r>
            <a:endParaRPr lang="en-US" sz="7200" b="1" u="none" strike="noStrike" dirty="0">
              <a:solidFill>
                <a:schemeClr val="bg1"/>
              </a:solidFill>
              <a:latin typeface="+mj-lt"/>
              <a:ea typeface="Horizon"/>
              <a:cs typeface="Horizon"/>
              <a:sym typeface="Horizon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F4110-EE3E-3D97-5202-35DA34637A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809" y="2218033"/>
            <a:ext cx="6576365" cy="51306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F8B59A-D9E3-B074-801B-215D5477892C}"/>
              </a:ext>
            </a:extLst>
          </p:cNvPr>
          <p:cNvSpPr txBox="1"/>
          <p:nvPr/>
        </p:nvSpPr>
        <p:spPr>
          <a:xfrm>
            <a:off x="706826" y="2579146"/>
            <a:ext cx="91440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The analysis of the target variable </a:t>
            </a:r>
            <a:r>
              <a:rPr lang="en-US" sz="2000" b="1" dirty="0">
                <a:solidFill>
                  <a:schemeClr val="bg1"/>
                </a:solidFill>
              </a:rPr>
              <a:t>Revenue</a:t>
            </a:r>
            <a:r>
              <a:rPr lang="en-US" sz="2000" dirty="0">
                <a:solidFill>
                  <a:schemeClr val="bg1"/>
                </a:solidFill>
              </a:rPr>
              <a:t> (True/False) reveals the purchase behavior of shoppers: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False</a:t>
            </a:r>
            <a:r>
              <a:rPr lang="en-US" sz="2000" dirty="0">
                <a:solidFill>
                  <a:schemeClr val="bg1"/>
                </a:solidFill>
              </a:rPr>
              <a:t>: 84.53% of the sessions did not result in a purchase.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True</a:t>
            </a:r>
            <a:r>
              <a:rPr lang="en-US" sz="2000" dirty="0">
                <a:solidFill>
                  <a:schemeClr val="bg1"/>
                </a:solidFill>
              </a:rPr>
              <a:t>: Only 15.47% of sessions resulted in a purchase.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This </a:t>
            </a:r>
            <a:r>
              <a:rPr lang="en-US" sz="2000" b="1" dirty="0">
                <a:solidFill>
                  <a:schemeClr val="bg1"/>
                </a:solidFill>
              </a:rPr>
              <a:t>significant disparity</a:t>
            </a:r>
            <a:r>
              <a:rPr lang="en-US" sz="2000" dirty="0">
                <a:solidFill>
                  <a:schemeClr val="bg1"/>
                </a:solidFill>
              </a:rPr>
              <a:t> shows that while most online shoppers visit the website and add items to their cart, only a small portion complete the purchase. Possible reasons for this behavior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Comparison shopping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Indecision regarding pricing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Distractions during the checkout process</a:t>
            </a:r>
          </a:p>
          <a:p>
            <a:pPr>
              <a:buNone/>
            </a:pPr>
            <a:r>
              <a:rPr lang="en-US" sz="2000" dirty="0">
                <a:solidFill>
                  <a:schemeClr val="bg1"/>
                </a:solidFill>
              </a:rPr>
              <a:t>Given the </a:t>
            </a:r>
            <a:r>
              <a:rPr lang="en-US" sz="2000" b="1" dirty="0">
                <a:solidFill>
                  <a:schemeClr val="bg1"/>
                </a:solidFill>
              </a:rPr>
              <a:t>imbalanced dataset</a:t>
            </a:r>
            <a:r>
              <a:rPr lang="en-US" sz="2000" dirty="0">
                <a:solidFill>
                  <a:schemeClr val="bg1"/>
                </a:solidFill>
              </a:rPr>
              <a:t>, it's crucial to consider additional metrics like </a:t>
            </a:r>
            <a:r>
              <a:rPr lang="en-US" sz="2000" b="1" dirty="0">
                <a:solidFill>
                  <a:schemeClr val="bg1"/>
                </a:solidFill>
              </a:rPr>
              <a:t>precision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en-US" sz="2000" b="1" dirty="0">
                <a:solidFill>
                  <a:schemeClr val="bg1"/>
                </a:solidFill>
              </a:rPr>
              <a:t>recall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F1-score</a:t>
            </a:r>
            <a:r>
              <a:rPr lang="en-US" sz="2000" dirty="0">
                <a:solidFill>
                  <a:schemeClr val="bg1"/>
                </a:solidFill>
              </a:rPr>
              <a:t> along with </a:t>
            </a:r>
            <a:r>
              <a:rPr lang="en-US" sz="2000" b="1" dirty="0">
                <a:solidFill>
                  <a:schemeClr val="bg1"/>
                </a:solidFill>
              </a:rPr>
              <a:t>accuracy</a:t>
            </a:r>
            <a:r>
              <a:rPr lang="en-US" sz="2000" dirty="0">
                <a:solidFill>
                  <a:schemeClr val="bg1"/>
                </a:solidFill>
              </a:rPr>
              <a:t>. These metrics ensure the </a:t>
            </a:r>
            <a:r>
              <a:rPr lang="en-US" sz="2000" b="1" dirty="0">
                <a:solidFill>
                  <a:schemeClr val="bg1"/>
                </a:solidFill>
              </a:rPr>
              <a:t>reliable prediction</a:t>
            </a:r>
            <a:r>
              <a:rPr lang="en-US" sz="2000" dirty="0">
                <a:solidFill>
                  <a:schemeClr val="bg1"/>
                </a:solidFill>
              </a:rPr>
              <a:t> of the minority class (True - purchase).</a:t>
            </a:r>
          </a:p>
        </p:txBody>
      </p:sp>
    </p:spTree>
    <p:extLst>
      <p:ext uri="{BB962C8B-B14F-4D97-AF65-F5344CB8AC3E}">
        <p14:creationId xmlns:p14="http://schemas.microsoft.com/office/powerpoint/2010/main" val="304486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7794923" cy="10287000"/>
          </a:xfrm>
          <a:prstGeom prst="rect">
            <a:avLst/>
          </a:prstGeom>
          <a:solidFill>
            <a:srgbClr val="FFFDE5"/>
          </a:solidFill>
        </p:spPr>
      </p:sp>
      <p:grpSp>
        <p:nvGrpSpPr>
          <p:cNvPr id="3" name="Group 3"/>
          <p:cNvGrpSpPr/>
          <p:nvPr/>
        </p:nvGrpSpPr>
        <p:grpSpPr>
          <a:xfrm>
            <a:off x="8686800" y="723900"/>
            <a:ext cx="6377275" cy="8480147"/>
            <a:chOff x="-101600" y="0"/>
            <a:chExt cx="8503033" cy="11306862"/>
          </a:xfrm>
        </p:grpSpPr>
        <p:sp>
          <p:nvSpPr>
            <p:cNvPr id="4" name="TextBox 4"/>
            <p:cNvSpPr txBox="1"/>
            <p:nvPr/>
          </p:nvSpPr>
          <p:spPr>
            <a:xfrm>
              <a:off x="0" y="0"/>
              <a:ext cx="8401433" cy="6241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9"/>
                </a:lnSpc>
              </a:pPr>
              <a:r>
                <a:rPr lang="en-US" sz="3600" b="1" dirty="0">
                  <a:solidFill>
                    <a:srgbClr val="F0F6FC"/>
                  </a:solidFill>
                  <a:latin typeface="+mj-lt"/>
                  <a:ea typeface="DM Sans Bold"/>
                  <a:cs typeface="DM Sans Bold"/>
                  <a:sym typeface="DM Sans Bold"/>
                </a:rPr>
                <a:t>Models Implemented In Python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517651"/>
              <a:ext cx="8401433" cy="4651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64"/>
                </a:lnSpc>
              </a:pPr>
              <a:endParaRPr lang="en-US" sz="1909" dirty="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3959898"/>
              <a:ext cx="8401433" cy="608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99"/>
                </a:lnSpc>
              </a:pPr>
              <a:endParaRPr lang="en-US" sz="2999" b="1" dirty="0">
                <a:solidFill>
                  <a:srgbClr val="F0F6FC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-101600" y="992841"/>
              <a:ext cx="8401433" cy="103140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IN" sz="2400" b="1" dirty="0">
                  <a:solidFill>
                    <a:schemeClr val="bg1"/>
                  </a:solidFill>
                </a:rPr>
                <a:t>1. Logistic Regression</a:t>
              </a:r>
              <a:endParaRPr lang="en-IN" sz="2400" dirty="0">
                <a:solidFill>
                  <a:schemeClr val="bg1"/>
                </a:solidFill>
              </a:endParaRPr>
            </a:p>
            <a:p>
              <a:r>
                <a:rPr lang="en-IN" sz="2400" dirty="0">
                  <a:solidFill>
                    <a:schemeClr val="bg1"/>
                  </a:solidFill>
                </a:rPr>
                <a:t>Simple, interpretable binary classification model.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Provides a baseline performance benchmark.</a:t>
              </a:r>
            </a:p>
            <a:p>
              <a:r>
                <a:rPr lang="en-IN" sz="2400" b="1" dirty="0">
                  <a:solidFill>
                    <a:schemeClr val="bg1"/>
                  </a:solidFill>
                </a:rPr>
                <a:t>2. Decision Tree</a:t>
              </a:r>
              <a:endParaRPr lang="en-IN" sz="2400" dirty="0">
                <a:solidFill>
                  <a:schemeClr val="bg1"/>
                </a:solidFill>
              </a:endParaRPr>
            </a:p>
            <a:p>
              <a:r>
                <a:rPr lang="en-IN" sz="2400" dirty="0">
                  <a:solidFill>
                    <a:schemeClr val="bg1"/>
                  </a:solidFill>
                </a:rPr>
                <a:t>Non-linear, rule-based model.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Identifies key features influencing purchase decisions.</a:t>
              </a:r>
            </a:p>
            <a:p>
              <a:r>
                <a:rPr lang="en-IN" sz="2400" b="1" dirty="0">
                  <a:solidFill>
                    <a:schemeClr val="bg1"/>
                  </a:solidFill>
                </a:rPr>
                <a:t>3. Random Forest</a:t>
              </a:r>
              <a:endParaRPr lang="en-IN" sz="2400" dirty="0">
                <a:solidFill>
                  <a:schemeClr val="bg1"/>
                </a:solidFill>
              </a:endParaRPr>
            </a:p>
            <a:p>
              <a:r>
                <a:rPr lang="en-IN" sz="2400" dirty="0">
                  <a:solidFill>
                    <a:schemeClr val="bg1"/>
                  </a:solidFill>
                </a:rPr>
                <a:t>Ensemble of multiple decision trees.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Reduces overfitting and improves accuracy.</a:t>
              </a:r>
            </a:p>
            <a:p>
              <a:r>
                <a:rPr lang="en-IN" sz="2400" b="1" dirty="0">
                  <a:solidFill>
                    <a:schemeClr val="bg1"/>
                  </a:solidFill>
                </a:rPr>
                <a:t>4. Multi-Layer Perceptron (MLP)</a:t>
              </a:r>
              <a:endParaRPr lang="en-IN" sz="2400" dirty="0">
                <a:solidFill>
                  <a:schemeClr val="bg1"/>
                </a:solidFill>
              </a:endParaRPr>
            </a:p>
            <a:p>
              <a:r>
                <a:rPr lang="en-IN" sz="2400" dirty="0">
                  <a:solidFill>
                    <a:schemeClr val="bg1"/>
                  </a:solidFill>
                </a:rPr>
                <a:t>Basic neural network architecture.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Captures complex non-linear patterns.</a:t>
              </a:r>
            </a:p>
            <a:p>
              <a:r>
                <a:rPr lang="en-IN" sz="2400" b="1" dirty="0">
                  <a:solidFill>
                    <a:schemeClr val="bg1"/>
                  </a:solidFill>
                </a:rPr>
                <a:t>5. Support Vector Machine (SVM)</a:t>
              </a:r>
              <a:endParaRPr lang="en-IN" sz="2400" dirty="0">
                <a:solidFill>
                  <a:schemeClr val="bg1"/>
                </a:solidFill>
              </a:endParaRPr>
            </a:p>
            <a:p>
              <a:r>
                <a:rPr lang="en-IN" sz="2400" dirty="0">
                  <a:solidFill>
                    <a:schemeClr val="bg1"/>
                  </a:solidFill>
                </a:rPr>
                <a:t>Effective in high-dimensional spaces.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Uses kernel functions for non-linear separation.</a:t>
              </a:r>
            </a:p>
            <a:p>
              <a:r>
                <a:rPr lang="en-IN" sz="2400" b="1" dirty="0">
                  <a:solidFill>
                    <a:schemeClr val="bg1"/>
                  </a:solidFill>
                </a:rPr>
                <a:t>6. </a:t>
              </a:r>
              <a:r>
                <a:rPr lang="en-IN" sz="2400" b="1" dirty="0" err="1">
                  <a:solidFill>
                    <a:schemeClr val="bg1"/>
                  </a:solidFill>
                </a:rPr>
                <a:t>XGBoost</a:t>
              </a:r>
              <a:endParaRPr lang="en-IN" sz="2400" dirty="0">
                <a:solidFill>
                  <a:schemeClr val="bg1"/>
                </a:solidFill>
              </a:endParaRPr>
            </a:p>
            <a:p>
              <a:r>
                <a:rPr lang="en-IN" sz="2400" dirty="0">
                  <a:solidFill>
                    <a:schemeClr val="bg1"/>
                  </a:solidFill>
                </a:rPr>
                <a:t>Gradient boosting algorithm optimized for speed and performance.</a:t>
              </a:r>
            </a:p>
            <a:p>
              <a:r>
                <a:rPr lang="en-IN" sz="2400" dirty="0">
                  <a:solidFill>
                    <a:schemeClr val="bg1"/>
                  </a:solidFill>
                </a:rPr>
                <a:t>Performs well on imbalanced datasets.</a:t>
              </a:r>
            </a:p>
            <a:p>
              <a:pPr marL="0" lvl="0" indent="0" algn="l">
                <a:lnSpc>
                  <a:spcPts val="2864"/>
                </a:lnSpc>
              </a:pPr>
              <a:endParaRPr lang="en-US" sz="1909" dirty="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6980067" y="-358322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6980067" y="5143500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980067" y="2392589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6980067" y="7894411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685947-549C-9F05-ED89-C2130AC77C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93045" y="1017251"/>
            <a:ext cx="4411406" cy="28308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90EFCB-BED0-2E30-682C-1744B09FC1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209387" y="4686300"/>
            <a:ext cx="4181475" cy="41814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79356" y="13048"/>
            <a:ext cx="6608644" cy="10287000"/>
          </a:xfrm>
          <a:prstGeom prst="rect">
            <a:avLst/>
          </a:prstGeom>
          <a:solidFill>
            <a:srgbClr val="81A3C5"/>
          </a:solidFill>
        </p:spPr>
      </p:sp>
      <p:sp>
        <p:nvSpPr>
          <p:cNvPr id="3" name="Freeform 3"/>
          <p:cNvSpPr/>
          <p:nvPr/>
        </p:nvSpPr>
        <p:spPr>
          <a:xfrm>
            <a:off x="11679356" y="6369467"/>
            <a:ext cx="7151170" cy="3917533"/>
          </a:xfrm>
          <a:custGeom>
            <a:avLst/>
            <a:gdLst/>
            <a:ahLst/>
            <a:cxnLst/>
            <a:rect l="l" t="t" r="r" b="b"/>
            <a:pathLst>
              <a:path w="7151170" h="3917533">
                <a:moveTo>
                  <a:pt x="0" y="0"/>
                </a:moveTo>
                <a:lnTo>
                  <a:pt x="7151170" y="0"/>
                </a:lnTo>
                <a:lnTo>
                  <a:pt x="7151170" y="3917533"/>
                </a:lnTo>
                <a:lnTo>
                  <a:pt x="0" y="3917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228600" y="466648"/>
            <a:ext cx="15724081" cy="4122598"/>
            <a:chOff x="-1284959" y="-1274128"/>
            <a:chExt cx="20965441" cy="5496797"/>
          </a:xfrm>
        </p:grpSpPr>
        <p:sp>
          <p:nvSpPr>
            <p:cNvPr id="6" name="TextBox 6"/>
            <p:cNvSpPr txBox="1"/>
            <p:nvPr/>
          </p:nvSpPr>
          <p:spPr>
            <a:xfrm>
              <a:off x="-1284959" y="-1274128"/>
              <a:ext cx="20965441" cy="10792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5600"/>
                </a:lnSpc>
                <a:spcBef>
                  <a:spcPct val="0"/>
                </a:spcBef>
              </a:pPr>
              <a:r>
                <a:rPr lang="en-US" sz="8000" b="1" dirty="0">
                  <a:solidFill>
                    <a:srgbClr val="F0F6FC"/>
                  </a:solidFill>
                  <a:latin typeface="+mj-lt"/>
                  <a:ea typeface="Horizon"/>
                  <a:cs typeface="Horizon"/>
                  <a:sym typeface="Horizon"/>
                </a:rPr>
                <a:t>Python model Result</a:t>
              </a:r>
              <a:endParaRPr lang="en-US" sz="8000" b="1" u="none" strike="noStrike" dirty="0">
                <a:solidFill>
                  <a:srgbClr val="F0F6FC"/>
                </a:solidFill>
                <a:latin typeface="+mj-lt"/>
                <a:ea typeface="Horizon"/>
                <a:cs typeface="Horizon"/>
                <a:sym typeface="Horizon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537524"/>
              <a:ext cx="12385049" cy="68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199"/>
                </a:lnSpc>
              </a:pPr>
              <a:endParaRPr lang="en-US" sz="2999" dirty="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4</a:t>
            </a:r>
          </a:p>
        </p:txBody>
      </p:sp>
      <p:sp>
        <p:nvSpPr>
          <p:cNvPr id="10" name="Freeform 10"/>
          <p:cNvSpPr/>
          <p:nvPr/>
        </p:nvSpPr>
        <p:spPr>
          <a:xfrm rot="-10800000">
            <a:off x="14601034" y="5143500"/>
            <a:ext cx="3031198" cy="3187684"/>
          </a:xfrm>
          <a:custGeom>
            <a:avLst/>
            <a:gdLst/>
            <a:ahLst/>
            <a:cxnLst/>
            <a:rect l="l" t="t" r="r" b="b"/>
            <a:pathLst>
              <a:path w="3031198" h="3187684">
                <a:moveTo>
                  <a:pt x="0" y="0"/>
                </a:moveTo>
                <a:lnTo>
                  <a:pt x="3031198" y="0"/>
                </a:lnTo>
                <a:lnTo>
                  <a:pt x="3031198" y="3187684"/>
                </a:lnTo>
                <a:lnTo>
                  <a:pt x="0" y="31876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2061485" y="813440"/>
            <a:ext cx="3304838" cy="3475451"/>
          </a:xfrm>
          <a:custGeom>
            <a:avLst/>
            <a:gdLst/>
            <a:ahLst/>
            <a:cxnLst/>
            <a:rect l="l" t="t" r="r" b="b"/>
            <a:pathLst>
              <a:path w="3304838" h="3475451">
                <a:moveTo>
                  <a:pt x="0" y="0"/>
                </a:moveTo>
                <a:lnTo>
                  <a:pt x="3304837" y="0"/>
                </a:lnTo>
                <a:lnTo>
                  <a:pt x="3304837" y="3475450"/>
                </a:lnTo>
                <a:lnTo>
                  <a:pt x="0" y="34754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F848E9-E38F-2334-9EE3-87EB7B8A50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5" y="1276100"/>
            <a:ext cx="10217321" cy="24242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A18FF95-4766-2450-57B5-8E5540DFE7BC}"/>
              </a:ext>
            </a:extLst>
          </p:cNvPr>
          <p:cNvSpPr txBox="1"/>
          <p:nvPr/>
        </p:nvSpPr>
        <p:spPr>
          <a:xfrm>
            <a:off x="263785" y="4332316"/>
            <a:ext cx="1190908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Model Accuracy Comparison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Top Performers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Random Forest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chemeClr val="bg1"/>
                </a:solidFill>
              </a:rPr>
              <a:t>90.06%</a:t>
            </a:r>
            <a:r>
              <a:rPr lang="en-US" sz="2000" dirty="0">
                <a:solidFill>
                  <a:schemeClr val="bg1"/>
                </a:solidFill>
              </a:rPr>
              <a:t> – Highest accuracy, indicating reliable predictions.</a:t>
            </a:r>
          </a:p>
          <a:p>
            <a:pPr lvl="1"/>
            <a:r>
              <a:rPr lang="en-US" sz="2000" b="1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chemeClr val="bg1"/>
                </a:solidFill>
              </a:rPr>
              <a:t>88.93%</a:t>
            </a:r>
            <a:r>
              <a:rPr lang="en-US" sz="2000" dirty="0">
                <a:solidFill>
                  <a:schemeClr val="bg1"/>
                </a:solidFill>
              </a:rPr>
              <a:t> – Second highest, showing solid performance.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MLP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chemeClr val="bg1"/>
                </a:solidFill>
              </a:rPr>
              <a:t>88.52%</a:t>
            </a:r>
            <a:r>
              <a:rPr lang="en-US" sz="2000" dirty="0">
                <a:solidFill>
                  <a:schemeClr val="bg1"/>
                </a:solidFill>
              </a:rPr>
              <a:t> – Strong accuracy, similar to </a:t>
            </a:r>
            <a:r>
              <a:rPr lang="en-US" sz="2000" dirty="0" err="1">
                <a:solidFill>
                  <a:schemeClr val="bg1"/>
                </a:solidFill>
              </a:rPr>
              <a:t>XGBoost</a:t>
            </a:r>
            <a:r>
              <a:rPr lang="en-US" sz="2000" dirty="0">
                <a:solidFill>
                  <a:schemeClr val="bg1"/>
                </a:solidFill>
              </a:rPr>
              <a:t>, but slightly lower.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Moderate Performers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SVM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chemeClr val="bg1"/>
                </a:solidFill>
              </a:rPr>
              <a:t>88.40%</a:t>
            </a:r>
            <a:r>
              <a:rPr lang="en-US" sz="2000" dirty="0">
                <a:solidFill>
                  <a:schemeClr val="bg1"/>
                </a:solidFill>
              </a:rPr>
              <a:t> – High accuracy, but struggles with </a:t>
            </a:r>
            <a:r>
              <a:rPr lang="en-US" sz="2000" b="1" dirty="0">
                <a:solidFill>
                  <a:schemeClr val="bg1"/>
                </a:solidFill>
              </a:rPr>
              <a:t>class 1 (purchase)</a:t>
            </a:r>
            <a:r>
              <a:rPr lang="en-US" sz="2000" dirty="0">
                <a:solidFill>
                  <a:schemeClr val="bg1"/>
                </a:solidFill>
              </a:rPr>
              <a:t> detection.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Logistic Regression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chemeClr val="bg1"/>
                </a:solidFill>
              </a:rPr>
              <a:t>88.32%</a:t>
            </a:r>
            <a:r>
              <a:rPr lang="en-US" sz="2000" dirty="0">
                <a:solidFill>
                  <a:schemeClr val="bg1"/>
                </a:solidFill>
              </a:rPr>
              <a:t> – Decent accuracy, but lower recall for </a:t>
            </a:r>
            <a:r>
              <a:rPr lang="en-US" sz="2000" b="1" dirty="0">
                <a:solidFill>
                  <a:schemeClr val="bg1"/>
                </a:solidFill>
              </a:rPr>
              <a:t>class 1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Lowest Performer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</a:rPr>
              <a:t>Decision Tree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b="1" dirty="0">
                <a:solidFill>
                  <a:schemeClr val="bg1"/>
                </a:solidFill>
              </a:rPr>
              <a:t>85.20%</a:t>
            </a:r>
            <a:r>
              <a:rPr lang="en-US" sz="2000" dirty="0">
                <a:solidFill>
                  <a:schemeClr val="bg1"/>
                </a:solidFill>
              </a:rPr>
              <a:t> – Lowest accuracy, indicating weaker performance in distinguishing between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 classes.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F3F68B-6F9D-2144-5E29-B1BD1ED2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35F2AD7-E19E-936A-2A74-02C61E29485C}"/>
              </a:ext>
            </a:extLst>
          </p:cNvPr>
          <p:cNvSpPr/>
          <p:nvPr/>
        </p:nvSpPr>
        <p:spPr>
          <a:xfrm>
            <a:off x="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244B783-B105-3911-2B0F-36198FB8B448}"/>
              </a:ext>
            </a:extLst>
          </p:cNvPr>
          <p:cNvSpPr/>
          <p:nvPr/>
        </p:nvSpPr>
        <p:spPr>
          <a:xfrm>
            <a:off x="6096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1644CCC-8CE8-C89F-4792-9CC630194D8B}"/>
              </a:ext>
            </a:extLst>
          </p:cNvPr>
          <p:cNvSpPr/>
          <p:nvPr/>
        </p:nvSpPr>
        <p:spPr>
          <a:xfrm>
            <a:off x="12192000" y="6947507"/>
            <a:ext cx="6096000" cy="3339493"/>
          </a:xfrm>
          <a:custGeom>
            <a:avLst/>
            <a:gdLst/>
            <a:ahLst/>
            <a:cxnLst/>
            <a:rect l="l" t="t" r="r" b="b"/>
            <a:pathLst>
              <a:path w="6096000" h="3339493">
                <a:moveTo>
                  <a:pt x="0" y="0"/>
                </a:moveTo>
                <a:lnTo>
                  <a:pt x="6096000" y="0"/>
                </a:lnTo>
                <a:lnTo>
                  <a:pt x="6096000" y="3339493"/>
                </a:lnTo>
                <a:lnTo>
                  <a:pt x="0" y="3339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9EC24E2-C934-91E3-295B-BB82D4341B3B}"/>
              </a:ext>
            </a:extLst>
          </p:cNvPr>
          <p:cNvSpPr/>
          <p:nvPr/>
        </p:nvSpPr>
        <p:spPr>
          <a:xfrm>
            <a:off x="499351" y="6921630"/>
            <a:ext cx="2615866" cy="2750911"/>
          </a:xfrm>
          <a:custGeom>
            <a:avLst/>
            <a:gdLst/>
            <a:ahLst/>
            <a:cxnLst/>
            <a:rect l="l" t="t" r="r" b="b"/>
            <a:pathLst>
              <a:path w="2615866" h="2750911">
                <a:moveTo>
                  <a:pt x="0" y="0"/>
                </a:moveTo>
                <a:lnTo>
                  <a:pt x="2615866" y="0"/>
                </a:lnTo>
                <a:lnTo>
                  <a:pt x="2615866" y="2750911"/>
                </a:lnTo>
                <a:lnTo>
                  <a:pt x="0" y="27509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A15CE46-6631-843B-C55F-B33295261BF1}"/>
              </a:ext>
            </a:extLst>
          </p:cNvPr>
          <p:cNvSpPr/>
          <p:nvPr/>
        </p:nvSpPr>
        <p:spPr>
          <a:xfrm>
            <a:off x="16810899" y="7030102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CA86E26-51C7-CA7C-1DDF-5492DB5AC176}"/>
              </a:ext>
            </a:extLst>
          </p:cNvPr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5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37589EF-91EB-CEAF-529A-E97CD8A91AD9}"/>
              </a:ext>
            </a:extLst>
          </p:cNvPr>
          <p:cNvSpPr txBox="1"/>
          <p:nvPr/>
        </p:nvSpPr>
        <p:spPr>
          <a:xfrm>
            <a:off x="990600" y="611041"/>
            <a:ext cx="9198941" cy="809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F0F6FC"/>
                </a:solidFill>
                <a:latin typeface="+mj-lt"/>
                <a:ea typeface="Horizon"/>
                <a:cs typeface="Horizon"/>
                <a:sym typeface="Horizon"/>
              </a:rPr>
              <a:t>Roc curve</a:t>
            </a:r>
            <a:endParaRPr lang="en-US" sz="8000" b="1" u="none" strike="noStrike" dirty="0">
              <a:solidFill>
                <a:srgbClr val="F0F6FC"/>
              </a:solidFill>
              <a:latin typeface="+mj-lt"/>
              <a:ea typeface="Horizon"/>
              <a:cs typeface="Horizon"/>
              <a:sym typeface="Horizo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4FBFFD-8E6D-9706-C0D2-026643C4ED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4014"/>
            <a:ext cx="6300978" cy="473315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94BD30-1511-98E5-8635-56BF28895339}"/>
              </a:ext>
            </a:extLst>
          </p:cNvPr>
          <p:cNvSpPr txBox="1"/>
          <p:nvPr/>
        </p:nvSpPr>
        <p:spPr>
          <a:xfrm>
            <a:off x="8267700" y="474461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Top Performers: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Random Forest:</a:t>
            </a:r>
          </a:p>
          <a:p>
            <a:r>
              <a:rPr lang="en-US" sz="2800" dirty="0">
                <a:solidFill>
                  <a:schemeClr val="bg1"/>
                </a:solidFill>
              </a:rPr>
              <a:t>Highest accuracy (0.9006) and ROC-AUC (0.9158), best for distinguishing between potential buyers and non-buyers.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XGBoost</a:t>
            </a:r>
            <a:r>
              <a:rPr lang="en-US" sz="2800" dirty="0">
                <a:solidFill>
                  <a:schemeClr val="bg1"/>
                </a:solidFill>
              </a:rPr>
              <a:t>: Excellent ROC-AUC (0.9161) but slightly lower performance in precision/recall for class </a:t>
            </a:r>
          </a:p>
          <a:p>
            <a:endParaRPr lang="en-US" sz="2800" dirty="0">
              <a:solidFill>
                <a:schemeClr val="bg1"/>
              </a:solidFill>
              <a:latin typeface="DM Sans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F8AF89-E25F-13D8-AF73-F0559A836E3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58200" y="4931715"/>
            <a:ext cx="4890508" cy="2750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0BC40AC-0F31-D3DC-12D9-3DDD0C8B1A35}"/>
              </a:ext>
            </a:extLst>
          </p:cNvPr>
          <p:cNvSpPr txBox="1"/>
          <p:nvPr/>
        </p:nvSpPr>
        <p:spPr>
          <a:xfrm>
            <a:off x="150000" y="10622112"/>
            <a:ext cx="7317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8" tooltip="https://gazedtoo.wordpress.com/tag/shopping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9" tooltip="https://creativecommons.org/licenses/by-nc-nd/3.0/"/>
              </a:rPr>
              <a:t>CC BY-NC-ND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37057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D70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7259300" y="9059863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0F6FC"/>
                </a:solidFill>
                <a:latin typeface="DM Sans"/>
                <a:ea typeface="DM Sans"/>
                <a:cs typeface="DM Sans"/>
                <a:sym typeface="DM Sans"/>
              </a:rPr>
              <a:t>7</a:t>
            </a:r>
          </a:p>
        </p:txBody>
      </p:sp>
      <p:sp>
        <p:nvSpPr>
          <p:cNvPr id="5" name="Freeform 5"/>
          <p:cNvSpPr/>
          <p:nvPr/>
        </p:nvSpPr>
        <p:spPr>
          <a:xfrm>
            <a:off x="16071939" y="4349925"/>
            <a:ext cx="1509236" cy="1587151"/>
          </a:xfrm>
          <a:custGeom>
            <a:avLst/>
            <a:gdLst/>
            <a:ahLst/>
            <a:cxnLst/>
            <a:rect l="l" t="t" r="r" b="b"/>
            <a:pathLst>
              <a:path w="1509236" h="1587151">
                <a:moveTo>
                  <a:pt x="0" y="0"/>
                </a:moveTo>
                <a:lnTo>
                  <a:pt x="1509236" y="0"/>
                </a:lnTo>
                <a:lnTo>
                  <a:pt x="1509236" y="1587150"/>
                </a:lnTo>
                <a:lnTo>
                  <a:pt x="0" y="1587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99351" y="614459"/>
            <a:ext cx="15266881" cy="6597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4650"/>
              </a:lnSpc>
              <a:spcBef>
                <a:spcPct val="0"/>
              </a:spcBef>
            </a:pPr>
            <a:r>
              <a:rPr lang="en-US" sz="5400" b="1" u="none" strike="noStrike" dirty="0">
                <a:solidFill>
                  <a:srgbClr val="F0F6FC"/>
                </a:solidFill>
                <a:latin typeface="Horizon"/>
                <a:ea typeface="Horizon"/>
                <a:cs typeface="Horizon"/>
                <a:sym typeface="Horizon"/>
              </a:rPr>
              <a:t>Rapid miner auto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883A3-822D-B876-5184-894C119AE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4" y="4691614"/>
            <a:ext cx="5658640" cy="4382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D62603-0AEB-7C6B-47F3-A2AFDC4F9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348401"/>
            <a:ext cx="5658384" cy="13527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986535-A26A-80FD-1657-F6804D6E6B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44" y="1566977"/>
            <a:ext cx="5658384" cy="17814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A9E3C7B-BFB8-3308-6A5F-1EA55C618F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4" y="3063873"/>
            <a:ext cx="5169606" cy="12746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A29C53-A9E4-4328-4CB9-3139A3C9AC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5" y="1412711"/>
            <a:ext cx="5169606" cy="16511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4F8F6A-1529-013F-575C-8E1346CF83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3" y="4338570"/>
            <a:ext cx="5169606" cy="8153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AC1C315-148E-7D00-E404-FF8035506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29" y="8545692"/>
            <a:ext cx="5677692" cy="9050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52B7628-51AF-B719-300D-9A93B0BA6A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30" y="7214098"/>
            <a:ext cx="5658640" cy="13527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D0F7FC-13EA-0944-2463-A6E5D35FA2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9" y="5509841"/>
            <a:ext cx="5658640" cy="17718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0B00D0D-5F87-E345-5034-69AF99BA9B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393" y="8659490"/>
            <a:ext cx="5649113" cy="8478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D72742-6CE0-18B9-A944-C2178F34DFA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096" y="7273409"/>
            <a:ext cx="5641410" cy="140037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843C13-D811-BEDE-B8D5-D8F0BC0F2C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096" y="5490787"/>
            <a:ext cx="5641410" cy="18100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4272</TotalTime>
  <Words>997</Words>
  <Application>Microsoft Office PowerPoint</Application>
  <PresentationFormat>Custom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Horizon</vt:lpstr>
      <vt:lpstr>DM Sans</vt:lpstr>
      <vt:lpstr>DM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Data Mining Techniques</dc:title>
  <dc:creator>harsan bruno</dc:creator>
  <dc:description>Presentation - Data Mining Techniques</dc:description>
  <cp:lastModifiedBy>Harsan Bruno</cp:lastModifiedBy>
  <cp:revision>4</cp:revision>
  <dcterms:created xsi:type="dcterms:W3CDTF">2006-08-16T00:00:00Z</dcterms:created>
  <dcterms:modified xsi:type="dcterms:W3CDTF">2025-08-10T21:32:06Z</dcterms:modified>
  <dc:identifier>DAGvbpyffd4</dc:identifier>
</cp:coreProperties>
</file>