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>
      <p:cViewPr varScale="1">
        <p:scale>
          <a:sx n="88" d="100"/>
          <a:sy n="88" d="100"/>
        </p:scale>
        <p:origin x="808" y="19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A8FC4D-3891-AE36-2431-44876BF5AA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A53732-EC3C-45EB-60F6-7EF1F770B1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4BABA-3C43-4343-9F79-90595F7420EA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CCB1B-1888-9301-6871-7C1D46F0C1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78CBF-71F6-BEA3-B68B-B75CA52B13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0FE40-B01E-764F-8D85-14A12098B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55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027650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0" name="Image 1" descr="Image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0" name="Image 1" descr="Image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0" name="Image 1" descr="Image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0" name="Image 1" descr="Image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0" name="Image 1" descr="Image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0" name="Image 1" descr="Image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0" name="Image 1" descr="Image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0" name="Image 1" descr="Image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0" name="Image 1" descr="Image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731519" y="110489"/>
            <a:ext cx="13167362" cy="180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731519" y="1920239"/>
            <a:ext cx="13167362" cy="630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071359" y="7408544"/>
            <a:ext cx="3413761" cy="43815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ext 0"/>
          <p:cNvSpPr txBox="1"/>
          <p:nvPr/>
        </p:nvSpPr>
        <p:spPr>
          <a:xfrm>
            <a:off x="6350437" y="1187767"/>
            <a:ext cx="7415928" cy="3147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300"/>
              </a:lnSpc>
              <a:defRPr sz="6700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rPr dirty="0"/>
              <a:t>Employee Management System</a:t>
            </a:r>
          </a:p>
        </p:txBody>
      </p:sp>
      <p:sp>
        <p:nvSpPr>
          <p:cNvPr id="112" name="Text 1"/>
          <p:cNvSpPr txBox="1"/>
          <p:nvPr/>
        </p:nvSpPr>
        <p:spPr>
          <a:xfrm>
            <a:off x="6350437" y="4752023"/>
            <a:ext cx="7415928" cy="1551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100"/>
              </a:lnSpc>
              <a:defRPr sz="1900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rPr dirty="0"/>
              <a:t>The Employee Management System is a comprehensive web-based application designed to efficiently manage employee data. It supports CRUD operations with role-based access control, leveraging a microservices architecture for scalability and robustness.</a:t>
            </a:r>
          </a:p>
        </p:txBody>
      </p:sp>
      <p:sp>
        <p:nvSpPr>
          <p:cNvPr id="113" name="Shape 2"/>
          <p:cNvSpPr/>
          <p:nvPr/>
        </p:nvSpPr>
        <p:spPr>
          <a:xfrm>
            <a:off x="6350437" y="6628327"/>
            <a:ext cx="394931" cy="394931"/>
          </a:xfrm>
          <a:prstGeom prst="roundRect">
            <a:avLst>
              <a:gd name="adj" fmla="val 50000"/>
            </a:avLst>
          </a:prstGeom>
          <a:ln w="762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" name="Text 3"/>
          <p:cNvSpPr txBox="1"/>
          <p:nvPr/>
        </p:nvSpPr>
        <p:spPr>
          <a:xfrm>
            <a:off x="6868715" y="6609874"/>
            <a:ext cx="65" cy="39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400"/>
              </a:lnSpc>
              <a:defRPr sz="2400" b="1">
                <a:solidFill>
                  <a:srgbClr val="272525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75193F-AF35-8696-C4C1-A2711C7D22F4}"/>
              </a:ext>
            </a:extLst>
          </p:cNvPr>
          <p:cNvSpPr txBox="1"/>
          <p:nvPr/>
        </p:nvSpPr>
        <p:spPr>
          <a:xfrm>
            <a:off x="10287000" y="7750629"/>
            <a:ext cx="432162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M23AID018 || M23AID023 || M23AID057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00600" y="3329969"/>
            <a:ext cx="41008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164966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 0"/>
          <p:cNvSpPr txBox="1"/>
          <p:nvPr/>
        </p:nvSpPr>
        <p:spPr>
          <a:xfrm>
            <a:off x="3624438" y="297153"/>
            <a:ext cx="2447343" cy="723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800"/>
              </a:lnSpc>
              <a:defRPr sz="4600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Overview</a:t>
            </a:r>
          </a:p>
        </p:txBody>
      </p:sp>
      <p:sp>
        <p:nvSpPr>
          <p:cNvPr id="119" name="Shape 1"/>
          <p:cNvSpPr/>
          <p:nvPr/>
        </p:nvSpPr>
        <p:spPr>
          <a:xfrm>
            <a:off x="3624438" y="1398124"/>
            <a:ext cx="7477601" cy="1767840"/>
          </a:xfrm>
          <a:prstGeom prst="roundRect">
            <a:avLst>
              <a:gd name="adj" fmla="val 5656"/>
            </a:avLst>
          </a:prstGeom>
          <a:solidFill>
            <a:srgbClr val="E8E8E3"/>
          </a:solidFill>
          <a:ln w="7620">
            <a:solidFill>
              <a:srgbClr val="CECEC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0" name="Text 2"/>
          <p:cNvSpPr txBox="1"/>
          <p:nvPr/>
        </p:nvSpPr>
        <p:spPr>
          <a:xfrm>
            <a:off x="3870064" y="1643749"/>
            <a:ext cx="2366473" cy="361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  <a:defRPr sz="2300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CRUD Operations</a:t>
            </a:r>
          </a:p>
        </p:txBody>
      </p:sp>
      <p:sp>
        <p:nvSpPr>
          <p:cNvPr id="121" name="Text 3"/>
          <p:cNvSpPr txBox="1"/>
          <p:nvPr/>
        </p:nvSpPr>
        <p:spPr>
          <a:xfrm>
            <a:off x="3870064" y="2158337"/>
            <a:ext cx="6986349" cy="715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900"/>
              </a:lnSpc>
              <a:defRPr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The system allows for creating, reading, updating, and deleting employee records.</a:t>
            </a:r>
          </a:p>
        </p:txBody>
      </p:sp>
      <p:sp>
        <p:nvSpPr>
          <p:cNvPr id="122" name="Shape 4"/>
          <p:cNvSpPr/>
          <p:nvPr/>
        </p:nvSpPr>
        <p:spPr>
          <a:xfrm>
            <a:off x="3624438" y="3403970"/>
            <a:ext cx="7477601" cy="1767840"/>
          </a:xfrm>
          <a:prstGeom prst="roundRect">
            <a:avLst>
              <a:gd name="adj" fmla="val 5656"/>
            </a:avLst>
          </a:prstGeom>
          <a:solidFill>
            <a:srgbClr val="E8E8E3"/>
          </a:solidFill>
          <a:ln w="7620">
            <a:solidFill>
              <a:srgbClr val="CECEC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3" name="Text 5"/>
          <p:cNvSpPr txBox="1"/>
          <p:nvPr/>
        </p:nvSpPr>
        <p:spPr>
          <a:xfrm>
            <a:off x="3870064" y="3649596"/>
            <a:ext cx="2545613" cy="36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  <a:defRPr sz="2300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Role-Based Access</a:t>
            </a:r>
          </a:p>
        </p:txBody>
      </p:sp>
      <p:sp>
        <p:nvSpPr>
          <p:cNvPr id="124" name="Text 6"/>
          <p:cNvSpPr txBox="1"/>
          <p:nvPr/>
        </p:nvSpPr>
        <p:spPr>
          <a:xfrm>
            <a:off x="3870064" y="4164184"/>
            <a:ext cx="6986349" cy="715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900"/>
              </a:lnSpc>
              <a:defRPr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Access is controlled based on user roles, ensuring security and appropriate permissions.</a:t>
            </a:r>
          </a:p>
        </p:txBody>
      </p:sp>
      <p:sp>
        <p:nvSpPr>
          <p:cNvPr id="125" name="Shape 7"/>
          <p:cNvSpPr/>
          <p:nvPr/>
        </p:nvSpPr>
        <p:spPr>
          <a:xfrm>
            <a:off x="3624438" y="5409816"/>
            <a:ext cx="7477601" cy="1767841"/>
          </a:xfrm>
          <a:prstGeom prst="roundRect">
            <a:avLst>
              <a:gd name="adj" fmla="val 5656"/>
            </a:avLst>
          </a:prstGeom>
          <a:solidFill>
            <a:srgbClr val="E8E8E3"/>
          </a:solidFill>
          <a:ln w="7620">
            <a:solidFill>
              <a:srgbClr val="CECEC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6" name="Text 8"/>
          <p:cNvSpPr txBox="1"/>
          <p:nvPr/>
        </p:nvSpPr>
        <p:spPr>
          <a:xfrm>
            <a:off x="3870064" y="5655441"/>
            <a:ext cx="2756843" cy="361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  <a:defRPr sz="2300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Scalable Architecture</a:t>
            </a:r>
          </a:p>
        </p:txBody>
      </p:sp>
      <p:sp>
        <p:nvSpPr>
          <p:cNvPr id="127" name="Text 9"/>
          <p:cNvSpPr txBox="1"/>
          <p:nvPr/>
        </p:nvSpPr>
        <p:spPr>
          <a:xfrm>
            <a:off x="3870064" y="6170030"/>
            <a:ext cx="6986349" cy="715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900"/>
              </a:lnSpc>
              <a:defRPr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Built on a microservices architecture, the system ensures scalability and robustness.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 0"/>
          <p:cNvSpPr txBox="1"/>
          <p:nvPr/>
        </p:nvSpPr>
        <p:spPr>
          <a:xfrm>
            <a:off x="864036" y="2400537"/>
            <a:ext cx="5163643" cy="749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6000"/>
              </a:lnSpc>
              <a:defRPr sz="4800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Technologies Used</a:t>
            </a:r>
          </a:p>
        </p:txBody>
      </p:sp>
      <p:sp>
        <p:nvSpPr>
          <p:cNvPr id="130" name="Text 1"/>
          <p:cNvSpPr txBox="1"/>
          <p:nvPr/>
        </p:nvSpPr>
        <p:spPr>
          <a:xfrm>
            <a:off x="864036" y="3789164"/>
            <a:ext cx="1232646" cy="37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000"/>
              </a:lnSpc>
              <a:defRPr sz="2400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Frontend</a:t>
            </a:r>
          </a:p>
        </p:txBody>
      </p:sp>
      <p:sp>
        <p:nvSpPr>
          <p:cNvPr id="131" name="Text 2"/>
          <p:cNvSpPr txBox="1"/>
          <p:nvPr/>
        </p:nvSpPr>
        <p:spPr>
          <a:xfrm>
            <a:off x="864036" y="4421742"/>
            <a:ext cx="3898822" cy="764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100"/>
              </a:lnSpc>
              <a:defRPr sz="1900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Angular is used for a responsive and interactive user interface.</a:t>
            </a:r>
          </a:p>
        </p:txBody>
      </p:sp>
      <p:sp>
        <p:nvSpPr>
          <p:cNvPr id="132" name="Text 3"/>
          <p:cNvSpPr txBox="1"/>
          <p:nvPr/>
        </p:nvSpPr>
        <p:spPr>
          <a:xfrm>
            <a:off x="5372694" y="3789164"/>
            <a:ext cx="1198862" cy="37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000"/>
              </a:lnSpc>
              <a:defRPr sz="2400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Backend</a:t>
            </a:r>
          </a:p>
        </p:txBody>
      </p:sp>
      <p:sp>
        <p:nvSpPr>
          <p:cNvPr id="133" name="Text 4"/>
          <p:cNvSpPr txBox="1"/>
          <p:nvPr/>
        </p:nvSpPr>
        <p:spPr>
          <a:xfrm>
            <a:off x="5372694" y="4421742"/>
            <a:ext cx="3898822" cy="1157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100"/>
              </a:lnSpc>
              <a:defRPr sz="1900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Spring Boot provides a Java-based REST API for business logic management.</a:t>
            </a:r>
          </a:p>
        </p:txBody>
      </p:sp>
      <p:sp>
        <p:nvSpPr>
          <p:cNvPr id="134" name="Text 5"/>
          <p:cNvSpPr txBox="1"/>
          <p:nvPr/>
        </p:nvSpPr>
        <p:spPr>
          <a:xfrm>
            <a:off x="9881354" y="3789164"/>
            <a:ext cx="2486522" cy="37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000"/>
              </a:lnSpc>
              <a:defRPr sz="2400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Database &amp; Cloud</a:t>
            </a:r>
          </a:p>
        </p:txBody>
      </p:sp>
      <p:sp>
        <p:nvSpPr>
          <p:cNvPr id="135" name="Text 6"/>
          <p:cNvSpPr txBox="1"/>
          <p:nvPr/>
        </p:nvSpPr>
        <p:spPr>
          <a:xfrm>
            <a:off x="9881354" y="4421742"/>
            <a:ext cx="3898822" cy="1157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100"/>
              </a:lnSpc>
              <a:defRPr sz="1900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H2 Database is used for development, and AWS handles deployment.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 0"/>
          <p:cNvSpPr txBox="1"/>
          <p:nvPr/>
        </p:nvSpPr>
        <p:spPr>
          <a:xfrm>
            <a:off x="3347630" y="685800"/>
            <a:ext cx="7192170" cy="700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600"/>
              </a:lnSpc>
              <a:defRPr sz="4500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Features and Functionalities</a:t>
            </a:r>
          </a:p>
        </p:txBody>
      </p:sp>
      <p:pic>
        <p:nvPicPr>
          <p:cNvPr id="139" name="Image 1" descr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30" y="1747481"/>
            <a:ext cx="1147764" cy="183654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ext 1"/>
          <p:cNvSpPr txBox="1"/>
          <p:nvPr/>
        </p:nvSpPr>
        <p:spPr>
          <a:xfrm>
            <a:off x="4839722" y="1977032"/>
            <a:ext cx="1767409" cy="348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200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User Interface</a:t>
            </a:r>
          </a:p>
        </p:txBody>
      </p:sp>
      <p:sp>
        <p:nvSpPr>
          <p:cNvPr id="141" name="Text 2"/>
          <p:cNvSpPr txBox="1"/>
          <p:nvPr/>
        </p:nvSpPr>
        <p:spPr>
          <a:xfrm>
            <a:off x="4839722" y="2473285"/>
            <a:ext cx="6188919" cy="337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rPr dirty="0"/>
              <a:t>Includes navigation links, search bar, sorting, and pagination.</a:t>
            </a:r>
          </a:p>
        </p:txBody>
      </p:sp>
      <p:pic>
        <p:nvPicPr>
          <p:cNvPr id="142" name="Image 2" descr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630" y="3584019"/>
            <a:ext cx="1147764" cy="183654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Text 3"/>
          <p:cNvSpPr txBox="1"/>
          <p:nvPr/>
        </p:nvSpPr>
        <p:spPr>
          <a:xfrm>
            <a:off x="4839722" y="3813571"/>
            <a:ext cx="2699470" cy="348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200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Employee Operations</a:t>
            </a:r>
          </a:p>
        </p:txBody>
      </p:sp>
      <p:sp>
        <p:nvSpPr>
          <p:cNvPr id="144" name="Text 4"/>
          <p:cNvSpPr txBox="1"/>
          <p:nvPr/>
        </p:nvSpPr>
        <p:spPr>
          <a:xfrm>
            <a:off x="4839722" y="4309824"/>
            <a:ext cx="6045042" cy="692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Allows adding, viewing, editing, and deleting employee records.</a:t>
            </a:r>
          </a:p>
        </p:txBody>
      </p:sp>
      <p:pic>
        <p:nvPicPr>
          <p:cNvPr id="145" name="Image 3" descr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630" y="5420558"/>
            <a:ext cx="1147764" cy="183654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Text 5"/>
          <p:cNvSpPr txBox="1"/>
          <p:nvPr/>
        </p:nvSpPr>
        <p:spPr>
          <a:xfrm>
            <a:off x="4839722" y="5650110"/>
            <a:ext cx="3413795" cy="348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200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Role-Based Access Control</a:t>
            </a:r>
          </a:p>
        </p:txBody>
      </p:sp>
      <p:sp>
        <p:nvSpPr>
          <p:cNvPr id="147" name="Text 6"/>
          <p:cNvSpPr txBox="1"/>
          <p:nvPr/>
        </p:nvSpPr>
        <p:spPr>
          <a:xfrm>
            <a:off x="4839722" y="6146363"/>
            <a:ext cx="5958979" cy="337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Admins have full access, while users can only view details.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 0"/>
          <p:cNvSpPr txBox="1"/>
          <p:nvPr/>
        </p:nvSpPr>
        <p:spPr>
          <a:xfrm>
            <a:off x="3581400" y="812800"/>
            <a:ext cx="6518574" cy="749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6000"/>
              </a:lnSpc>
              <a:defRPr sz="4800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rPr dirty="0"/>
              <a:t>Architecture and Design</a:t>
            </a:r>
          </a:p>
        </p:txBody>
      </p:sp>
      <p:pic>
        <p:nvPicPr>
          <p:cNvPr id="150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36" y="1994773"/>
            <a:ext cx="6266023" cy="3872628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ext 1"/>
          <p:cNvSpPr txBox="1"/>
          <p:nvPr/>
        </p:nvSpPr>
        <p:spPr>
          <a:xfrm>
            <a:off x="864036" y="6176009"/>
            <a:ext cx="3485457" cy="37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000"/>
              </a:lnSpc>
              <a:defRPr sz="2400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Client-Server Architecture</a:t>
            </a:r>
          </a:p>
        </p:txBody>
      </p:sp>
      <p:sp>
        <p:nvSpPr>
          <p:cNvPr id="152" name="Text 2"/>
          <p:cNvSpPr txBox="1"/>
          <p:nvPr/>
        </p:nvSpPr>
        <p:spPr>
          <a:xfrm>
            <a:off x="864036" y="6709885"/>
            <a:ext cx="5038175" cy="370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100"/>
              </a:lnSpc>
              <a:defRPr sz="1900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Ensures separation of concerns and scalability.</a:t>
            </a:r>
          </a:p>
        </p:txBody>
      </p:sp>
      <p:pic>
        <p:nvPicPr>
          <p:cNvPr id="153" name="Image 1" descr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977866"/>
            <a:ext cx="5486400" cy="339079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Text 3"/>
          <p:cNvSpPr txBox="1"/>
          <p:nvPr/>
        </p:nvSpPr>
        <p:spPr>
          <a:xfrm>
            <a:off x="7985760" y="6159101"/>
            <a:ext cx="1875582" cy="37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000"/>
              </a:lnSpc>
              <a:defRPr sz="2400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Microservices</a:t>
            </a:r>
          </a:p>
        </p:txBody>
      </p:sp>
      <p:sp>
        <p:nvSpPr>
          <p:cNvPr id="155" name="Text 4"/>
          <p:cNvSpPr txBox="1"/>
          <p:nvPr/>
        </p:nvSpPr>
        <p:spPr>
          <a:xfrm>
            <a:off x="7985760" y="6692978"/>
            <a:ext cx="6266022" cy="764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100"/>
              </a:lnSpc>
              <a:defRPr sz="1900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Separates authentication, employee management, and access control services.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 0"/>
          <p:cNvSpPr txBox="1"/>
          <p:nvPr/>
        </p:nvSpPr>
        <p:spPr>
          <a:xfrm>
            <a:off x="3688202" y="691770"/>
            <a:ext cx="2616455" cy="63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100"/>
              </a:lnSpc>
              <a:defRPr sz="4100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User Flows</a:t>
            </a:r>
          </a:p>
        </p:txBody>
      </p:sp>
      <p:sp>
        <p:nvSpPr>
          <p:cNvPr id="159" name="Shape 1"/>
          <p:cNvSpPr/>
          <p:nvPr/>
        </p:nvSpPr>
        <p:spPr>
          <a:xfrm>
            <a:off x="3993478" y="1668441"/>
            <a:ext cx="22861" cy="5500093"/>
          </a:xfrm>
          <a:prstGeom prst="roundRect">
            <a:avLst>
              <a:gd name="adj" fmla="val 50000"/>
            </a:avLst>
          </a:prstGeom>
          <a:solidFill>
            <a:srgbClr val="CECEC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0" name="Shape 2"/>
          <p:cNvSpPr/>
          <p:nvPr/>
        </p:nvSpPr>
        <p:spPr>
          <a:xfrm>
            <a:off x="4219637" y="2132070"/>
            <a:ext cx="739141" cy="22861"/>
          </a:xfrm>
          <a:prstGeom prst="roundRect">
            <a:avLst>
              <a:gd name="adj" fmla="val 50000"/>
            </a:avLst>
          </a:prstGeom>
          <a:solidFill>
            <a:srgbClr val="CECEC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1" name="Shape 3"/>
          <p:cNvSpPr/>
          <p:nvPr/>
        </p:nvSpPr>
        <p:spPr>
          <a:xfrm>
            <a:off x="3767319" y="1905969"/>
            <a:ext cx="475179" cy="475179"/>
          </a:xfrm>
          <a:prstGeom prst="roundRect">
            <a:avLst>
              <a:gd name="adj" fmla="val 18668"/>
            </a:avLst>
          </a:prstGeom>
          <a:solidFill>
            <a:srgbClr val="E8E8E3"/>
          </a:solidFill>
          <a:ln w="7620">
            <a:solidFill>
              <a:srgbClr val="CECEC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2" name="Text 4"/>
          <p:cNvSpPr txBox="1"/>
          <p:nvPr/>
        </p:nvSpPr>
        <p:spPr>
          <a:xfrm>
            <a:off x="3913800" y="1985147"/>
            <a:ext cx="182217" cy="31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400"/>
              </a:lnSpc>
              <a:defRPr sz="2400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1</a:t>
            </a:r>
          </a:p>
        </p:txBody>
      </p:sp>
      <p:sp>
        <p:nvSpPr>
          <p:cNvPr id="163" name="Text 5"/>
          <p:cNvSpPr txBox="1"/>
          <p:nvPr/>
        </p:nvSpPr>
        <p:spPr>
          <a:xfrm>
            <a:off x="5166481" y="1879538"/>
            <a:ext cx="930351" cy="31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500"/>
              </a:lnSpc>
              <a:defRPr sz="2000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Sign-Up</a:t>
            </a:r>
          </a:p>
        </p:txBody>
      </p:sp>
      <p:sp>
        <p:nvSpPr>
          <p:cNvPr id="164" name="Text 6"/>
          <p:cNvSpPr txBox="1"/>
          <p:nvPr/>
        </p:nvSpPr>
        <p:spPr>
          <a:xfrm>
            <a:off x="5166481" y="2336143"/>
            <a:ext cx="4790084" cy="310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600"/>
              </a:lnSpc>
              <a:defRPr sz="1600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New users can register by providing their credentials.</a:t>
            </a:r>
          </a:p>
        </p:txBody>
      </p:sp>
      <p:sp>
        <p:nvSpPr>
          <p:cNvPr id="165" name="Shape 7"/>
          <p:cNvSpPr/>
          <p:nvPr/>
        </p:nvSpPr>
        <p:spPr>
          <a:xfrm>
            <a:off x="4219637" y="3559868"/>
            <a:ext cx="739141" cy="22861"/>
          </a:xfrm>
          <a:prstGeom prst="roundRect">
            <a:avLst>
              <a:gd name="adj" fmla="val 50000"/>
            </a:avLst>
          </a:prstGeom>
          <a:solidFill>
            <a:srgbClr val="CECEC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6" name="Shape 8"/>
          <p:cNvSpPr/>
          <p:nvPr/>
        </p:nvSpPr>
        <p:spPr>
          <a:xfrm>
            <a:off x="3767319" y="3333767"/>
            <a:ext cx="475179" cy="475179"/>
          </a:xfrm>
          <a:prstGeom prst="roundRect">
            <a:avLst>
              <a:gd name="adj" fmla="val 18668"/>
            </a:avLst>
          </a:prstGeom>
          <a:solidFill>
            <a:srgbClr val="E8E8E3"/>
          </a:solidFill>
          <a:ln w="7620">
            <a:solidFill>
              <a:srgbClr val="CECEC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" name="Text 9"/>
          <p:cNvSpPr txBox="1"/>
          <p:nvPr/>
        </p:nvSpPr>
        <p:spPr>
          <a:xfrm>
            <a:off x="3913741" y="3412944"/>
            <a:ext cx="182216" cy="31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400"/>
              </a:lnSpc>
              <a:defRPr sz="2400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2</a:t>
            </a:r>
          </a:p>
        </p:txBody>
      </p:sp>
      <p:sp>
        <p:nvSpPr>
          <p:cNvPr id="168" name="Text 10"/>
          <p:cNvSpPr txBox="1"/>
          <p:nvPr/>
        </p:nvSpPr>
        <p:spPr>
          <a:xfrm>
            <a:off x="5166481" y="3307336"/>
            <a:ext cx="634183" cy="31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500"/>
              </a:lnSpc>
              <a:defRPr sz="2000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Login</a:t>
            </a:r>
          </a:p>
        </p:txBody>
      </p:sp>
      <p:sp>
        <p:nvSpPr>
          <p:cNvPr id="169" name="Text 11"/>
          <p:cNvSpPr txBox="1"/>
          <p:nvPr/>
        </p:nvSpPr>
        <p:spPr>
          <a:xfrm>
            <a:off x="5166481" y="3763940"/>
            <a:ext cx="5490568" cy="310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600"/>
              </a:lnSpc>
              <a:defRPr sz="1600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Registered users log in to access the system based on roles.</a:t>
            </a:r>
          </a:p>
        </p:txBody>
      </p:sp>
      <p:sp>
        <p:nvSpPr>
          <p:cNvPr id="170" name="Shape 12"/>
          <p:cNvSpPr/>
          <p:nvPr/>
        </p:nvSpPr>
        <p:spPr>
          <a:xfrm>
            <a:off x="4219637" y="4987664"/>
            <a:ext cx="739141" cy="22861"/>
          </a:xfrm>
          <a:prstGeom prst="roundRect">
            <a:avLst>
              <a:gd name="adj" fmla="val 50000"/>
            </a:avLst>
          </a:prstGeom>
          <a:solidFill>
            <a:srgbClr val="CECEC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1" name="Shape 13"/>
          <p:cNvSpPr/>
          <p:nvPr/>
        </p:nvSpPr>
        <p:spPr>
          <a:xfrm>
            <a:off x="3767319" y="4761564"/>
            <a:ext cx="475179" cy="475179"/>
          </a:xfrm>
          <a:prstGeom prst="roundRect">
            <a:avLst>
              <a:gd name="adj" fmla="val 18668"/>
            </a:avLst>
          </a:prstGeom>
          <a:solidFill>
            <a:srgbClr val="E8E8E3"/>
          </a:solidFill>
          <a:ln w="7620">
            <a:solidFill>
              <a:srgbClr val="CECEC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2" name="Text 14"/>
          <p:cNvSpPr txBox="1"/>
          <p:nvPr/>
        </p:nvSpPr>
        <p:spPr>
          <a:xfrm>
            <a:off x="3913741" y="4840742"/>
            <a:ext cx="182217" cy="31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400"/>
              </a:lnSpc>
              <a:defRPr sz="2400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3</a:t>
            </a:r>
          </a:p>
        </p:txBody>
      </p:sp>
      <p:sp>
        <p:nvSpPr>
          <p:cNvPr id="173" name="Text 15"/>
          <p:cNvSpPr txBox="1"/>
          <p:nvPr/>
        </p:nvSpPr>
        <p:spPr>
          <a:xfrm>
            <a:off x="5166481" y="4735133"/>
            <a:ext cx="2045693" cy="31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500"/>
              </a:lnSpc>
              <a:defRPr sz="2000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Admin Operations</a:t>
            </a:r>
          </a:p>
        </p:txBody>
      </p:sp>
      <p:sp>
        <p:nvSpPr>
          <p:cNvPr id="174" name="Text 16"/>
          <p:cNvSpPr txBox="1"/>
          <p:nvPr/>
        </p:nvSpPr>
        <p:spPr>
          <a:xfrm>
            <a:off x="5166481" y="5191738"/>
            <a:ext cx="5208688" cy="310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600"/>
              </a:lnSpc>
              <a:defRPr sz="1600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Admins can add, view, edit, and delete employee records.</a:t>
            </a:r>
          </a:p>
        </p:txBody>
      </p:sp>
      <p:sp>
        <p:nvSpPr>
          <p:cNvPr id="175" name="Shape 17"/>
          <p:cNvSpPr/>
          <p:nvPr/>
        </p:nvSpPr>
        <p:spPr>
          <a:xfrm>
            <a:off x="4219637" y="6415463"/>
            <a:ext cx="739141" cy="22861"/>
          </a:xfrm>
          <a:prstGeom prst="roundRect">
            <a:avLst>
              <a:gd name="adj" fmla="val 50000"/>
            </a:avLst>
          </a:prstGeom>
          <a:solidFill>
            <a:srgbClr val="CECEC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6" name="Shape 18"/>
          <p:cNvSpPr/>
          <p:nvPr/>
        </p:nvSpPr>
        <p:spPr>
          <a:xfrm>
            <a:off x="3767319" y="6189362"/>
            <a:ext cx="475179" cy="475179"/>
          </a:xfrm>
          <a:prstGeom prst="roundRect">
            <a:avLst>
              <a:gd name="adj" fmla="val 18668"/>
            </a:avLst>
          </a:prstGeom>
          <a:solidFill>
            <a:srgbClr val="E8E8E3"/>
          </a:solidFill>
          <a:ln w="7620">
            <a:solidFill>
              <a:srgbClr val="CECEC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7" name="Text 19"/>
          <p:cNvSpPr txBox="1"/>
          <p:nvPr/>
        </p:nvSpPr>
        <p:spPr>
          <a:xfrm>
            <a:off x="3913800" y="6268539"/>
            <a:ext cx="182217" cy="31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400"/>
              </a:lnSpc>
              <a:defRPr sz="2400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4</a:t>
            </a:r>
          </a:p>
        </p:txBody>
      </p:sp>
      <p:sp>
        <p:nvSpPr>
          <p:cNvPr id="178" name="Text 20"/>
          <p:cNvSpPr txBox="1"/>
          <p:nvPr/>
        </p:nvSpPr>
        <p:spPr>
          <a:xfrm>
            <a:off x="5166481" y="6162930"/>
            <a:ext cx="1862015" cy="31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500"/>
              </a:lnSpc>
              <a:defRPr sz="2000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User Operations</a:t>
            </a:r>
          </a:p>
        </p:txBody>
      </p:sp>
      <p:sp>
        <p:nvSpPr>
          <p:cNvPr id="179" name="Text 21"/>
          <p:cNvSpPr txBox="1"/>
          <p:nvPr/>
        </p:nvSpPr>
        <p:spPr>
          <a:xfrm>
            <a:off x="5166481" y="6619535"/>
            <a:ext cx="5196782" cy="310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600"/>
              </a:lnSpc>
              <a:defRPr sz="1600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Users can view employee details but cannot modify them.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Text 0"/>
          <p:cNvSpPr txBox="1"/>
          <p:nvPr/>
        </p:nvSpPr>
        <p:spPr>
          <a:xfrm>
            <a:off x="759499" y="598526"/>
            <a:ext cx="6210091" cy="661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300"/>
              </a:lnSpc>
              <a:defRPr sz="4200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Security and Authorization</a:t>
            </a:r>
          </a:p>
        </p:txBody>
      </p:sp>
      <p:pic>
        <p:nvPicPr>
          <p:cNvPr id="195" name="Image 1" descr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00" y="1602105"/>
            <a:ext cx="542450" cy="542450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Text 1"/>
          <p:cNvSpPr txBox="1"/>
          <p:nvPr/>
        </p:nvSpPr>
        <p:spPr>
          <a:xfrm>
            <a:off x="759500" y="2361486"/>
            <a:ext cx="1703016" cy="325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600"/>
              </a:lnSpc>
              <a:defRPr sz="2100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Authentication</a:t>
            </a:r>
          </a:p>
        </p:txBody>
      </p:sp>
      <p:sp>
        <p:nvSpPr>
          <p:cNvPr id="197" name="Text 2"/>
          <p:cNvSpPr txBox="1"/>
          <p:nvPr/>
        </p:nvSpPr>
        <p:spPr>
          <a:xfrm>
            <a:off x="759499" y="2830591"/>
            <a:ext cx="4056926" cy="323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Ensures secure login for admin and users.</a:t>
            </a:r>
          </a:p>
        </p:txBody>
      </p:sp>
      <p:pic>
        <p:nvPicPr>
          <p:cNvPr id="198" name="Image 2" descr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00" y="3828693"/>
            <a:ext cx="542450" cy="542450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Text 3"/>
          <p:cNvSpPr txBox="1"/>
          <p:nvPr/>
        </p:nvSpPr>
        <p:spPr>
          <a:xfrm>
            <a:off x="759500" y="4588073"/>
            <a:ext cx="2325359" cy="325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600"/>
              </a:lnSpc>
              <a:defRPr sz="2100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Role-Based Access</a:t>
            </a:r>
          </a:p>
        </p:txBody>
      </p:sp>
      <p:sp>
        <p:nvSpPr>
          <p:cNvPr id="200" name="Text 4"/>
          <p:cNvSpPr txBox="1"/>
          <p:nvPr/>
        </p:nvSpPr>
        <p:spPr>
          <a:xfrm>
            <a:off x="759499" y="5057180"/>
            <a:ext cx="4389526" cy="323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Operations differentiated based on user roles.</a:t>
            </a:r>
          </a:p>
        </p:txBody>
      </p:sp>
      <p:pic>
        <p:nvPicPr>
          <p:cNvPr id="201" name="Image 3" descr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500" y="6055281"/>
            <a:ext cx="542450" cy="542450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Text 5"/>
          <p:cNvSpPr txBox="1"/>
          <p:nvPr/>
        </p:nvSpPr>
        <p:spPr>
          <a:xfrm>
            <a:off x="759500" y="6814660"/>
            <a:ext cx="1480072" cy="325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600"/>
              </a:lnSpc>
              <a:defRPr sz="2100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API Security</a:t>
            </a:r>
          </a:p>
        </p:txBody>
      </p:sp>
      <p:sp>
        <p:nvSpPr>
          <p:cNvPr id="203" name="Text 6"/>
          <p:cNvSpPr txBox="1"/>
          <p:nvPr/>
        </p:nvSpPr>
        <p:spPr>
          <a:xfrm>
            <a:off x="759499" y="7283767"/>
            <a:ext cx="4476813" cy="323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Secured APIs using JWT (JSON Web Tokens).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 0"/>
          <p:cNvSpPr txBox="1"/>
          <p:nvPr/>
        </p:nvSpPr>
        <p:spPr>
          <a:xfrm>
            <a:off x="3733800" y="830789"/>
            <a:ext cx="5298183" cy="749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6000"/>
              </a:lnSpc>
              <a:defRPr sz="4800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Deployment Details</a:t>
            </a:r>
          </a:p>
        </p:txBody>
      </p:sp>
      <p:sp>
        <p:nvSpPr>
          <p:cNvPr id="183" name="Shape 1"/>
          <p:cNvSpPr/>
          <p:nvPr/>
        </p:nvSpPr>
        <p:spPr>
          <a:xfrm>
            <a:off x="3733800" y="1972597"/>
            <a:ext cx="7415928" cy="1453040"/>
          </a:xfrm>
          <a:prstGeom prst="roundRect">
            <a:avLst>
              <a:gd name="adj" fmla="val 7136"/>
            </a:avLst>
          </a:prstGeom>
          <a:solidFill>
            <a:srgbClr val="E8E8E3"/>
          </a:solidFill>
          <a:ln w="15240">
            <a:solidFill>
              <a:srgbClr val="CECEC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4" name="Text 2"/>
          <p:cNvSpPr txBox="1"/>
          <p:nvPr/>
        </p:nvSpPr>
        <p:spPr>
          <a:xfrm>
            <a:off x="3995856" y="2234654"/>
            <a:ext cx="2265661" cy="37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000"/>
              </a:lnSpc>
              <a:defRPr sz="2400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Hosting Platform</a:t>
            </a:r>
          </a:p>
        </p:txBody>
      </p:sp>
      <p:sp>
        <p:nvSpPr>
          <p:cNvPr id="185" name="Text 3"/>
          <p:cNvSpPr txBox="1"/>
          <p:nvPr/>
        </p:nvSpPr>
        <p:spPr>
          <a:xfrm>
            <a:off x="3995856" y="2768530"/>
            <a:ext cx="5730851" cy="370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100"/>
              </a:lnSpc>
              <a:defRPr sz="1900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AWS is used for deployment, scaling, and monitoring.</a:t>
            </a:r>
          </a:p>
        </p:txBody>
      </p:sp>
      <p:sp>
        <p:nvSpPr>
          <p:cNvPr id="186" name="Shape 4"/>
          <p:cNvSpPr/>
          <p:nvPr/>
        </p:nvSpPr>
        <p:spPr>
          <a:xfrm>
            <a:off x="3733800" y="3672453"/>
            <a:ext cx="7415928" cy="1453040"/>
          </a:xfrm>
          <a:prstGeom prst="roundRect">
            <a:avLst>
              <a:gd name="adj" fmla="val 7136"/>
            </a:avLst>
          </a:prstGeom>
          <a:solidFill>
            <a:srgbClr val="E8E8E3"/>
          </a:solidFill>
          <a:ln w="15240">
            <a:solidFill>
              <a:srgbClr val="CECEC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7" name="Text 5"/>
          <p:cNvSpPr txBox="1"/>
          <p:nvPr/>
        </p:nvSpPr>
        <p:spPr>
          <a:xfrm>
            <a:off x="3995856" y="3934509"/>
            <a:ext cx="2215357" cy="37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000"/>
              </a:lnSpc>
              <a:defRPr sz="2400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Containerization</a:t>
            </a:r>
          </a:p>
        </p:txBody>
      </p:sp>
      <p:sp>
        <p:nvSpPr>
          <p:cNvPr id="188" name="Text 6"/>
          <p:cNvSpPr txBox="1"/>
          <p:nvPr/>
        </p:nvSpPr>
        <p:spPr>
          <a:xfrm>
            <a:off x="3995856" y="4468385"/>
            <a:ext cx="5846670" cy="370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100"/>
              </a:lnSpc>
              <a:defRPr sz="1900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Dockerized microservices ensure isolated deployment.</a:t>
            </a:r>
          </a:p>
        </p:txBody>
      </p:sp>
      <p:sp>
        <p:nvSpPr>
          <p:cNvPr id="189" name="Shape 7"/>
          <p:cNvSpPr/>
          <p:nvPr/>
        </p:nvSpPr>
        <p:spPr>
          <a:xfrm>
            <a:off x="3733800" y="5372309"/>
            <a:ext cx="7415928" cy="1453040"/>
          </a:xfrm>
          <a:prstGeom prst="roundRect">
            <a:avLst>
              <a:gd name="adj" fmla="val 7136"/>
            </a:avLst>
          </a:prstGeom>
          <a:solidFill>
            <a:srgbClr val="E8E8E3"/>
          </a:solidFill>
          <a:ln w="15240">
            <a:solidFill>
              <a:srgbClr val="CECEC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0" name="Text 8"/>
          <p:cNvSpPr txBox="1"/>
          <p:nvPr/>
        </p:nvSpPr>
        <p:spPr>
          <a:xfrm>
            <a:off x="3995856" y="5634365"/>
            <a:ext cx="842418" cy="37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000"/>
              </a:lnSpc>
              <a:defRPr sz="2400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CI/CD</a:t>
            </a:r>
          </a:p>
        </p:txBody>
      </p:sp>
      <p:sp>
        <p:nvSpPr>
          <p:cNvPr id="191" name="Text 9"/>
          <p:cNvSpPr txBox="1"/>
          <p:nvPr/>
        </p:nvSpPr>
        <p:spPr>
          <a:xfrm>
            <a:off x="3995856" y="6168241"/>
            <a:ext cx="6397843" cy="37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100"/>
              </a:lnSpc>
              <a:defRPr sz="1900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Automated testing and deployment via configured pipelines.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 0"/>
          <p:cNvSpPr txBox="1"/>
          <p:nvPr/>
        </p:nvSpPr>
        <p:spPr>
          <a:xfrm>
            <a:off x="3143130" y="457200"/>
            <a:ext cx="7621906" cy="133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300"/>
              </a:lnSpc>
              <a:defRPr sz="4200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Development and Testing Workflow</a:t>
            </a:r>
          </a:p>
        </p:txBody>
      </p:sp>
      <p:sp>
        <p:nvSpPr>
          <p:cNvPr id="207" name="Shape 1"/>
          <p:cNvSpPr/>
          <p:nvPr/>
        </p:nvSpPr>
        <p:spPr>
          <a:xfrm>
            <a:off x="3143130" y="2386847"/>
            <a:ext cx="489229" cy="489229"/>
          </a:xfrm>
          <a:prstGeom prst="roundRect">
            <a:avLst>
              <a:gd name="adj" fmla="val 18670"/>
            </a:avLst>
          </a:prstGeom>
          <a:solidFill>
            <a:srgbClr val="E8E8E3"/>
          </a:solidFill>
          <a:ln w="7620">
            <a:solidFill>
              <a:srgbClr val="CECEC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8" name="Text 2"/>
          <p:cNvSpPr txBox="1"/>
          <p:nvPr/>
        </p:nvSpPr>
        <p:spPr>
          <a:xfrm>
            <a:off x="3293104" y="2468284"/>
            <a:ext cx="189279" cy="327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500"/>
              </a:lnSpc>
              <a:defRPr sz="2500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1</a:t>
            </a:r>
          </a:p>
        </p:txBody>
      </p:sp>
      <p:sp>
        <p:nvSpPr>
          <p:cNvPr id="209" name="Text 3"/>
          <p:cNvSpPr txBox="1"/>
          <p:nvPr/>
        </p:nvSpPr>
        <p:spPr>
          <a:xfrm>
            <a:off x="3849765" y="2386847"/>
            <a:ext cx="2206985" cy="325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600"/>
              </a:lnSpc>
              <a:defRPr sz="2100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Agile Methodology</a:t>
            </a:r>
          </a:p>
        </p:txBody>
      </p:sp>
      <p:sp>
        <p:nvSpPr>
          <p:cNvPr id="210" name="Text 4"/>
          <p:cNvSpPr txBox="1"/>
          <p:nvPr/>
        </p:nvSpPr>
        <p:spPr>
          <a:xfrm>
            <a:off x="3849765" y="2856905"/>
            <a:ext cx="6249133" cy="323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Regular sprints for incremental feature development and delivery.</a:t>
            </a:r>
          </a:p>
        </p:txBody>
      </p:sp>
      <p:sp>
        <p:nvSpPr>
          <p:cNvPr id="211" name="Shape 5"/>
          <p:cNvSpPr/>
          <p:nvPr/>
        </p:nvSpPr>
        <p:spPr>
          <a:xfrm>
            <a:off x="3143130" y="3666886"/>
            <a:ext cx="489229" cy="489229"/>
          </a:xfrm>
          <a:prstGeom prst="roundRect">
            <a:avLst>
              <a:gd name="adj" fmla="val 18670"/>
            </a:avLst>
          </a:prstGeom>
          <a:solidFill>
            <a:srgbClr val="E8E8E3"/>
          </a:solidFill>
          <a:ln w="7620">
            <a:solidFill>
              <a:srgbClr val="CECEC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2" name="Text 6"/>
          <p:cNvSpPr txBox="1"/>
          <p:nvPr/>
        </p:nvSpPr>
        <p:spPr>
          <a:xfrm>
            <a:off x="3293044" y="3748326"/>
            <a:ext cx="189279" cy="327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500"/>
              </a:lnSpc>
              <a:defRPr sz="2500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2</a:t>
            </a:r>
          </a:p>
        </p:txBody>
      </p:sp>
      <p:sp>
        <p:nvSpPr>
          <p:cNvPr id="213" name="Text 7"/>
          <p:cNvSpPr txBox="1"/>
          <p:nvPr/>
        </p:nvSpPr>
        <p:spPr>
          <a:xfrm>
            <a:off x="3849765" y="3666886"/>
            <a:ext cx="1401416" cy="325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600"/>
              </a:lnSpc>
              <a:defRPr sz="2100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Unit Testing</a:t>
            </a:r>
          </a:p>
        </p:txBody>
      </p:sp>
      <p:sp>
        <p:nvSpPr>
          <p:cNvPr id="214" name="Text 8"/>
          <p:cNvSpPr txBox="1"/>
          <p:nvPr/>
        </p:nvSpPr>
        <p:spPr>
          <a:xfrm>
            <a:off x="3849765" y="4136945"/>
            <a:ext cx="6277596" cy="323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Comprehensive tests for both frontend and backend components.</a:t>
            </a:r>
          </a:p>
        </p:txBody>
      </p:sp>
      <p:sp>
        <p:nvSpPr>
          <p:cNvPr id="215" name="Shape 9"/>
          <p:cNvSpPr/>
          <p:nvPr/>
        </p:nvSpPr>
        <p:spPr>
          <a:xfrm>
            <a:off x="3143130" y="4946927"/>
            <a:ext cx="489229" cy="489229"/>
          </a:xfrm>
          <a:prstGeom prst="roundRect">
            <a:avLst>
              <a:gd name="adj" fmla="val 18670"/>
            </a:avLst>
          </a:prstGeom>
          <a:solidFill>
            <a:srgbClr val="E8E8E3"/>
          </a:solidFill>
          <a:ln w="7620">
            <a:solidFill>
              <a:srgbClr val="CECEC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6" name="Text 10"/>
          <p:cNvSpPr txBox="1"/>
          <p:nvPr/>
        </p:nvSpPr>
        <p:spPr>
          <a:xfrm>
            <a:off x="3293045" y="5028367"/>
            <a:ext cx="189279" cy="327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500"/>
              </a:lnSpc>
              <a:defRPr sz="2500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3</a:t>
            </a:r>
          </a:p>
        </p:txBody>
      </p:sp>
      <p:sp>
        <p:nvSpPr>
          <p:cNvPr id="217" name="Text 11"/>
          <p:cNvSpPr txBox="1"/>
          <p:nvPr/>
        </p:nvSpPr>
        <p:spPr>
          <a:xfrm>
            <a:off x="3849765" y="4946927"/>
            <a:ext cx="2187452" cy="325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600"/>
              </a:lnSpc>
              <a:defRPr sz="2100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Integration Testing</a:t>
            </a:r>
          </a:p>
        </p:txBody>
      </p:sp>
      <p:sp>
        <p:nvSpPr>
          <p:cNvPr id="218" name="Text 12"/>
          <p:cNvSpPr txBox="1"/>
          <p:nvPr/>
        </p:nvSpPr>
        <p:spPr>
          <a:xfrm>
            <a:off x="3849765" y="5416987"/>
            <a:ext cx="5604279" cy="323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Ensures seamless communication between microservices.</a:t>
            </a:r>
          </a:p>
        </p:txBody>
      </p:sp>
      <p:sp>
        <p:nvSpPr>
          <p:cNvPr id="219" name="Shape 13"/>
          <p:cNvSpPr/>
          <p:nvPr/>
        </p:nvSpPr>
        <p:spPr>
          <a:xfrm>
            <a:off x="3143130" y="6226969"/>
            <a:ext cx="489229" cy="489229"/>
          </a:xfrm>
          <a:prstGeom prst="roundRect">
            <a:avLst>
              <a:gd name="adj" fmla="val 18670"/>
            </a:avLst>
          </a:prstGeom>
          <a:solidFill>
            <a:srgbClr val="E8E8E3"/>
          </a:solidFill>
          <a:ln w="7620">
            <a:solidFill>
              <a:srgbClr val="CECEC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0" name="Text 14"/>
          <p:cNvSpPr txBox="1"/>
          <p:nvPr/>
        </p:nvSpPr>
        <p:spPr>
          <a:xfrm>
            <a:off x="3293045" y="6308407"/>
            <a:ext cx="189279" cy="327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500"/>
              </a:lnSpc>
              <a:defRPr sz="2500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4</a:t>
            </a:r>
          </a:p>
        </p:txBody>
      </p:sp>
      <p:sp>
        <p:nvSpPr>
          <p:cNvPr id="221" name="Text 15"/>
          <p:cNvSpPr txBox="1"/>
          <p:nvPr/>
        </p:nvSpPr>
        <p:spPr>
          <a:xfrm>
            <a:off x="3849765" y="6226969"/>
            <a:ext cx="1193838" cy="325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600"/>
              </a:lnSpc>
              <a:defRPr sz="2100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r>
              <a:t>UI Testing</a:t>
            </a:r>
          </a:p>
        </p:txBody>
      </p:sp>
      <p:sp>
        <p:nvSpPr>
          <p:cNvPr id="222" name="Text 16"/>
          <p:cNvSpPr txBox="1"/>
          <p:nvPr/>
        </p:nvSpPr>
        <p:spPr>
          <a:xfrm>
            <a:off x="3849765" y="6697028"/>
            <a:ext cx="6915270" cy="666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rPr dirty="0"/>
              <a:t>Verifies functionality of navigation, form validation, and role-specific actions.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378</Words>
  <Application>Microsoft Macintosh PowerPoint</Application>
  <PresentationFormat>Custom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Harsh Singh</cp:lastModifiedBy>
  <cp:revision>9</cp:revision>
  <dcterms:modified xsi:type="dcterms:W3CDTF">2024-11-15T06:13:25Z</dcterms:modified>
</cp:coreProperties>
</file>