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orbe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ba584493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ba58449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ba58449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8ba5844938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a4fe44e2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a4fe44e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1" name="Google Shape;101;p1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2" name="Google Shape;102;p1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3" name="Google Shape;103;p1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4" name="Google Shape;104;p1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05" name="Google Shape;105;p1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06" name="Google Shape;106;p1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07" name="Google Shape;107;p1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29" name="Google Shape;129;p18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30" name="Google Shape;130;p18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31" name="Google Shape;131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47" name="Google Shape;147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54" name="Google Shape;154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CA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CA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CA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CA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90" name="Google Shape;190;p27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2" name="Google Shape;82;p13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Google Shape;83;p13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4" name="Google Shape;84;p13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5" name="Google Shape;85;p13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87" name="Google Shape;87;p13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88" name="Google Shape;88;p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hyperlink" Target="https://api.flutter.dev/flutter/material/IconButton-class.html" TargetMode="External"/><Relationship Id="rId5" Type="http://schemas.openxmlformats.org/officeDocument/2006/relationships/hyperlink" Target="https://api.flutter.dev/flutter/material/RaisedButton-class.html" TargetMode="External"/><Relationship Id="rId6" Type="http://schemas.openxmlformats.org/officeDocument/2006/relationships/hyperlink" Target="https://api.flutter.dev/flutter/material/ButtonBar-class.html" TargetMode="External"/><Relationship Id="rId7" Type="http://schemas.openxmlformats.org/officeDocument/2006/relationships/hyperlink" Target="https://api.flutter.dev/flutter/material/DropdownButton-class.html" TargetMode="External"/><Relationship Id="rId8" Type="http://schemas.openxmlformats.org/officeDocument/2006/relationships/hyperlink" Target="https://api.flutter.dev/flutter/material/FlatButton-clas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arsh-9in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/>
          <p:nvPr>
            <p:ph type="ctrTitle"/>
          </p:nvPr>
        </p:nvSpPr>
        <p:spPr>
          <a:xfrm>
            <a:off x="6746625" y="2644375"/>
            <a:ext cx="46452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CA" sz="4800">
                <a:solidFill>
                  <a:schemeClr val="lt1"/>
                </a:solidFill>
              </a:rPr>
              <a:t>Developing Basic Flutter Apps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 txBox="1"/>
          <p:nvPr>
            <p:ph idx="1" type="subTitle"/>
          </p:nvPr>
        </p:nvSpPr>
        <p:spPr>
          <a:xfrm>
            <a:off x="6746627" y="4750893"/>
            <a:ext cx="46452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CA" sz="2000">
                <a:solidFill>
                  <a:schemeClr val="lt1"/>
                </a:solidFill>
              </a:rPr>
              <a:t>By Harsh Kumar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llustration with a mobile phone, a pencil, and an abstract drawing of widgets."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382" y="1156136"/>
            <a:ext cx="4047842" cy="3177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utter Logo" id="223" name="Google Shape;2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1058" y="1504709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/>
          <p:nvPr/>
        </p:nvSpPr>
        <p:spPr>
          <a:xfrm>
            <a:off x="5708905" y="0"/>
            <a:ext cx="6483000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19989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/>
          <p:nvPr>
            <p:ph type="title"/>
          </p:nvPr>
        </p:nvSpPr>
        <p:spPr>
          <a:xfrm>
            <a:off x="807365" y="802955"/>
            <a:ext cx="63186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CA" sz="3600">
                <a:solidFill>
                  <a:srgbClr val="000000"/>
                </a:solidFill>
              </a:rPr>
              <a:t>Stateful Widget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803807" y="2421682"/>
            <a:ext cx="46506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rgbClr val="000000"/>
                </a:solidFill>
              </a:rPr>
              <a:t>Stateful Widgets have a </a:t>
            </a:r>
            <a:r>
              <a:rPr b="1" lang="en-CA" sz="2200">
                <a:solidFill>
                  <a:srgbClr val="000000"/>
                </a:solidFill>
              </a:rPr>
              <a:t>mutable </a:t>
            </a:r>
            <a:r>
              <a:rPr lang="en-CA" sz="2200">
                <a:solidFill>
                  <a:srgbClr val="000000"/>
                </a:solidFill>
              </a:rPr>
              <a:t>state i.e. They can be drawn multiple times within its lifetime.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rgbClr val="000000"/>
                </a:solidFill>
              </a:rPr>
              <a:t>These widget can change their state multiple times while runtime of the application.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6089636" y="2960687"/>
            <a:ext cx="2668800" cy="26688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8157014" y="2"/>
            <a:ext cx="4034987" cy="3428147"/>
          </a:xfrm>
          <a:custGeom>
            <a:rect b="b" l="l" r="r" t="t"/>
            <a:pathLst>
              <a:path extrusionOk="0" h="3428147" w="403498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ire png" id="326" name="Google Shape;3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1285" y="3478741"/>
            <a:ext cx="972213" cy="160696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0"/>
          <p:cNvSpPr/>
          <p:nvPr/>
        </p:nvSpPr>
        <p:spPr>
          <a:xfrm>
            <a:off x="9059131" y="4258570"/>
            <a:ext cx="3130773" cy="2597691"/>
          </a:xfrm>
          <a:custGeom>
            <a:rect b="b" l="l" r="r" t="t"/>
            <a:pathLst>
              <a:path extrusionOk="0" h="2540529" w="3061881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lliJ Flutter Inspector Window" id="328" name="Google Shape;32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3219" y="720132"/>
            <a:ext cx="3788782" cy="13829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utter Logo" id="329" name="Google Shape;32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0047" y="4467043"/>
            <a:ext cx="447943" cy="447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of performance overlay showing zero jank" id="330" name="Google Shape;330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41597" y="4784785"/>
            <a:ext cx="2591967" cy="196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300" y="600813"/>
            <a:ext cx="771525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/>
          <p:nvPr>
            <p:ph type="title"/>
          </p:nvPr>
        </p:nvSpPr>
        <p:spPr>
          <a:xfrm>
            <a:off x="6017899" y="650550"/>
            <a:ext cx="56148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CA" sz="4300">
                <a:solidFill>
                  <a:srgbClr val="000000"/>
                </a:solidFill>
              </a:rPr>
              <a:t>Using Buttons and lists</a:t>
            </a:r>
            <a:endParaRPr sz="4300">
              <a:solidFill>
                <a:srgbClr val="000000"/>
              </a:solidFill>
            </a:endParaRPr>
          </a:p>
        </p:txBody>
      </p:sp>
      <p:sp>
        <p:nvSpPr>
          <p:cNvPr id="343" name="Google Shape;343;p42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test app" id="344" name="Google Shape;34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96" y="1057396"/>
            <a:ext cx="45720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2"/>
          <p:cNvSpPr txBox="1"/>
          <p:nvPr>
            <p:ph idx="1" type="body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CA" sz="2000">
                <a:solidFill>
                  <a:srgbClr val="000000"/>
                </a:solidFill>
              </a:rPr>
              <a:t>We have many types of button widgets in Flutter Material Library.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CA" sz="2000">
                <a:solidFill>
                  <a:srgbClr val="000000"/>
                </a:solidFill>
              </a:rPr>
              <a:t>Some of them are-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CA" sz="18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RaisedButton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CA" sz="18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ButtonBar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CA" sz="18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DropdownButton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CA" sz="18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FlatButton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CA" sz="18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IconButton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/>
          <p:nvPr/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 txBox="1"/>
          <p:nvPr>
            <p:ph type="title"/>
          </p:nvPr>
        </p:nvSpPr>
        <p:spPr>
          <a:xfrm>
            <a:off x="807365" y="802955"/>
            <a:ext cx="6318649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CA" sz="3600">
                <a:solidFill>
                  <a:srgbClr val="000000"/>
                </a:solidFill>
              </a:rPr>
              <a:t>Understanding Counter App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803807" y="2421682"/>
            <a:ext cx="4650524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CA" sz="2400">
                <a:solidFill>
                  <a:srgbClr val="000000"/>
                </a:solidFill>
              </a:rPr>
              <a:t>Let</a:t>
            </a:r>
            <a:r>
              <a:rPr lang="en-CA" sz="2400">
                <a:solidFill>
                  <a:srgbClr val="000000"/>
                </a:solidFill>
              </a:rPr>
              <a:t>'</a:t>
            </a:r>
            <a:r>
              <a:rPr lang="en-CA" sz="2400">
                <a:solidFill>
                  <a:srgbClr val="000000"/>
                </a:solidFill>
              </a:rPr>
              <a:t>s see how the default counter app works.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4" name="Google Shape;354;p43"/>
          <p:cNvSpPr/>
          <p:nvPr/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3"/>
          <p:cNvSpPr/>
          <p:nvPr/>
        </p:nvSpPr>
        <p:spPr>
          <a:xfrm>
            <a:off x="8157014" y="2"/>
            <a:ext cx="4034987" cy="3428147"/>
          </a:xfrm>
          <a:custGeom>
            <a:rect b="b" l="l" r="r" t="t"/>
            <a:pathLst>
              <a:path extrusionOk="0" h="3428147" w="403498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ppcenter" id="356" name="Google Shape;35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7972" y="210817"/>
            <a:ext cx="2429582" cy="2429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astlane" id="357" name="Google Shape;35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3910" y="3478741"/>
            <a:ext cx="1606964" cy="160696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3"/>
          <p:cNvSpPr/>
          <p:nvPr/>
        </p:nvSpPr>
        <p:spPr>
          <a:xfrm>
            <a:off x="9059131" y="4258570"/>
            <a:ext cx="3132869" cy="2599430"/>
          </a:xfrm>
          <a:custGeom>
            <a:rect b="b" l="l" r="r" t="t"/>
            <a:pathLst>
              <a:path extrusionOk="0" h="2540529" w="3061881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itbucket pipelines" id="359" name="Google Shape;35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93609" y="5010263"/>
            <a:ext cx="2112033" cy="166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4"/>
          <p:cNvSpPr txBox="1"/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1" lang="en-CA" sz="4800">
                <a:solidFill>
                  <a:schemeClr val="accent1"/>
                </a:solidFill>
              </a:rPr>
              <a:t>Flutter Done Right?</a:t>
            </a:r>
            <a:endParaRPr/>
          </a:p>
        </p:txBody>
      </p:sp>
      <p:sp>
        <p:nvSpPr>
          <p:cNvPr id="367" name="Google Shape;367;p44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estions" id="368" name="Google Shape;36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254" y="1629089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9155575" y="5733650"/>
            <a:ext cx="2400224" cy="8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CA" sz="2000">
                <a:solidFill>
                  <a:srgbClr val="000000"/>
                </a:solidFill>
              </a:rPr>
              <a:t>Any Questions?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descr="Flutter Logo" id="370" name="Google Shape;37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0778" y="2744943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4"/>
          <p:cNvSpPr/>
          <p:nvPr/>
        </p:nvSpPr>
        <p:spPr>
          <a:xfrm>
            <a:off x="8342239" y="2986517"/>
            <a:ext cx="9813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5"/>
          <p:cNvSpPr txBox="1"/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CA">
                <a:solidFill>
                  <a:schemeClr val="accent1"/>
                </a:solidFill>
              </a:rPr>
              <a:t>Thanks!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78" name="Google Shape;378;p45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7626950" y="5134825"/>
            <a:ext cx="42435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CA" sz="2220"/>
              <a:t>harshkumar9.in@gmail.com</a:t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CA" sz="2120"/>
              <a:t>Github:</a:t>
            </a:r>
            <a:r>
              <a:rPr b="1" lang="en-CA" sz="2220"/>
              <a:t> </a:t>
            </a:r>
            <a:r>
              <a:rPr lang="en-CA" sz="1700">
                <a:solidFill>
                  <a:srgbClr val="43434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https://github.com/harsh-9in</a:t>
            </a:r>
            <a:endParaRPr b="1" sz="282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CA" sz="2100">
                <a:solidFill>
                  <a:srgbClr val="000000"/>
                </a:solidFill>
              </a:rPr>
              <a:t>Twitter: </a:t>
            </a:r>
            <a:r>
              <a:rPr lang="en-CA" sz="1900">
                <a:solidFill>
                  <a:srgbClr val="434343"/>
                </a:solidFill>
              </a:rPr>
              <a:t>@hars</a:t>
            </a:r>
            <a:r>
              <a:rPr lang="en-CA" sz="1700">
                <a:solidFill>
                  <a:srgbClr val="434343"/>
                </a:solidFill>
              </a:rPr>
              <a:t>h_9in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  <p:pic>
        <p:nvPicPr>
          <p:cNvPr descr="Image result for thank you " id="380" name="Google Shape;38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1855" y="1289331"/>
            <a:ext cx="3549568" cy="354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 flipH="1" rot="10800000">
            <a:off x="-1" y="-1"/>
            <a:ext cx="4403709" cy="6858001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32"/>
          <p:cNvGrpSpPr/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30" name="Google Shape;230;p32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1" name="Google Shape;231;p3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2" name="Google Shape;232;p3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3" name="Google Shape;233;p3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</p:sp>
        <p:sp>
          <p:nvSpPr>
            <p:cNvPr id="234" name="Google Shape;234;p3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</p:sp>
        <p:sp>
          <p:nvSpPr>
            <p:cNvPr id="235" name="Google Shape;235;p3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36" name="Google Shape;236;p32"/>
          <p:cNvSpPr txBox="1"/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CA" sz="4000">
                <a:solidFill>
                  <a:srgbClr val="FFFFFF"/>
                </a:solidFill>
              </a:rPr>
              <a:t>What’s for today?</a:t>
            </a:r>
            <a:endParaRPr/>
          </a:p>
        </p:txBody>
      </p:sp>
      <p:grpSp>
        <p:nvGrpSpPr>
          <p:cNvPr id="237" name="Google Shape;237;p32"/>
          <p:cNvGrpSpPr/>
          <p:nvPr/>
        </p:nvGrpSpPr>
        <p:grpSpPr>
          <a:xfrm>
            <a:off x="5010150" y="686423"/>
            <a:ext cx="6492900" cy="5104153"/>
            <a:chOff x="0" y="623"/>
            <a:chExt cx="6492900" cy="5104153"/>
          </a:xfrm>
        </p:grpSpPr>
        <p:cxnSp>
          <p:nvCxnSpPr>
            <p:cNvPr id="238" name="Google Shape;238;p32"/>
            <p:cNvCxnSpPr/>
            <p:nvPr/>
          </p:nvCxnSpPr>
          <p:spPr>
            <a:xfrm>
              <a:off x="0" y="623"/>
              <a:ext cx="6492875" cy="0"/>
            </a:xfrm>
            <a:prstGeom prst="straightConnector1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9" name="Google Shape;239;p32"/>
            <p:cNvSpPr/>
            <p:nvPr/>
          </p:nvSpPr>
          <p:spPr>
            <a:xfrm>
              <a:off x="0" y="623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 txBox="1"/>
            <p:nvPr/>
          </p:nvSpPr>
          <p:spPr>
            <a:xfrm>
              <a:off x="0" y="623"/>
              <a:ext cx="6492900" cy="10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9050" lIns="179050" spcFirstLastPara="1" rIns="179050" wrap="square" tIns="17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4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Building  First Widget</a:t>
              </a:r>
              <a:endPara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1" name="Google Shape;241;p32"/>
            <p:cNvCxnSpPr/>
            <p:nvPr/>
          </p:nvCxnSpPr>
          <p:spPr>
            <a:xfrm>
              <a:off x="0" y="1021453"/>
              <a:ext cx="6492875" cy="0"/>
            </a:xfrm>
            <a:prstGeom prst="straightConnector1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2" name="Google Shape;242;p32"/>
            <p:cNvSpPr/>
            <p:nvPr/>
          </p:nvSpPr>
          <p:spPr>
            <a:xfrm>
              <a:off x="0" y="1021453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0" y="1021453"/>
              <a:ext cx="6492900" cy="10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4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Creating Hello World App</a:t>
              </a:r>
              <a:endPara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4" name="Google Shape;244;p32"/>
            <p:cNvCxnSpPr/>
            <p:nvPr/>
          </p:nvCxnSpPr>
          <p:spPr>
            <a:xfrm>
              <a:off x="0" y="2042284"/>
              <a:ext cx="6492875" cy="0"/>
            </a:xfrm>
            <a:prstGeom prst="straightConnector1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5" name="Google Shape;245;p32"/>
            <p:cNvSpPr/>
            <p:nvPr/>
          </p:nvSpPr>
          <p:spPr>
            <a:xfrm>
              <a:off x="0" y="2042284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0" y="2042284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9050" lIns="179050" spcFirstLastPara="1" rIns="179050" wrap="square" tIns="17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4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Stateless &amp; Stateful Widget</a:t>
              </a:r>
              <a:endPara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" name="Google Shape;247;p32"/>
            <p:cNvCxnSpPr/>
            <p:nvPr/>
          </p:nvCxnSpPr>
          <p:spPr>
            <a:xfrm>
              <a:off x="0" y="3063115"/>
              <a:ext cx="6492875" cy="0"/>
            </a:xfrm>
            <a:prstGeom prst="straightConnector1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8" name="Google Shape;248;p32"/>
            <p:cNvSpPr/>
            <p:nvPr/>
          </p:nvSpPr>
          <p:spPr>
            <a:xfrm>
              <a:off x="0" y="3063115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 txBox="1"/>
            <p:nvPr/>
          </p:nvSpPr>
          <p:spPr>
            <a:xfrm>
              <a:off x="0" y="3063115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4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Buttons and List</a:t>
              </a:r>
              <a:endPara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0" name="Google Shape;250;p32"/>
            <p:cNvCxnSpPr/>
            <p:nvPr/>
          </p:nvCxnSpPr>
          <p:spPr>
            <a:xfrm>
              <a:off x="0" y="4083946"/>
              <a:ext cx="6492875" cy="0"/>
            </a:xfrm>
            <a:prstGeom prst="straightConnector1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1" name="Google Shape;251;p32"/>
            <p:cNvSpPr/>
            <p:nvPr/>
          </p:nvSpPr>
          <p:spPr>
            <a:xfrm>
              <a:off x="0" y="4083946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 txBox="1"/>
            <p:nvPr/>
          </p:nvSpPr>
          <p:spPr>
            <a:xfrm>
              <a:off x="0" y="4083946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4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Understanding Counter App</a:t>
              </a:r>
              <a:endPara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>
            <p:ph type="title"/>
          </p:nvPr>
        </p:nvSpPr>
        <p:spPr>
          <a:xfrm>
            <a:off x="6094105" y="802955"/>
            <a:ext cx="49779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</a:pPr>
            <a:r>
              <a:rPr lang="en-CA" sz="4100">
                <a:solidFill>
                  <a:srgbClr val="000000"/>
                </a:solidFill>
              </a:rPr>
              <a:t>Building First Widget 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ars" id="261" name="Google Shape;26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254" y="1629089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Widget </a:t>
            </a:r>
            <a:r>
              <a:rPr lang="en-CA" sz="2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is the building block of the flutter UI. </a:t>
            </a:r>
            <a:endParaRPr sz="26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Everything that we see on the screen, whether it is a simple “Text” or “Buttons” or “Screen Layouts” all are Widgets. </a:t>
            </a:r>
            <a:endParaRPr sz="26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316250" y="610200"/>
            <a:ext cx="7885200" cy="55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81603"/>
            <a:ext cx="10708826" cy="60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/>
        </p:nvSpPr>
        <p:spPr>
          <a:xfrm>
            <a:off x="4921300" y="1353025"/>
            <a:ext cx="5650800" cy="4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375" y="157825"/>
            <a:ext cx="8595550" cy="63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>
            <p:ph type="title"/>
          </p:nvPr>
        </p:nvSpPr>
        <p:spPr>
          <a:xfrm>
            <a:off x="6094105" y="802955"/>
            <a:ext cx="49779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CA" sz="3600">
                <a:solidFill>
                  <a:srgbClr val="000000"/>
                </a:solidFill>
              </a:rPr>
              <a:t>Creating Hello World App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ill save time" id="283" name="Google Shape;28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349" y="2143058"/>
            <a:ext cx="3661831" cy="259208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6094100" y="3347750"/>
            <a:ext cx="57711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2700"/>
              <a:t>We are going to make our first Hello world application.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>
            <p:ph type="title"/>
          </p:nvPr>
        </p:nvSpPr>
        <p:spPr>
          <a:xfrm>
            <a:off x="5754975" y="325250"/>
            <a:ext cx="59001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CA" sz="4000">
                <a:solidFill>
                  <a:srgbClr val="000000"/>
                </a:solidFill>
              </a:rPr>
              <a:t>Stateless &amp; Stateful Widget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test driven development" id="293" name="Google Shape;29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349" y="1703159"/>
            <a:ext cx="3661831" cy="347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 txBox="1"/>
          <p:nvPr/>
        </p:nvSpPr>
        <p:spPr>
          <a:xfrm>
            <a:off x="5939775" y="2264000"/>
            <a:ext cx="53373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widget which contains the code for a single screen of the app can be just of two types-</a:t>
            </a:r>
            <a:endParaRPr sz="27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700"/>
              <a:buFont typeface="Calibri"/>
              <a:buAutoNum type="arabicPeriod"/>
            </a:pPr>
            <a:r>
              <a:rPr lang="en-CA" sz="27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Stateless</a:t>
            </a:r>
            <a:endParaRPr sz="27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700"/>
              <a:buFont typeface="Calibri"/>
              <a:buAutoNum type="arabicPeriod"/>
            </a:pPr>
            <a:r>
              <a:rPr lang="en-CA" sz="27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Stateful</a:t>
            </a:r>
            <a:endParaRPr sz="27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Let’s discuss them</a:t>
            </a:r>
            <a:endParaRPr sz="27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/>
          <p:nvPr/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 txBox="1"/>
          <p:nvPr>
            <p:ph type="title"/>
          </p:nvPr>
        </p:nvSpPr>
        <p:spPr>
          <a:xfrm>
            <a:off x="807365" y="802955"/>
            <a:ext cx="6318649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CA" sz="3600">
                <a:solidFill>
                  <a:srgbClr val="000000"/>
                </a:solidFill>
              </a:rPr>
              <a:t>Stateless Widget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803807" y="2421682"/>
            <a:ext cx="4650524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rgbClr val="000000"/>
                </a:solidFill>
              </a:rPr>
              <a:t>Stateless Widgets are </a:t>
            </a:r>
            <a:r>
              <a:rPr b="1" lang="en-CA" sz="2200">
                <a:solidFill>
                  <a:srgbClr val="000000"/>
                </a:solidFill>
              </a:rPr>
              <a:t>immutable</a:t>
            </a:r>
            <a:r>
              <a:rPr lang="en-CA" sz="2200">
                <a:solidFill>
                  <a:srgbClr val="000000"/>
                </a:solidFill>
              </a:rPr>
              <a:t>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rgbClr val="000000"/>
                </a:solidFill>
              </a:rPr>
              <a:t>In simple words Stateless widget cannot change their state during runtime of the app,which means widgets cannot be redrawn while the apps in action.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8157014" y="2"/>
            <a:ext cx="4034987" cy="3428147"/>
          </a:xfrm>
          <a:custGeom>
            <a:rect b="b" l="l" r="r" t="t"/>
            <a:pathLst>
              <a:path extrusionOk="0" h="3428147" w="403498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ire png" id="305" name="Google Shape;30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1285" y="3478741"/>
            <a:ext cx="972213" cy="160696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/>
          <p:nvPr/>
        </p:nvSpPr>
        <p:spPr>
          <a:xfrm>
            <a:off x="9059131" y="4258570"/>
            <a:ext cx="3132869" cy="2599430"/>
          </a:xfrm>
          <a:custGeom>
            <a:rect b="b" l="l" r="r" t="t"/>
            <a:pathLst>
              <a:path extrusionOk="0" h="2540529" w="3061881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lliJ Flutter Inspector Window" id="307" name="Google Shape;30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3219" y="720132"/>
            <a:ext cx="3788781" cy="13829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utter Logo" id="308" name="Google Shape;308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0047" y="4467043"/>
            <a:ext cx="447943" cy="447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of performance overlay showing zero jank" id="309" name="Google Shape;309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41597" y="4784785"/>
            <a:ext cx="2591967" cy="196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0" y="895200"/>
            <a:ext cx="72866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