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6" autoAdjust="0"/>
  </p:normalViewPr>
  <p:slideViewPr>
    <p:cSldViewPr>
      <p:cViewPr>
        <p:scale>
          <a:sx n="75" d="100"/>
          <a:sy n="75" d="100"/>
        </p:scale>
        <p:origin x="-2376" y="-5394"/>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This poster template is set up for A0</a:t>
            </a:r>
            <a:r>
              <a:rPr lang="en-US" sz="6000" baseline="0" dirty="0" smtClean="0">
                <a:solidFill>
                  <a:srgbClr val="7F7F7F"/>
                </a:solidFill>
                <a:latin typeface="Calibri" pitchFamily="34" charset="0"/>
                <a:cs typeface="Calibri" panose="020F0502020204030204" pitchFamily="34" charset="0"/>
              </a:rPr>
              <a:t> international paper size of 1189 mm x 841 mm</a:t>
            </a:r>
            <a:r>
              <a:rPr lang="en-US" sz="6000" dirty="0" smtClean="0">
                <a:solidFill>
                  <a:srgbClr val="7F7F7F"/>
                </a:solidFill>
                <a:latin typeface="Calibri" pitchFamily="34" charset="0"/>
                <a:cs typeface="Calibri" panose="020F0502020204030204" pitchFamily="34" charset="0"/>
              </a:rPr>
              <a:t> (46.8” high by 33.1” wide). It can be printed at</a:t>
            </a:r>
            <a:r>
              <a:rPr lang="en-US" sz="6000" baseline="0" dirty="0" smtClean="0">
                <a:solidFill>
                  <a:srgbClr val="7F7F7F"/>
                </a:solidFill>
                <a:latin typeface="Calibri" pitchFamily="34" charset="0"/>
                <a:cs typeface="Calibri" panose="020F0502020204030204" pitchFamily="34" charset="0"/>
              </a:rPr>
              <a:t> 70.6% for an A1 poster of 841 mm x 594 mm.</a:t>
            </a:r>
            <a:endParaRPr lang="en-US" sz="6000" dirty="0" smtClean="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International: +(1) 913-441-1410</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9/27/2018</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34" Type="http://schemas.openxmlformats.org/officeDocument/2006/relationships/image" Target="../media/image17.png"/><Relationship Id="rId7" Type="http://schemas.openxmlformats.org/officeDocument/2006/relationships/image" Target="../media/image8.jpg"/><Relationship Id="rId12" Type="http://schemas.openxmlformats.org/officeDocument/2006/relationships/image" Target="../media/image13.png"/><Relationship Id="rId33" Type="http://schemas.openxmlformats.org/officeDocument/2006/relationships/image" Target="../media/image17.jpg"/><Relationship Id="rId2" Type="http://schemas.openxmlformats.org/officeDocument/2006/relationships/image" Target="../media/image3.png"/><Relationship Id="rId29"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g"/><Relationship Id="rId32" Type="http://schemas.openxmlformats.org/officeDocument/2006/relationships/image" Target="../media/image16.jpg"/><Relationship Id="rId5" Type="http://schemas.openxmlformats.org/officeDocument/2006/relationships/image" Target="../media/image6.jpg"/><Relationship Id="rId10" Type="http://schemas.openxmlformats.org/officeDocument/2006/relationships/image" Target="../media/image11.jpg"/><Relationship Id="rId31" Type="http://schemas.openxmlformats.org/officeDocument/2006/relationships/image" Target="../media/image15.jpg"/><Relationship Id="rId4" Type="http://schemas.openxmlformats.org/officeDocument/2006/relationships/image" Target="../media/image5.jpg"/><Relationship Id="rId9" Type="http://schemas.openxmlformats.org/officeDocument/2006/relationships/image" Target="../media/image10.jpg"/><Relationship Id="rId30"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p:nvPr/>
        </p:nvPicPr>
        <p:blipFill>
          <a:blip r:embed="rId2" cstate="print">
            <a:extLst>
              <a:ext uri="{28A0092B-C50C-407E-A947-70E740481C1C}">
                <a14:useLocalDpi xmlns:a14="http://schemas.microsoft.com/office/drawing/2010/main" val="0"/>
              </a:ext>
            </a:extLst>
          </a:blip>
          <a:stretch>
            <a:fillRect/>
          </a:stretch>
        </p:blipFill>
        <p:spPr>
          <a:xfrm>
            <a:off x="840758" y="1160532"/>
            <a:ext cx="3017664" cy="2980257"/>
          </a:xfrm>
          <a:prstGeom prst="rect">
            <a:avLst/>
          </a:prstGeom>
        </p:spPr>
      </p:pic>
      <p:sp>
        <p:nvSpPr>
          <p:cNvPr id="4" name="Text Box 122"/>
          <p:cNvSpPr txBox="1">
            <a:spLocks noChangeArrowheads="1"/>
          </p:cNvSpPr>
          <p:nvPr/>
        </p:nvSpPr>
        <p:spPr bwMode="auto">
          <a:xfrm>
            <a:off x="4597576" y="-174303"/>
            <a:ext cx="21117102" cy="438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Classification of Abandoned &amp; Unattended Objects, Identification of Their Owner with Threat Assessment for Visual Surveillance</a:t>
            </a:r>
          </a:p>
        </p:txBody>
      </p:sp>
      <p:sp>
        <p:nvSpPr>
          <p:cNvPr id="5" name="Text Box 123"/>
          <p:cNvSpPr txBox="1">
            <a:spLocks noChangeArrowheads="1"/>
          </p:cNvSpPr>
          <p:nvPr/>
        </p:nvSpPr>
        <p:spPr bwMode="auto">
          <a:xfrm>
            <a:off x="3577626" y="3318652"/>
            <a:ext cx="23089099"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smtClean="0">
                <a:solidFill>
                  <a:schemeClr val="accent3">
                    <a:lumMod val="20000"/>
                    <a:lumOff val="80000"/>
                  </a:schemeClr>
                </a:solidFill>
                <a:latin typeface="+mn-lt"/>
              </a:rPr>
              <a:t>Harsh Agarwal, </a:t>
            </a:r>
            <a:r>
              <a:rPr lang="en-US" sz="4600" dirty="0" err="1" smtClean="0">
                <a:solidFill>
                  <a:schemeClr val="accent3">
                    <a:lumMod val="20000"/>
                    <a:lumOff val="80000"/>
                  </a:schemeClr>
                </a:solidFill>
                <a:latin typeface="+mn-lt"/>
              </a:rPr>
              <a:t>Gursimar</a:t>
            </a:r>
            <a:r>
              <a:rPr lang="en-US" sz="4600" dirty="0" smtClean="0">
                <a:solidFill>
                  <a:schemeClr val="accent3">
                    <a:lumMod val="20000"/>
                    <a:lumOff val="80000"/>
                  </a:schemeClr>
                </a:solidFill>
                <a:latin typeface="+mn-lt"/>
              </a:rPr>
              <a:t> Singh, </a:t>
            </a:r>
            <a:r>
              <a:rPr lang="en-US" sz="4600" dirty="0">
                <a:solidFill>
                  <a:schemeClr val="accent3">
                    <a:lumMod val="20000"/>
                    <a:lumOff val="80000"/>
                  </a:schemeClr>
                </a:solidFill>
                <a:latin typeface="+mn-lt"/>
              </a:rPr>
              <a:t>Mohammed Arshad Siddiqui </a:t>
            </a:r>
            <a:endParaRPr lang="en-US" sz="4600" baseline="30000" dirty="0">
              <a:solidFill>
                <a:schemeClr val="accent3">
                  <a:lumMod val="20000"/>
                  <a:lumOff val="80000"/>
                </a:schemeClr>
              </a:solidFill>
              <a:latin typeface="+mn-lt"/>
            </a:endParaRPr>
          </a:p>
          <a:p>
            <a:pPr algn="ctr" eaLnBrk="1" hangingPunct="1"/>
            <a:r>
              <a:rPr lang="en-US" sz="4600" dirty="0">
                <a:solidFill>
                  <a:schemeClr val="accent3">
                    <a:lumMod val="20000"/>
                    <a:lumOff val="80000"/>
                  </a:schemeClr>
                </a:solidFill>
                <a:latin typeface="+mn-lt"/>
              </a:rPr>
              <a:t>PDPM Indian Institute of Information Technology Design &amp; Manufacturing, Jabalpur, India </a:t>
            </a:r>
          </a:p>
        </p:txBody>
      </p:sp>
      <p:sp>
        <p:nvSpPr>
          <p:cNvPr id="26" name="TextBox 25"/>
          <p:cNvSpPr txBox="1"/>
          <p:nvPr/>
        </p:nvSpPr>
        <p:spPr>
          <a:xfrm>
            <a:off x="2556248" y="38674577"/>
            <a:ext cx="25226590" cy="2852949"/>
          </a:xfrm>
          <a:prstGeom prst="rect">
            <a:avLst/>
          </a:prstGeom>
          <a:noFill/>
        </p:spPr>
        <p:txBody>
          <a:bodyPr wrap="square" lIns="86970" tIns="86970" rIns="86970" bIns="86970" numCol="1" spcCol="434850" rtlCol="0">
            <a:noAutofit/>
          </a:bodyPr>
          <a:lstStyle/>
          <a:p>
            <a:pPr marL="434850" indent="-434850" algn="just">
              <a:buFont typeface="+mj-lt"/>
              <a:buAutoNum type="arabicPeriod"/>
            </a:pPr>
            <a:r>
              <a:rPr lang="en-US" sz="3000" dirty="0" err="1" smtClean="0"/>
              <a:t>Zivkovic</a:t>
            </a:r>
            <a:r>
              <a:rPr lang="en-US" sz="3000" dirty="0"/>
              <a:t>, Z., Van Der </a:t>
            </a:r>
            <a:r>
              <a:rPr lang="en-US" sz="3000" dirty="0" err="1"/>
              <a:t>Heijden</a:t>
            </a:r>
            <a:r>
              <a:rPr lang="en-US" sz="3000" dirty="0"/>
              <a:t>, F., 2006. Efficient adaptive density estimation per image pixel for the task of </a:t>
            </a:r>
            <a:r>
              <a:rPr lang="en-US" sz="3000" dirty="0" smtClean="0"/>
              <a:t>background subtraction</a:t>
            </a:r>
            <a:r>
              <a:rPr lang="en-US" sz="3000" dirty="0"/>
              <a:t>. </a:t>
            </a:r>
            <a:r>
              <a:rPr lang="en-US" sz="3000" i="1" dirty="0"/>
              <a:t>Pattern recognition letters</a:t>
            </a:r>
            <a:r>
              <a:rPr lang="en-US" sz="3000" dirty="0"/>
              <a:t>, </a:t>
            </a:r>
            <a:r>
              <a:rPr lang="en-US" sz="3000" i="1" dirty="0"/>
              <a:t>27</a:t>
            </a:r>
            <a:r>
              <a:rPr lang="en-US" sz="3000" dirty="0"/>
              <a:t>(7), pp.773-780.</a:t>
            </a:r>
            <a:endParaRPr lang="en-IN" sz="3000" dirty="0"/>
          </a:p>
          <a:p>
            <a:pPr marL="434850" indent="-434850" algn="just">
              <a:buFont typeface="+mj-lt"/>
              <a:buAutoNum type="arabicPeriod"/>
            </a:pPr>
            <a:r>
              <a:rPr lang="en-US" sz="3000" dirty="0"/>
              <a:t>Liu, W., </a:t>
            </a:r>
            <a:r>
              <a:rPr lang="en-US" sz="3000" dirty="0" err="1"/>
              <a:t>Anguelov</a:t>
            </a:r>
            <a:r>
              <a:rPr lang="en-US" sz="3000" dirty="0"/>
              <a:t>, D., </a:t>
            </a:r>
            <a:r>
              <a:rPr lang="en-US" sz="3000" dirty="0" err="1"/>
              <a:t>Erhan</a:t>
            </a:r>
            <a:r>
              <a:rPr lang="en-US" sz="3000" dirty="0"/>
              <a:t>, D., </a:t>
            </a:r>
            <a:r>
              <a:rPr lang="en-US" sz="3000" dirty="0" err="1"/>
              <a:t>Szegedy</a:t>
            </a:r>
            <a:r>
              <a:rPr lang="en-US" sz="3000" dirty="0"/>
              <a:t>, C., Reed, S., Fu, C.Y., Berg, A.C., 2016, October. </a:t>
            </a:r>
            <a:r>
              <a:rPr lang="en-US" sz="3000" dirty="0" err="1"/>
              <a:t>Ssd</a:t>
            </a:r>
            <a:r>
              <a:rPr lang="en-US" sz="3000" dirty="0"/>
              <a:t>: Single shot </a:t>
            </a:r>
            <a:r>
              <a:rPr lang="en-US" sz="3000" dirty="0" err="1"/>
              <a:t>multibox</a:t>
            </a:r>
            <a:r>
              <a:rPr lang="en-US" sz="3000" dirty="0"/>
              <a:t> detector. In European conference on computer vision (pp. 21-37). Springer, Cham.</a:t>
            </a:r>
            <a:endParaRPr lang="en-IN" sz="3000" dirty="0"/>
          </a:p>
          <a:p>
            <a:pPr marL="434850" indent="-434850" algn="just">
              <a:buFont typeface="+mj-lt"/>
              <a:buAutoNum type="arabicPeriod"/>
            </a:pPr>
            <a:r>
              <a:rPr lang="en-US" sz="3000" dirty="0" err="1"/>
              <a:t>Dalal</a:t>
            </a:r>
            <a:r>
              <a:rPr lang="en-US" sz="3000" dirty="0"/>
              <a:t>, N., </a:t>
            </a:r>
            <a:r>
              <a:rPr lang="en-US" sz="3000" dirty="0" err="1"/>
              <a:t>Triggs</a:t>
            </a:r>
            <a:r>
              <a:rPr lang="en-US" sz="3000" dirty="0"/>
              <a:t>, B.: Histograms of oriented gradients for human detection. In: Proc. CVPR 2005. IEEE Computer Society Conference on, vol. 1, pp. 886-893. IEEE, 2005 </a:t>
            </a:r>
          </a:p>
          <a:p>
            <a:pPr marL="434850" indent="-434850" algn="just">
              <a:buFont typeface="+mj-lt"/>
              <a:buAutoNum type="arabicPeriod"/>
            </a:pPr>
            <a:r>
              <a:rPr lang="en-US" sz="3000" dirty="0" smtClean="0"/>
              <a:t> </a:t>
            </a:r>
            <a:r>
              <a:rPr lang="en-US" sz="3000" dirty="0" err="1"/>
              <a:t>Baur</a:t>
            </a:r>
            <a:r>
              <a:rPr lang="en-US" sz="3000" dirty="0"/>
              <a:t>, R., </a:t>
            </a:r>
            <a:r>
              <a:rPr lang="en-US" sz="3000" dirty="0" err="1"/>
              <a:t>Efros</a:t>
            </a:r>
            <a:r>
              <a:rPr lang="en-US" sz="3000" dirty="0"/>
              <a:t>, A., Hebert, M., 2008. Statistics of 3d object locations in images</a:t>
            </a:r>
            <a:r>
              <a:rPr lang="en-US" sz="3000" dirty="0" smtClean="0"/>
              <a:t>  </a:t>
            </a:r>
            <a:endParaRPr lang="en-US" sz="3000" dirty="0"/>
          </a:p>
          <a:p>
            <a:pPr marL="434850" indent="-434850">
              <a:buFont typeface="+mj-lt"/>
              <a:buAutoNum type="arabicPeriod"/>
            </a:pPr>
            <a:endParaRPr lang="en-US" sz="1600" dirty="0"/>
          </a:p>
        </p:txBody>
      </p:sp>
      <p:sp>
        <p:nvSpPr>
          <p:cNvPr id="27" name="TextBox 26"/>
          <p:cNvSpPr txBox="1"/>
          <p:nvPr/>
        </p:nvSpPr>
        <p:spPr>
          <a:xfrm>
            <a:off x="1681515" y="37755761"/>
            <a:ext cx="6597414" cy="918816"/>
          </a:xfrm>
          <a:prstGeom prst="rect">
            <a:avLst/>
          </a:prstGeom>
          <a:noFill/>
        </p:spPr>
        <p:txBody>
          <a:bodyPr wrap="square" lIns="86970" tIns="43485" rIns="86970" bIns="43485" rtlCol="0">
            <a:spAutoFit/>
          </a:bodyPr>
          <a:lstStyle/>
          <a:p>
            <a:r>
              <a:rPr lang="en-US" sz="5400" b="1" dirty="0"/>
              <a:t>References</a:t>
            </a:r>
          </a:p>
        </p:txBody>
      </p:sp>
      <p:grpSp>
        <p:nvGrpSpPr>
          <p:cNvPr id="35" name="Group 34"/>
          <p:cNvGrpSpPr/>
          <p:nvPr/>
        </p:nvGrpSpPr>
        <p:grpSpPr>
          <a:xfrm>
            <a:off x="1681515" y="6240826"/>
            <a:ext cx="5832122" cy="7706132"/>
            <a:chOff x="1681515" y="6240826"/>
            <a:chExt cx="5832122" cy="7706132"/>
          </a:xfrm>
        </p:grpSpPr>
        <p:sp>
          <p:nvSpPr>
            <p:cNvPr id="10" name="Text Box 189"/>
            <p:cNvSpPr txBox="1">
              <a:spLocks noChangeArrowheads="1"/>
            </p:cNvSpPr>
            <p:nvPr/>
          </p:nvSpPr>
          <p:spPr bwMode="auto">
            <a:xfrm>
              <a:off x="1681515" y="7132373"/>
              <a:ext cx="5832122" cy="6814585"/>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Calibri" pitchFamily="34" charset="0"/>
                </a:rPr>
                <a:t>The world is witnessing terrorism and security risk at a global level. There has been a significant rise in such attacks in recent years. In last five years, India alone has been a victim of over 1400 </a:t>
              </a:r>
              <a:r>
                <a:rPr lang="en-US" sz="3000" dirty="0" smtClean="0">
                  <a:latin typeface="Calibri" pitchFamily="34" charset="0"/>
                </a:rPr>
                <a:t>attacks. </a:t>
              </a:r>
              <a:r>
                <a:rPr lang="en-US" sz="3000" dirty="0">
                  <a:latin typeface="Calibri" pitchFamily="34" charset="0"/>
                </a:rPr>
                <a:t>A large number of these attacks occur in a crowded social setting such as railway station or airport resulting in substantial number of casualties. Such attacks use explosives that are hidden inside bags and suitcases which are left at public places and go unnoticed. </a:t>
              </a:r>
            </a:p>
          </p:txBody>
        </p:sp>
        <p:sp>
          <p:nvSpPr>
            <p:cNvPr id="32" name="Rectangle 31"/>
            <p:cNvSpPr/>
            <p:nvPr/>
          </p:nvSpPr>
          <p:spPr>
            <a:xfrm>
              <a:off x="1681515" y="6240826"/>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Motivation</a:t>
              </a:r>
              <a:endParaRPr lang="en-US" sz="5400" b="1" dirty="0">
                <a:solidFill>
                  <a:schemeClr val="accent3">
                    <a:lumMod val="20000"/>
                    <a:lumOff val="80000"/>
                  </a:schemeClr>
                </a:solidFill>
              </a:endParaRPr>
            </a:p>
          </p:txBody>
        </p:sp>
      </p:grpSp>
      <p:grpSp>
        <p:nvGrpSpPr>
          <p:cNvPr id="31" name="Group 30"/>
          <p:cNvGrpSpPr/>
          <p:nvPr/>
        </p:nvGrpSpPr>
        <p:grpSpPr>
          <a:xfrm>
            <a:off x="1681515" y="19673964"/>
            <a:ext cx="5832122" cy="16939429"/>
            <a:chOff x="1622689" y="15300170"/>
            <a:chExt cx="5832122" cy="16939429"/>
          </a:xfrm>
        </p:grpSpPr>
        <p:sp>
          <p:nvSpPr>
            <p:cNvPr id="33" name="Rectangle 32"/>
            <p:cNvSpPr/>
            <p:nvPr/>
          </p:nvSpPr>
          <p:spPr>
            <a:xfrm>
              <a:off x="1622689" y="15300170"/>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Abstract</a:t>
              </a:r>
              <a:endParaRPr lang="en-US" sz="5400" b="1" dirty="0">
                <a:solidFill>
                  <a:schemeClr val="accent3">
                    <a:lumMod val="20000"/>
                    <a:lumOff val="80000"/>
                  </a:schemeClr>
                </a:solidFill>
              </a:endParaRPr>
            </a:p>
          </p:txBody>
        </p:sp>
        <p:sp>
          <p:nvSpPr>
            <p:cNvPr id="11" name="Text Box 190"/>
            <p:cNvSpPr txBox="1">
              <a:spLocks noChangeArrowheads="1"/>
            </p:cNvSpPr>
            <p:nvPr/>
          </p:nvSpPr>
          <p:spPr bwMode="auto">
            <a:xfrm>
              <a:off x="1622689" y="16191717"/>
              <a:ext cx="5832122" cy="16047882"/>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Calibri" pitchFamily="34" charset="0"/>
                </a:rPr>
                <a:t>We propose a model that can classify abandoned and unattended objects separately in a visual surveillance feed and then backtrack to identify the owner as well as mark his/her last known location. Our model differentiates between multiple threat levels associated with the time for which the object was left abandoned. The threat level of an abandoned object is subsequently raised once a certain predefined time has passed without any action. </a:t>
              </a:r>
            </a:p>
            <a:p>
              <a:pPr algn="just" eaLnBrk="1" hangingPunct="1"/>
              <a:r>
                <a:rPr lang="en-US" sz="3000" dirty="0">
                  <a:latin typeface="Calibri" pitchFamily="34" charset="0"/>
                </a:rPr>
                <a:t>Our model is divided into three major modules namely static foreground segmentation, abandoned object classification and backtracking to identify the owner. We use Gaussian Mixture Model as proposed by [1] for background modelling along with pixel based finite state machine for static foreground detection. Humans are identified using a combination of state of the art </a:t>
              </a:r>
              <a:r>
                <a:rPr lang="en-US" sz="3000" dirty="0" err="1">
                  <a:latin typeface="Calibri" pitchFamily="34" charset="0"/>
                </a:rPr>
                <a:t>MobileNet</a:t>
              </a:r>
              <a:r>
                <a:rPr lang="en-US" sz="3000" dirty="0">
                  <a:latin typeface="Calibri" pitchFamily="34" charset="0"/>
                </a:rPr>
                <a:t>-SSD [2] and HOG-SVM [3] human classifier.</a:t>
              </a:r>
            </a:p>
            <a:p>
              <a:pPr algn="just" eaLnBrk="1" hangingPunct="1"/>
              <a:r>
                <a:rPr lang="en-US" sz="3000" dirty="0">
                  <a:latin typeface="Calibri" pitchFamily="34" charset="0"/>
                </a:rPr>
                <a:t>Object is classified into attended/unattended/abandoned/ based on the real world distance between the object and the owner found using statistical approach on a perspective camera model [4].</a:t>
              </a:r>
            </a:p>
          </p:txBody>
        </p:sp>
      </p:grpSp>
      <p:sp>
        <p:nvSpPr>
          <p:cNvPr id="39" name="Rectangle 38"/>
          <p:cNvSpPr/>
          <p:nvPr/>
        </p:nvSpPr>
        <p:spPr>
          <a:xfrm>
            <a:off x="22753638" y="6240827"/>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Result</a:t>
            </a:r>
            <a:endParaRPr lang="en-US" sz="5400" b="1" dirty="0">
              <a:solidFill>
                <a:schemeClr val="accent3">
                  <a:lumMod val="20000"/>
                  <a:lumOff val="80000"/>
                </a:schemeClr>
              </a:solidFill>
            </a:endParaRPr>
          </a:p>
        </p:txBody>
      </p:sp>
      <p:grpSp>
        <p:nvGrpSpPr>
          <p:cNvPr id="138" name="Group 137"/>
          <p:cNvGrpSpPr/>
          <p:nvPr/>
        </p:nvGrpSpPr>
        <p:grpSpPr>
          <a:xfrm>
            <a:off x="22736632" y="28299304"/>
            <a:ext cx="5832122" cy="8167797"/>
            <a:chOff x="22753638" y="19328280"/>
            <a:chExt cx="5832122" cy="8167797"/>
          </a:xfrm>
        </p:grpSpPr>
        <p:sp>
          <p:nvSpPr>
            <p:cNvPr id="40" name="Text Box 189"/>
            <p:cNvSpPr txBox="1">
              <a:spLocks noChangeArrowheads="1"/>
            </p:cNvSpPr>
            <p:nvPr/>
          </p:nvSpPr>
          <p:spPr bwMode="auto">
            <a:xfrm>
              <a:off x="22753638" y="20219827"/>
              <a:ext cx="5832122" cy="727625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smtClean="0">
                  <a:latin typeface="Calibri" pitchFamily="34" charset="0"/>
                </a:rPr>
                <a:t>We present </a:t>
              </a:r>
              <a:r>
                <a:rPr lang="en-US" sz="3000" dirty="0">
                  <a:latin typeface="Calibri" pitchFamily="34" charset="0"/>
                </a:rPr>
                <a:t>a temporal consistency model combining a reverse </a:t>
              </a:r>
              <a:r>
                <a:rPr lang="en-US" sz="3000" dirty="0" smtClean="0">
                  <a:latin typeface="Calibri" pitchFamily="34" charset="0"/>
                </a:rPr>
                <a:t>traversal algorithm </a:t>
              </a:r>
              <a:r>
                <a:rPr lang="en-US" sz="3000" dirty="0">
                  <a:latin typeface="Calibri" pitchFamily="34" charset="0"/>
                </a:rPr>
                <a:t>for </a:t>
              </a:r>
              <a:r>
                <a:rPr lang="en-US" sz="3000" dirty="0" smtClean="0">
                  <a:latin typeface="Calibri" pitchFamily="34" charset="0"/>
                </a:rPr>
                <a:t>abandoned </a:t>
              </a:r>
              <a:r>
                <a:rPr lang="en-US" sz="3000" dirty="0">
                  <a:latin typeface="Calibri" pitchFamily="34" charset="0"/>
                </a:rPr>
                <a:t>object </a:t>
              </a:r>
              <a:r>
                <a:rPr lang="en-US" sz="3000" dirty="0" smtClean="0">
                  <a:latin typeface="Calibri" pitchFamily="34" charset="0"/>
                </a:rPr>
                <a:t>detection in complex environments.</a:t>
              </a:r>
              <a:endParaRPr lang="en-US" sz="3000" dirty="0">
                <a:latin typeface="Calibri" pitchFamily="34" charset="0"/>
              </a:endParaRPr>
            </a:p>
            <a:p>
              <a:pPr algn="just" eaLnBrk="1" hangingPunct="1"/>
              <a:r>
                <a:rPr lang="en-US" sz="3000" dirty="0">
                  <a:latin typeface="Calibri" pitchFamily="34" charset="0"/>
                </a:rPr>
                <a:t>The enhanced background modelling which uses short-term and long-term </a:t>
              </a:r>
              <a:r>
                <a:rPr lang="en-US" sz="3000" dirty="0" smtClean="0">
                  <a:latin typeface="Calibri" pitchFamily="34" charset="0"/>
                </a:rPr>
                <a:t>background model </a:t>
              </a:r>
              <a:r>
                <a:rPr lang="en-US" sz="3000" dirty="0">
                  <a:latin typeface="Calibri" pitchFamily="34" charset="0"/>
                </a:rPr>
                <a:t>is more effective than single-image based double background modelling</a:t>
              </a:r>
              <a:r>
                <a:rPr lang="en-US" sz="3000" dirty="0" smtClean="0">
                  <a:latin typeface="Calibri" pitchFamily="34" charset="0"/>
                </a:rPr>
                <a:t>.</a:t>
              </a:r>
              <a:endParaRPr lang="en-US" sz="3000" dirty="0">
                <a:latin typeface="Calibri" pitchFamily="34" charset="0"/>
              </a:endParaRPr>
            </a:p>
            <a:p>
              <a:pPr algn="just" eaLnBrk="1" hangingPunct="1"/>
              <a:r>
                <a:rPr lang="en-US" sz="3000" dirty="0">
                  <a:latin typeface="Calibri" pitchFamily="34" charset="0"/>
                </a:rPr>
                <a:t>In order to reduce false alarms </a:t>
              </a:r>
              <a:r>
                <a:rPr lang="en-US" sz="3000" dirty="0" smtClean="0">
                  <a:latin typeface="Calibri" pitchFamily="34" charset="0"/>
                </a:rPr>
                <a:t>we </a:t>
              </a:r>
              <a:r>
                <a:rPr lang="en-US" sz="3000" dirty="0">
                  <a:latin typeface="Calibri" pitchFamily="34" charset="0"/>
                </a:rPr>
                <a:t>u</a:t>
              </a:r>
              <a:r>
                <a:rPr lang="en-US" sz="3000" dirty="0" smtClean="0">
                  <a:latin typeface="Calibri" pitchFamily="34" charset="0"/>
                </a:rPr>
                <a:t>se PFSM to achieve temporal </a:t>
              </a:r>
              <a:r>
                <a:rPr lang="en-US" sz="3000" dirty="0">
                  <a:latin typeface="Calibri" pitchFamily="34" charset="0"/>
                </a:rPr>
                <a:t>transition information in sequential pattern</a:t>
              </a:r>
              <a:r>
                <a:rPr lang="en-US" sz="3000" dirty="0" smtClean="0">
                  <a:latin typeface="Calibri" pitchFamily="34" charset="0"/>
                </a:rPr>
                <a:t>.</a:t>
              </a:r>
            </a:p>
          </p:txBody>
        </p:sp>
        <p:sp>
          <p:nvSpPr>
            <p:cNvPr id="41" name="Rectangle 40"/>
            <p:cNvSpPr/>
            <p:nvPr/>
          </p:nvSpPr>
          <p:spPr>
            <a:xfrm>
              <a:off x="22753638" y="19328280"/>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Conclusion</a:t>
              </a:r>
              <a:endParaRPr lang="en-US" sz="5400" b="1" dirty="0">
                <a:solidFill>
                  <a:schemeClr val="accent3">
                    <a:lumMod val="20000"/>
                    <a:lumOff val="80000"/>
                  </a:schemeClr>
                </a:solidFill>
              </a:endParaRPr>
            </a:p>
          </p:txBody>
        </p:sp>
      </p:grpSp>
      <p:grpSp>
        <p:nvGrpSpPr>
          <p:cNvPr id="36" name="Group 35"/>
          <p:cNvGrpSpPr/>
          <p:nvPr/>
        </p:nvGrpSpPr>
        <p:grpSpPr>
          <a:xfrm>
            <a:off x="1662322" y="14702207"/>
            <a:ext cx="5864610" cy="4228694"/>
            <a:chOff x="1481607" y="14786527"/>
            <a:chExt cx="5864610" cy="4228694"/>
          </a:xfrm>
        </p:grpSpPr>
        <p:sp>
          <p:nvSpPr>
            <p:cNvPr id="63" name="Text Box 180"/>
            <p:cNvSpPr txBox="1">
              <a:spLocks noChangeArrowheads="1"/>
            </p:cNvSpPr>
            <p:nvPr/>
          </p:nvSpPr>
          <p:spPr bwMode="auto">
            <a:xfrm>
              <a:off x="2507978" y="18512495"/>
              <a:ext cx="4179196" cy="50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1</a:t>
              </a:r>
              <a:r>
                <a:rPr lang="en-US" sz="2400" b="1" dirty="0">
                  <a:latin typeface="Calibri" pitchFamily="34" charset="0"/>
                </a:rPr>
                <a:t>.</a:t>
              </a:r>
              <a:r>
                <a:rPr lang="en-US" sz="2400" dirty="0">
                  <a:latin typeface="Calibri" pitchFamily="34" charset="0"/>
                </a:rPr>
                <a:t> </a:t>
              </a:r>
              <a:r>
                <a:rPr lang="en-US" sz="2400" dirty="0" smtClean="0">
                  <a:latin typeface="Calibri" pitchFamily="34" charset="0"/>
                </a:rPr>
                <a:t>Bomb Blasts in India.</a:t>
              </a:r>
              <a:endParaRPr lang="en-US" sz="2400" dirty="0">
                <a:latin typeface="Calibri" pitchFamily="34" charset="0"/>
              </a:endParaRPr>
            </a:p>
          </p:txBody>
        </p:sp>
        <p:graphicFrame>
          <p:nvGraphicFramePr>
            <p:cNvPr id="65" name="Content Placeholder 114" descr="Sample table with 4 columns, 7 rows." title="Sample Table"/>
            <p:cNvGraphicFramePr>
              <a:graphicFrameLocks/>
            </p:cNvGraphicFramePr>
            <p:nvPr>
              <p:extLst>
                <p:ext uri="{D42A27DB-BD31-4B8C-83A1-F6EECF244321}">
                  <p14:modId xmlns:p14="http://schemas.microsoft.com/office/powerpoint/2010/main" val="1461880025"/>
                </p:ext>
              </p:extLst>
            </p:nvPr>
          </p:nvGraphicFramePr>
          <p:xfrm>
            <a:off x="1481607" y="14786527"/>
            <a:ext cx="5864610" cy="3693548"/>
          </p:xfrm>
          <a:graphic>
            <a:graphicData uri="http://schemas.openxmlformats.org/drawingml/2006/table">
              <a:tbl>
                <a:tblPr firstRow="1" bandRow="1">
                  <a:tableStyleId>{F5AB1C69-6EDB-4FF4-983F-18BD219EF322}</a:tableStyleId>
                </a:tblPr>
                <a:tblGrid>
                  <a:gridCol w="1954870"/>
                  <a:gridCol w="1954870"/>
                  <a:gridCol w="1954870"/>
                </a:tblGrid>
                <a:tr h="923387">
                  <a:tc>
                    <a:txBody>
                      <a:bodyPr/>
                      <a:lstStyle/>
                      <a:p>
                        <a:r>
                          <a:rPr lang="en-US" sz="3100" dirty="0" smtClean="0"/>
                          <a:t>Year</a:t>
                        </a:r>
                        <a:endParaRPr lang="en-US" sz="3100" dirty="0"/>
                      </a:p>
                    </a:txBody>
                    <a:tcPr marL="84076" marR="84076" marT="44577" marB="44577" anchor="ctr">
                      <a:solidFill>
                        <a:schemeClr val="accent1">
                          <a:lumMod val="75000"/>
                        </a:schemeClr>
                      </a:solidFill>
                    </a:tcPr>
                  </a:tc>
                  <a:tc>
                    <a:txBody>
                      <a:bodyPr/>
                      <a:lstStyle/>
                      <a:p>
                        <a:pPr algn="ctr"/>
                        <a:r>
                          <a:rPr lang="en-US" sz="3100" dirty="0" smtClean="0"/>
                          <a:t>Blasts</a:t>
                        </a:r>
                        <a:endParaRPr lang="en-US" sz="3100" dirty="0"/>
                      </a:p>
                    </a:txBody>
                    <a:tcPr marL="84076" marR="84076" marT="44577" marB="44577" anchor="ctr">
                      <a:solidFill>
                        <a:schemeClr val="accent1">
                          <a:lumMod val="75000"/>
                        </a:schemeClr>
                      </a:solidFill>
                    </a:tcPr>
                  </a:tc>
                  <a:tc>
                    <a:txBody>
                      <a:bodyPr/>
                      <a:lstStyle/>
                      <a:p>
                        <a:pPr algn="ctr"/>
                        <a:r>
                          <a:rPr lang="en-US" sz="3100" dirty="0" smtClean="0"/>
                          <a:t>Causalities</a:t>
                        </a:r>
                        <a:endParaRPr lang="en-US" sz="3100" dirty="0"/>
                      </a:p>
                    </a:txBody>
                    <a:tcPr marL="84076" marR="84076" marT="44577" marB="44577" anchor="ctr">
                      <a:solidFill>
                        <a:schemeClr val="accent1">
                          <a:lumMod val="75000"/>
                        </a:schemeClr>
                      </a:solidFill>
                    </a:tcPr>
                  </a:tc>
                </a:tr>
                <a:tr h="923387">
                  <a:tc>
                    <a:txBody>
                      <a:bodyPr/>
                      <a:lstStyle/>
                      <a:p>
                        <a:r>
                          <a:rPr lang="en-US" sz="3100" dirty="0" smtClean="0"/>
                          <a:t>2016</a:t>
                        </a:r>
                        <a:endParaRPr lang="en-US" sz="3100" dirty="0"/>
                      </a:p>
                    </a:txBody>
                    <a:tcPr marL="84076" marR="84076" marT="44577" marB="44577" anchor="ctr"/>
                  </a:tc>
                  <a:tc>
                    <a:txBody>
                      <a:bodyPr/>
                      <a:lstStyle/>
                      <a:p>
                        <a:pPr algn="ctr"/>
                        <a:r>
                          <a:rPr lang="en-US" sz="3100" dirty="0" smtClean="0"/>
                          <a:t>337</a:t>
                        </a:r>
                        <a:endParaRPr lang="en-US" sz="3100" dirty="0"/>
                      </a:p>
                    </a:txBody>
                    <a:tcPr marL="84076" marR="84076" marT="44577" marB="44577" anchor="ctr"/>
                  </a:tc>
                  <a:tc>
                    <a:txBody>
                      <a:bodyPr/>
                      <a:lstStyle/>
                      <a:p>
                        <a:pPr algn="ctr"/>
                        <a:r>
                          <a:rPr lang="en-US" sz="3100" dirty="0" smtClean="0"/>
                          <a:t>591</a:t>
                        </a:r>
                        <a:endParaRPr lang="en-US" sz="3100" dirty="0"/>
                      </a:p>
                    </a:txBody>
                    <a:tcPr marL="84076" marR="84076" marT="44577" marB="44577" anchor="ctr"/>
                  </a:tc>
                </a:tr>
                <a:tr h="923387">
                  <a:tc>
                    <a:txBody>
                      <a:bodyPr/>
                      <a:lstStyle/>
                      <a:p>
                        <a:r>
                          <a:rPr lang="en-US" sz="3100" dirty="0" smtClean="0"/>
                          <a:t>2015</a:t>
                        </a:r>
                        <a:endParaRPr lang="en-US" sz="3100" dirty="0"/>
                      </a:p>
                    </a:txBody>
                    <a:tcPr marL="84076" marR="84076" marT="44577" marB="44577" anchor="ctr"/>
                  </a:tc>
                  <a:tc>
                    <a:txBody>
                      <a:bodyPr/>
                      <a:lstStyle/>
                      <a:p>
                        <a:pPr algn="ctr"/>
                        <a:r>
                          <a:rPr lang="en-US" sz="3100" dirty="0" smtClean="0"/>
                          <a:t>268</a:t>
                        </a:r>
                      </a:p>
                    </a:txBody>
                    <a:tcPr marL="84076" marR="84076" marT="44577" marB="44577" anchor="ctr"/>
                  </a:tc>
                  <a:tc>
                    <a:txBody>
                      <a:bodyPr/>
                      <a:lstStyle/>
                      <a:p>
                        <a:pPr algn="ctr"/>
                        <a:r>
                          <a:rPr lang="en-US" sz="3100" dirty="0" smtClean="0"/>
                          <a:t>574</a:t>
                        </a:r>
                        <a:endParaRPr lang="en-US" sz="3100" dirty="0"/>
                      </a:p>
                    </a:txBody>
                    <a:tcPr marL="84076" marR="84076" marT="44577" marB="44577" anchor="ctr"/>
                  </a:tc>
                </a:tr>
                <a:tr h="923387">
                  <a:tc>
                    <a:txBody>
                      <a:bodyPr/>
                      <a:lstStyle/>
                      <a:p>
                        <a:r>
                          <a:rPr lang="en-US" sz="3100" dirty="0" smtClean="0"/>
                          <a:t>2014</a:t>
                        </a:r>
                        <a:endParaRPr lang="en-US" sz="3100" dirty="0"/>
                      </a:p>
                    </a:txBody>
                    <a:tcPr marL="84076" marR="84076" marT="44577" marB="44577" anchor="ctr"/>
                  </a:tc>
                  <a:tc>
                    <a:txBody>
                      <a:bodyPr/>
                      <a:lstStyle/>
                      <a:p>
                        <a:pPr algn="ctr"/>
                        <a:r>
                          <a:rPr lang="en-US" sz="3100" dirty="0" smtClean="0"/>
                          <a:t>190</a:t>
                        </a:r>
                        <a:endParaRPr lang="en-US" sz="3100" dirty="0"/>
                      </a:p>
                    </a:txBody>
                    <a:tcPr marL="84076" marR="84076" marT="44577" marB="44577" anchor="ctr"/>
                  </a:tc>
                  <a:tc>
                    <a:txBody>
                      <a:bodyPr/>
                      <a:lstStyle/>
                      <a:p>
                        <a:pPr algn="ctr"/>
                        <a:r>
                          <a:rPr lang="en-US" sz="3100" dirty="0" smtClean="0"/>
                          <a:t>370</a:t>
                        </a:r>
                        <a:endParaRPr lang="en-US" sz="3100" dirty="0"/>
                      </a:p>
                    </a:txBody>
                    <a:tcPr marL="84076" marR="84076" marT="44577" marB="44577" anchor="ctr"/>
                  </a:tc>
                </a:tr>
              </a:tbl>
            </a:graphicData>
          </a:graphic>
        </p:graphicFrame>
      </p:grpSp>
      <p:grpSp>
        <p:nvGrpSpPr>
          <p:cNvPr id="86" name="Group 85"/>
          <p:cNvGrpSpPr/>
          <p:nvPr/>
        </p:nvGrpSpPr>
        <p:grpSpPr>
          <a:xfrm>
            <a:off x="8278929" y="6235598"/>
            <a:ext cx="13686492" cy="11722573"/>
            <a:chOff x="8278929" y="6235598"/>
            <a:chExt cx="13686492" cy="11722573"/>
          </a:xfrm>
        </p:grpSpPr>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8278929" y="7142491"/>
                  <a:ext cx="13686492" cy="1081568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smtClean="0">
                      <a:latin typeface="Calibri" pitchFamily="34" charset="0"/>
                    </a:rPr>
                    <a:t>Two </a:t>
                  </a:r>
                  <a:r>
                    <a:rPr lang="en-US" sz="3000" dirty="0">
                      <a:latin typeface="Calibri" pitchFamily="34" charset="0"/>
                    </a:rPr>
                    <a:t>different learning </a:t>
                  </a:r>
                  <a:r>
                    <a:rPr lang="en-US" sz="3000" dirty="0" smtClean="0">
                      <a:latin typeface="Calibri" pitchFamily="34" charset="0"/>
                    </a:rPr>
                    <a:t>rates are used </a:t>
                  </a:r>
                  <a:r>
                    <a:rPr lang="en-US" sz="3000" dirty="0">
                      <a:latin typeface="Calibri" pitchFamily="34" charset="0"/>
                    </a:rPr>
                    <a:t>to create two </a:t>
                  </a:r>
                  <a:r>
                    <a:rPr lang="en-US" sz="3000" dirty="0" smtClean="0">
                      <a:latin typeface="Calibri" pitchFamily="34" charset="0"/>
                    </a:rPr>
                    <a:t>Gaussian Mixture Models </a:t>
                  </a:r>
                  <a:r>
                    <a:rPr lang="en-US" sz="3000" dirty="0">
                      <a:latin typeface="Calibri" pitchFamily="34" charset="0"/>
                    </a:rPr>
                    <a:t>namely Long Term </a:t>
                  </a:r>
                  <a:r>
                    <a:rPr lang="en-US" sz="3000" dirty="0" smtClean="0">
                      <a:latin typeface="Calibri" pitchFamily="34" charset="0"/>
                    </a:rPr>
                    <a:t>and </a:t>
                  </a:r>
                  <a:r>
                    <a:rPr lang="en-US" sz="3000" dirty="0">
                      <a:latin typeface="Calibri" pitchFamily="34" charset="0"/>
                    </a:rPr>
                    <a:t>Short Term </a:t>
                  </a:r>
                  <a:r>
                    <a:rPr lang="en-US" sz="3000" dirty="0" smtClean="0">
                      <a:latin typeface="Calibri" pitchFamily="34" charset="0"/>
                    </a:rPr>
                    <a:t>model. </a:t>
                  </a:r>
                  <a:r>
                    <a:rPr lang="en-US" sz="3000" dirty="0">
                      <a:latin typeface="Calibri" pitchFamily="34" charset="0"/>
                    </a:rPr>
                    <a:t>In </a:t>
                  </a:r>
                  <a:r>
                    <a:rPr lang="en-US" sz="3000" dirty="0" smtClean="0">
                      <a:latin typeface="Calibri" pitchFamily="34" charset="0"/>
                    </a:rPr>
                    <a:t>Short Term </a:t>
                  </a:r>
                  <a:r>
                    <a:rPr lang="en-US" sz="3000" dirty="0">
                      <a:latin typeface="Calibri" pitchFamily="34" charset="0"/>
                    </a:rPr>
                    <a:t>model new </a:t>
                  </a:r>
                  <a:r>
                    <a:rPr lang="en-US" sz="3000" dirty="0" smtClean="0">
                      <a:latin typeface="Calibri" pitchFamily="34" charset="0"/>
                    </a:rPr>
                    <a:t>static elements </a:t>
                  </a:r>
                  <a:r>
                    <a:rPr lang="en-US" sz="3000" dirty="0">
                      <a:latin typeface="Calibri" pitchFamily="34" charset="0"/>
                    </a:rPr>
                    <a:t>are labelled </a:t>
                  </a:r>
                  <a:r>
                    <a:rPr lang="en-US" sz="3000" dirty="0" smtClean="0">
                      <a:latin typeface="Calibri" pitchFamily="34" charset="0"/>
                    </a:rPr>
                    <a:t>as background while </a:t>
                  </a:r>
                  <a:r>
                    <a:rPr lang="en-US" sz="3000" dirty="0">
                      <a:latin typeface="Calibri" pitchFamily="34" charset="0"/>
                    </a:rPr>
                    <a:t>in the long term model </a:t>
                  </a:r>
                  <a:r>
                    <a:rPr lang="en-US" sz="3000" dirty="0" smtClean="0">
                      <a:latin typeface="Calibri" pitchFamily="34" charset="0"/>
                    </a:rPr>
                    <a:t>they are labelled as foreground. </a:t>
                  </a:r>
                  <a:r>
                    <a:rPr lang="en-US" sz="3000" dirty="0">
                      <a:latin typeface="Calibri" pitchFamily="34" charset="0"/>
                    </a:rPr>
                    <a:t>Difference of both the models give the </a:t>
                  </a:r>
                  <a:r>
                    <a:rPr lang="en-US" sz="3000" dirty="0" smtClean="0">
                      <a:latin typeface="Calibri" pitchFamily="34" charset="0"/>
                    </a:rPr>
                    <a:t>static </a:t>
                  </a:r>
                  <a:r>
                    <a:rPr lang="en-US" sz="3000" dirty="0">
                      <a:latin typeface="Calibri" pitchFamily="34" charset="0"/>
                    </a:rPr>
                    <a:t>foreground </a:t>
                  </a:r>
                  <a:r>
                    <a:rPr lang="en-US" sz="3000" dirty="0" smtClean="0">
                      <a:latin typeface="Calibri" pitchFamily="34" charset="0"/>
                    </a:rPr>
                    <a:t>pixels.</a:t>
                  </a:r>
                </a:p>
                <a:p>
                  <a:pPr algn="just" eaLnBrk="1" hangingPunct="1"/>
                  <a:endParaRPr lang="en-US" sz="3000" dirty="0" smtClean="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a:latin typeface="Calibri" pitchFamily="34" charset="0"/>
                  </a:endParaRPr>
                </a:p>
                <a:p>
                  <a:pPr algn="just" eaLnBrk="1" hangingPunct="1"/>
                  <a:endParaRPr lang="en-US" sz="3000" dirty="0" smtClean="0">
                    <a:latin typeface="Calibri" pitchFamily="34" charset="0"/>
                  </a:endParaRPr>
                </a:p>
                <a:p>
                  <a:pPr algn="just" eaLnBrk="1" hangingPunct="1"/>
                  <a:endParaRPr lang="en-US" sz="600" dirty="0" smtClean="0">
                    <a:latin typeface="Calibri" pitchFamily="34" charset="0"/>
                  </a:endParaRPr>
                </a:p>
                <a:p>
                  <a:pPr algn="just" eaLnBrk="1" hangingPunct="1"/>
                  <a:endParaRPr lang="en-US" sz="1500" dirty="0" smtClean="0">
                    <a:latin typeface="Calibri" pitchFamily="34" charset="0"/>
                  </a:endParaRPr>
                </a:p>
                <a:p>
                  <a:pPr algn="just" eaLnBrk="1" hangingPunct="1"/>
                  <a:r>
                    <a:rPr lang="en-US" sz="3000" dirty="0" smtClean="0">
                      <a:latin typeface="Calibri" pitchFamily="34" charset="0"/>
                    </a:rPr>
                    <a:t>To </a:t>
                  </a:r>
                  <a:r>
                    <a:rPr lang="en-US" sz="3000" dirty="0">
                      <a:latin typeface="Calibri" pitchFamily="34" charset="0"/>
                    </a:rPr>
                    <a:t>filter the pixels which  remain static in subsequent frames we propose a Pixel-based Finite State </a:t>
                  </a:r>
                  <a:r>
                    <a:rPr lang="en-US" sz="3000" dirty="0" smtClean="0">
                      <a:latin typeface="Calibri" pitchFamily="34" charset="0"/>
                    </a:rPr>
                    <a:t>Machine (PFSM). </a:t>
                  </a:r>
                  <a:r>
                    <a:rPr lang="en-US" sz="3000" dirty="0">
                      <a:latin typeface="Calibri" pitchFamily="34" charset="0"/>
                    </a:rPr>
                    <a:t>The state of each pixel is defined </a:t>
                  </a:r>
                  <a:r>
                    <a:rPr lang="en-US" sz="3000" dirty="0" smtClean="0">
                      <a:latin typeface="Calibri" pitchFamily="34" charset="0"/>
                    </a:rPr>
                    <a:t>as:</a:t>
                  </a:r>
                  <a:endParaRPr lang="en-US" sz="3000" dirty="0">
                    <a:latin typeface="Calibri" pitchFamily="34" charset="0"/>
                  </a:endParaRPr>
                </a:p>
                <a:p>
                  <a:pPr algn="just" eaLnBrk="1" hangingPunct="1"/>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𝑆</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𝑖</m:t>
                            </m:r>
                          </m:e>
                        </m:d>
                        <m:r>
                          <a:rPr lang="en-US" sz="3000" b="0" i="1" smtClean="0">
                            <a:latin typeface="Cambria Math" panose="02040503050406030204" pitchFamily="18" charset="0"/>
                          </a:rPr>
                          <m:t>=</m:t>
                        </m:r>
                        <m:r>
                          <a:rPr lang="en-US" sz="3000" b="0" i="1" smtClean="0">
                            <a:latin typeface="Cambria Math" panose="02040503050406030204" pitchFamily="18" charset="0"/>
                          </a:rPr>
                          <m:t>𝐹𝑆</m:t>
                        </m:r>
                        <m:r>
                          <a:rPr lang="en-US" sz="3000" b="0" i="1" baseline="-25000" smtClean="0">
                            <a:latin typeface="Cambria Math" panose="02040503050406030204" pitchFamily="18" charset="0"/>
                          </a:rPr>
                          <m:t>𝑇</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𝑖</m:t>
                            </m:r>
                          </m:e>
                        </m:d>
                        <m:r>
                          <a:rPr lang="en-US" sz="3000" b="0" i="1" smtClean="0">
                            <a:latin typeface="Cambria Math" panose="02040503050406030204" pitchFamily="18" charset="0"/>
                          </a:rPr>
                          <m:t> </m:t>
                        </m:r>
                        <m:r>
                          <a:rPr lang="en-US" sz="3000" i="1">
                            <a:latin typeface="Cambria Math" panose="02040503050406030204" pitchFamily="18" charset="0"/>
                          </a:rPr>
                          <m:t>𝐹</m:t>
                        </m:r>
                        <m:r>
                          <a:rPr lang="en-US" sz="3000" b="0" i="1" baseline="-25000" smtClean="0">
                            <a:latin typeface="Cambria Math" panose="02040503050406030204" pitchFamily="18" charset="0"/>
                          </a:rPr>
                          <m:t>𝐿</m:t>
                        </m:r>
                        <m:r>
                          <a:rPr lang="en-US" sz="3000" i="1" baseline="-25000">
                            <a:latin typeface="Cambria Math" panose="02040503050406030204" pitchFamily="18" charset="0"/>
                          </a:rPr>
                          <m:t>𝑇</m:t>
                        </m:r>
                        <m:d>
                          <m:dPr>
                            <m:ctrlPr>
                              <a:rPr lang="en-US" sz="3000" i="1">
                                <a:latin typeface="Cambria Math" panose="02040503050406030204" pitchFamily="18" charset="0"/>
                              </a:rPr>
                            </m:ctrlPr>
                          </m:dPr>
                          <m:e>
                            <m:r>
                              <a:rPr lang="en-US" sz="3000" i="1">
                                <a:latin typeface="Cambria Math" panose="02040503050406030204" pitchFamily="18" charset="0"/>
                              </a:rPr>
                              <m:t>𝑖</m:t>
                            </m:r>
                          </m:e>
                        </m:d>
                      </m:oMath>
                    </m:oMathPara>
                  </a14:m>
                  <a:endParaRPr lang="en-US" sz="3000" dirty="0" smtClean="0">
                    <a:latin typeface="Calibri" pitchFamily="34" charset="0"/>
                  </a:endParaRPr>
                </a:p>
                <a:p>
                  <a:pPr algn="just" eaLnBrk="1" hangingPunct="1"/>
                  <a:endParaRPr lang="en-US" sz="1500" dirty="0" smtClean="0">
                    <a:latin typeface="Calibri" pitchFamily="34" charset="0"/>
                  </a:endParaRPr>
                </a:p>
                <a:p>
                  <a:pPr algn="just" eaLnBrk="1" hangingPunct="1"/>
                  <a:endParaRPr lang="en-US" sz="2300" dirty="0" smtClean="0">
                    <a:latin typeface="Calibri" pitchFamily="34" charset="0"/>
                  </a:endParaRPr>
                </a:p>
                <a:p>
                  <a:pPr algn="just" eaLnBrk="1" hangingPunct="1"/>
                  <a:endParaRPr lang="en-US" sz="2300" dirty="0" smtClean="0">
                    <a:latin typeface="Calibri" pitchFamily="34" charset="0"/>
                  </a:endParaRPr>
                </a:p>
                <a:p>
                  <a:pPr algn="just" eaLnBrk="1" hangingPunct="1"/>
                  <a:endParaRPr lang="en-US" sz="2300" dirty="0">
                    <a:latin typeface="Calibri" pitchFamily="34" charset="0"/>
                  </a:endParaRPr>
                </a:p>
                <a:p>
                  <a:pPr algn="just" eaLnBrk="1" hangingPunct="1"/>
                  <a:endParaRPr lang="en-US" sz="2300" dirty="0">
                    <a:latin typeface="Calibri" pitchFamily="34" charset="0"/>
                  </a:endParaRPr>
                </a:p>
                <a:p>
                  <a:pPr algn="just" eaLnBrk="1" hangingPunct="1"/>
                  <a:endParaRPr lang="en-US" sz="2300" dirty="0">
                    <a:latin typeface="Calibri" pitchFamily="34" charset="0"/>
                  </a:endParaRPr>
                </a:p>
                <a:p>
                  <a:pPr algn="just" eaLnBrk="1" hangingPunct="1"/>
                  <a:endParaRPr lang="en-US" sz="2300" dirty="0">
                    <a:latin typeface="Calibri" pitchFamily="34" charset="0"/>
                  </a:endParaRPr>
                </a:p>
                <a:p>
                  <a:pPr algn="just" eaLnBrk="1" hangingPunct="1"/>
                  <a:endParaRPr lang="en-US" sz="2000" dirty="0" smtClean="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8278929" y="7142491"/>
                  <a:ext cx="13686492" cy="10815680"/>
                </a:xfrm>
                <a:prstGeom prst="rect">
                  <a:avLst/>
                </a:prstGeom>
                <a:blipFill rotWithShape="0">
                  <a:blip r:embed="rId3"/>
                  <a:stretch>
                    <a:fillRect l="-401" r="-401"/>
                  </a:stretch>
                </a:blipFill>
                <a:ln w="12700">
                  <a:solidFill>
                    <a:schemeClr val="accent1">
                      <a:lumMod val="75000"/>
                    </a:schemeClr>
                  </a:solidFill>
                </a:ln>
                <a:effectLst/>
              </p:spPr>
              <p:txBody>
                <a:bodyPr/>
                <a:lstStyle/>
                <a:p>
                  <a:r>
                    <a:rPr lang="en-IN">
                      <a:noFill/>
                    </a:rPr>
                    <a:t> </a:t>
                  </a:r>
                </a:p>
              </p:txBody>
            </p:sp>
          </mc:Fallback>
        </mc:AlternateContent>
        <p:sp>
          <p:nvSpPr>
            <p:cNvPr id="34" name="Rectangle 33"/>
            <p:cNvSpPr/>
            <p:nvPr/>
          </p:nvSpPr>
          <p:spPr>
            <a:xfrm>
              <a:off x="8278929" y="6235598"/>
              <a:ext cx="13686492" cy="8984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Long-Term and Short-Term Model</a:t>
              </a:r>
              <a:endParaRPr lang="en-US" sz="5400" b="1" dirty="0">
                <a:solidFill>
                  <a:schemeClr val="accent3">
                    <a:lumMod val="20000"/>
                    <a:lumOff val="80000"/>
                  </a:schemeClr>
                </a:solidFill>
              </a:endParaRPr>
            </a:p>
          </p:txBody>
        </p:sp>
      </p:grpSp>
      <p:grpSp>
        <p:nvGrpSpPr>
          <p:cNvPr id="25" name="Group 24"/>
          <p:cNvGrpSpPr/>
          <p:nvPr/>
        </p:nvGrpSpPr>
        <p:grpSpPr>
          <a:xfrm>
            <a:off x="8931801" y="9395090"/>
            <a:ext cx="12434498" cy="4030879"/>
            <a:chOff x="8938878" y="10279640"/>
            <a:chExt cx="12434498" cy="4030879"/>
          </a:xfrm>
        </p:grpSpPr>
        <p:sp>
          <p:nvSpPr>
            <p:cNvPr id="18" name="TextBox 17"/>
            <p:cNvSpPr txBox="1"/>
            <p:nvPr/>
          </p:nvSpPr>
          <p:spPr>
            <a:xfrm>
              <a:off x="10480661" y="11805055"/>
              <a:ext cx="9322418" cy="461665"/>
            </a:xfrm>
            <a:prstGeom prst="rect">
              <a:avLst/>
            </a:prstGeom>
            <a:noFill/>
          </p:spPr>
          <p:txBody>
            <a:bodyPr wrap="square" rtlCol="0">
              <a:spAutoFit/>
            </a:bodyPr>
            <a:lstStyle/>
            <a:p>
              <a:pPr algn="ctr"/>
              <a:r>
                <a:rPr lang="en-US" sz="2400" b="1" dirty="0" smtClean="0"/>
                <a:t>Figure 1 :</a:t>
              </a:r>
              <a:r>
                <a:rPr lang="en-US" sz="2400" dirty="0" smtClean="0"/>
                <a:t> Short Term Model </a:t>
              </a:r>
              <a:endParaRPr lang="en-US" sz="2400" dirty="0"/>
            </a:p>
          </p:txBody>
        </p:sp>
        <p:grpSp>
          <p:nvGrpSpPr>
            <p:cNvPr id="24" name="Group 23"/>
            <p:cNvGrpSpPr/>
            <p:nvPr/>
          </p:nvGrpSpPr>
          <p:grpSpPr>
            <a:xfrm>
              <a:off x="8938878" y="10279640"/>
              <a:ext cx="12434498" cy="4030879"/>
              <a:chOff x="8938878" y="10279640"/>
              <a:chExt cx="12434498" cy="4030879"/>
            </a:xfrm>
          </p:grpSpPr>
          <p:grpSp>
            <p:nvGrpSpPr>
              <p:cNvPr id="22" name="Group 21"/>
              <p:cNvGrpSpPr/>
              <p:nvPr/>
            </p:nvGrpSpPr>
            <p:grpSpPr>
              <a:xfrm>
                <a:off x="8938878" y="10279640"/>
                <a:ext cx="12434498" cy="3550797"/>
                <a:chOff x="8938878" y="10279640"/>
                <a:chExt cx="12434498" cy="3550797"/>
              </a:xfrm>
            </p:grpSpPr>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936" y="10284872"/>
                  <a:ext cx="1497386" cy="1497386"/>
                </a:xfrm>
                <a:prstGeom prst="rect">
                  <a:avLst/>
                </a:prstGeom>
              </p:spPr>
            </p:pic>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50061" y="10284872"/>
                  <a:ext cx="1497386" cy="1497386"/>
                </a:xfrm>
                <a:prstGeom prst="rect">
                  <a:avLst/>
                </a:prstGeom>
              </p:spPr>
            </p:pic>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13184" y="10284872"/>
                  <a:ext cx="1497386" cy="1497386"/>
                </a:xfrm>
                <a:prstGeom prst="rect">
                  <a:avLst/>
                </a:prstGeom>
              </p:spPr>
            </p:pic>
            <p:pic>
              <p:nvPicPr>
                <p:cNvPr id="57" name="Picture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76309" y="10285465"/>
                  <a:ext cx="1497386" cy="1497386"/>
                </a:xfrm>
                <a:prstGeom prst="rect">
                  <a:avLst/>
                </a:prstGeom>
              </p:spPr>
            </p:pic>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39432" y="10284872"/>
                  <a:ext cx="1497386" cy="1497386"/>
                </a:xfrm>
                <a:prstGeom prst="rect">
                  <a:avLst/>
                </a:prstGeom>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305693" y="10279640"/>
                  <a:ext cx="1497386" cy="149738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936" y="12333051"/>
                  <a:ext cx="1497386" cy="1497386"/>
                </a:xfrm>
                <a:prstGeom prst="rect">
                  <a:avLst/>
                </a:prstGeom>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0060" y="12333051"/>
                  <a:ext cx="1497386" cy="1497386"/>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3184" y="12330869"/>
                  <a:ext cx="1497386" cy="1497386"/>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6309" y="12330869"/>
                  <a:ext cx="1497386" cy="1497386"/>
                </a:xfrm>
                <a:prstGeom prst="rect">
                  <a:avLst/>
                </a:prstGeom>
              </p:spPr>
            </p:pic>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9432" y="12330869"/>
                  <a:ext cx="1497386" cy="1497386"/>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05693" y="12330869"/>
                  <a:ext cx="1497386" cy="1497386"/>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38878" y="11338719"/>
                  <a:ext cx="1480845" cy="1480845"/>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65679" y="11278822"/>
                  <a:ext cx="1507697" cy="1507697"/>
                </a:xfrm>
                <a:prstGeom prst="rect">
                  <a:avLst/>
                </a:prstGeom>
              </p:spPr>
            </p:pic>
          </p:grpSp>
          <p:sp>
            <p:nvSpPr>
              <p:cNvPr id="60" name="TextBox 59"/>
              <p:cNvSpPr txBox="1"/>
              <p:nvPr/>
            </p:nvSpPr>
            <p:spPr>
              <a:xfrm>
                <a:off x="10472428" y="13848854"/>
                <a:ext cx="9322418" cy="461665"/>
              </a:xfrm>
              <a:prstGeom prst="rect">
                <a:avLst/>
              </a:prstGeom>
              <a:noFill/>
            </p:spPr>
            <p:txBody>
              <a:bodyPr wrap="square" rtlCol="0">
                <a:spAutoFit/>
              </a:bodyPr>
              <a:lstStyle/>
              <a:p>
                <a:pPr algn="ctr"/>
                <a:r>
                  <a:rPr lang="en-US" sz="2400" b="1" dirty="0"/>
                  <a:t>Figure </a:t>
                </a:r>
                <a:r>
                  <a:rPr lang="en-US" sz="2400" b="1" dirty="0" smtClean="0"/>
                  <a:t>2 </a:t>
                </a:r>
                <a:r>
                  <a:rPr lang="en-US" sz="2400" b="1" dirty="0"/>
                  <a:t>: </a:t>
                </a:r>
                <a:r>
                  <a:rPr lang="en-US" sz="2400" dirty="0" smtClean="0"/>
                  <a:t>Long Term </a:t>
                </a:r>
                <a:r>
                  <a:rPr lang="en-US" sz="2400" dirty="0"/>
                  <a:t>Model </a:t>
                </a:r>
              </a:p>
            </p:txBody>
          </p:sp>
        </p:grpSp>
      </p:grpSp>
      <p:grpSp>
        <p:nvGrpSpPr>
          <p:cNvPr id="76" name="Group 75"/>
          <p:cNvGrpSpPr/>
          <p:nvPr/>
        </p:nvGrpSpPr>
        <p:grpSpPr>
          <a:xfrm>
            <a:off x="8784506" y="15001280"/>
            <a:ext cx="12667399" cy="2729399"/>
            <a:chOff x="8631946" y="18066944"/>
            <a:chExt cx="12667399" cy="2729399"/>
          </a:xfrm>
        </p:grpSpPr>
        <p:pic>
          <p:nvPicPr>
            <p:cNvPr id="74" name="Picture 73"/>
            <p:cNvPicPr>
              <a:picLocks noChangeAspect="1"/>
            </p:cNvPicPr>
            <p:nvPr/>
          </p:nvPicPr>
          <p:blipFill rotWithShape="1">
            <a:blip r:embed="rId12" cstate="print">
              <a:extLst>
                <a:ext uri="{28A0092B-C50C-407E-A947-70E740481C1C}">
                  <a14:useLocalDpi xmlns:a14="http://schemas.microsoft.com/office/drawing/2010/main" val="0"/>
                </a:ext>
              </a:extLst>
            </a:blip>
            <a:srcRect l="2309" t="15559" r="1526"/>
            <a:stretch/>
          </p:blipFill>
          <p:spPr>
            <a:xfrm>
              <a:off x="8631946" y="18066944"/>
              <a:ext cx="12667399" cy="2505678"/>
            </a:xfrm>
            <a:prstGeom prst="rect">
              <a:avLst/>
            </a:prstGeom>
          </p:spPr>
        </p:pic>
        <p:sp>
          <p:nvSpPr>
            <p:cNvPr id="75" name="TextBox 74"/>
            <p:cNvSpPr txBox="1"/>
            <p:nvPr/>
          </p:nvSpPr>
          <p:spPr>
            <a:xfrm>
              <a:off x="10434750" y="20334678"/>
              <a:ext cx="9322418" cy="461665"/>
            </a:xfrm>
            <a:prstGeom prst="rect">
              <a:avLst/>
            </a:prstGeom>
            <a:noFill/>
          </p:spPr>
          <p:txBody>
            <a:bodyPr wrap="square" rtlCol="0">
              <a:spAutoFit/>
            </a:bodyPr>
            <a:lstStyle/>
            <a:p>
              <a:pPr algn="ctr"/>
              <a:r>
                <a:rPr lang="en-US" sz="2400" b="1" dirty="0" smtClean="0"/>
                <a:t>Figure 3 :</a:t>
              </a:r>
              <a:r>
                <a:rPr lang="en-US" sz="2400" dirty="0" smtClean="0"/>
                <a:t> PFSM Module</a:t>
              </a:r>
              <a:endParaRPr lang="en-US" sz="2400" dirty="0"/>
            </a:p>
          </p:txBody>
        </p:sp>
      </p:grpSp>
      <mc:AlternateContent xmlns:mc="http://schemas.openxmlformats.org/markup-compatibility/2006" xmlns:a14="http://schemas.microsoft.com/office/drawing/2010/main">
        <mc:Choice Requires="a14">
          <p:sp>
            <p:nvSpPr>
              <p:cNvPr id="88" name="Text Box 192"/>
              <p:cNvSpPr txBox="1">
                <a:spLocks noChangeArrowheads="1"/>
              </p:cNvSpPr>
              <p:nvPr/>
            </p:nvSpPr>
            <p:spPr bwMode="auto">
              <a:xfrm>
                <a:off x="8313741" y="19623989"/>
                <a:ext cx="13686492" cy="7133134"/>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smtClean="0">
                    <a:latin typeface="+mn-lt"/>
                  </a:rPr>
                  <a:t>In general a well </a:t>
                </a:r>
                <a:r>
                  <a:rPr lang="en-US" sz="3000" dirty="0">
                    <a:latin typeface="+mn-lt"/>
                  </a:rPr>
                  <a:t>calibrated camera or </a:t>
                </a:r>
                <a:r>
                  <a:rPr lang="en-US" sz="3000" dirty="0" smtClean="0">
                    <a:latin typeface="+mn-lt"/>
                  </a:rPr>
                  <a:t>multi-camera setup is </a:t>
                </a:r>
                <a:r>
                  <a:rPr lang="en-US" sz="3000" dirty="0">
                    <a:latin typeface="+mn-lt"/>
                  </a:rPr>
                  <a:t>required to obtain </a:t>
                </a:r>
                <a:r>
                  <a:rPr lang="en-US" sz="3000" dirty="0" smtClean="0">
                    <a:latin typeface="+mn-lt"/>
                  </a:rPr>
                  <a:t>precise 3D locations </a:t>
                </a:r>
                <a:r>
                  <a:rPr lang="en-US" sz="3000" dirty="0">
                    <a:latin typeface="+mn-lt"/>
                  </a:rPr>
                  <a:t>of the </a:t>
                </a:r>
                <a:r>
                  <a:rPr lang="en-US" sz="3000" dirty="0" smtClean="0">
                    <a:latin typeface="+mn-lt"/>
                  </a:rPr>
                  <a:t>objects, which cannot be expected in the real-world situations. </a:t>
                </a:r>
              </a:p>
              <a:p>
                <a:pPr algn="just" eaLnBrk="1" hangingPunct="1"/>
                <a:r>
                  <a:rPr lang="en-US" sz="3000" dirty="0" smtClean="0">
                    <a:latin typeface="+mn-lt"/>
                  </a:rPr>
                  <a:t>Here we use a </a:t>
                </a:r>
                <a:r>
                  <a:rPr lang="en-US" sz="3000" dirty="0">
                    <a:latin typeface="Calibri" pitchFamily="34" charset="0"/>
                  </a:rPr>
                  <a:t>statistical approach on a perspective </a:t>
                </a:r>
                <a:r>
                  <a:rPr lang="en-US" sz="3000" dirty="0" smtClean="0">
                    <a:latin typeface="Calibri" pitchFamily="34" charset="0"/>
                  </a:rPr>
                  <a:t>single camera model</a:t>
                </a:r>
                <a:r>
                  <a:rPr lang="en-US" sz="3000" dirty="0" smtClean="0">
                    <a:latin typeface="+mn-lt"/>
                  </a:rPr>
                  <a:t>. We assume that the object is on the ground and camera tilt is low.</a:t>
                </a:r>
              </a:p>
              <a:p>
                <a:pPr algn="just" eaLnBrk="1" hangingPunct="1"/>
                <a:r>
                  <a:rPr lang="en-US" sz="3000" dirty="0" smtClean="0">
                    <a:latin typeface="+mn-lt"/>
                  </a:rPr>
                  <a:t>Below formulas are used for calculating ‘x’ and ‘z’ coordinates of the object </a:t>
                </a:r>
              </a:p>
              <a:p>
                <a:pPr algn="ctr" eaLnBrk="1" hangingPunct="1"/>
                <a:endParaRPr lang="en-US" sz="800" i="1" dirty="0" smtClean="0">
                  <a:latin typeface="Cambria Math" panose="02040503050406030204" pitchFamily="18" charset="0"/>
                </a:endParaRPr>
              </a:p>
              <a:p>
                <a:pPr lvl="1" eaLnBrk="1" hangingPunct="1"/>
                <a:r>
                  <a:rPr lang="en-US" sz="3000" dirty="0" smtClean="0"/>
                  <a:t>	</a:t>
                </a:r>
              </a:p>
              <a:p>
                <a:pPr lvl="1" eaLnBrk="1" hangingPunct="1"/>
                <a14:m>
                  <m:oMathPara xmlns:m="http://schemas.openxmlformats.org/officeDocument/2006/math">
                    <m:oMathParaPr>
                      <m:jc m:val="left"/>
                    </m:oMathParaPr>
                    <m:oMath xmlns:m="http://schemas.openxmlformats.org/officeDocument/2006/math">
                      <m:r>
                        <a:rPr lang="en-US" sz="3000" i="1">
                          <a:latin typeface="Cambria Math" panose="02040503050406030204" pitchFamily="18" charset="0"/>
                        </a:rPr>
                        <m:t>𝑥</m:t>
                      </m:r>
                      <m:r>
                        <a:rPr lang="en-US" sz="3000" i="1">
                          <a:latin typeface="Cambria Math" panose="02040503050406030204" pitchFamily="18" charset="0"/>
                        </a:rPr>
                        <m:t>= </m:t>
                      </m:r>
                      <m:f>
                        <m:fPr>
                          <m:ctrlPr>
                            <a:rPr lang="en-US" sz="3000" i="1">
                              <a:latin typeface="Cambria Math" panose="02040503050406030204" pitchFamily="18" charset="0"/>
                            </a:rPr>
                          </m:ctrlPr>
                        </m:fPr>
                        <m:num>
                          <m:r>
                            <a:rPr lang="en-US" sz="3000" i="1">
                              <a:latin typeface="Cambria Math" panose="02040503050406030204" pitchFamily="18" charset="0"/>
                            </a:rPr>
                            <m:t>𝑧</m:t>
                          </m:r>
                          <m:r>
                            <a:rPr lang="en-US" sz="3000" i="1">
                              <a:latin typeface="Cambria Math" panose="02040503050406030204" pitchFamily="18" charset="0"/>
                            </a:rPr>
                            <m:t> (</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𝑏</m:t>
                              </m:r>
                              <m:r>
                                <a:rPr lang="en-US" sz="3000" i="1">
                                  <a:latin typeface="Cambria Math" panose="02040503050406030204" pitchFamily="18" charset="0"/>
                                </a:rPr>
                                <m:t> </m:t>
                              </m:r>
                            </m:sub>
                          </m:sSub>
                          <m:r>
                            <a:rPr lang="en-US" sz="3000" i="1">
                              <a:latin typeface="Cambria Math" panose="02040503050406030204" pitchFamily="18" charset="0"/>
                            </a:rPr>
                            <m:t>− </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𝑐</m:t>
                              </m:r>
                            </m:sub>
                          </m:sSub>
                          <m:r>
                            <a:rPr lang="en-US" sz="3000" i="1">
                              <a:latin typeface="Cambria Math" panose="02040503050406030204" pitchFamily="18" charset="0"/>
                            </a:rPr>
                            <m:t> </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sSub>
                                <m:sSubPr>
                                  <m:ctrlPr>
                                    <a:rPr lang="en-US" sz="3000" i="1">
                                      <a:latin typeface="Cambria Math" panose="02040503050406030204" pitchFamily="18" charset="0"/>
                                    </a:rPr>
                                  </m:ctrlPr>
                                </m:sSubPr>
                                <m:e>
                                  <m:r>
                                    <a:rPr lang="en-US" sz="3000" i="1">
                                      <a:latin typeface="Cambria Math" panose="02040503050406030204" pitchFamily="18" charset="0"/>
                                    </a:rPr>
                                    <m:t>𝜃</m:t>
                                  </m:r>
                                </m:e>
                                <m:sub>
                                  <m:r>
                                    <a:rPr lang="en-US" sz="3000" i="1">
                                      <a:latin typeface="Cambria Math" panose="02040503050406030204" pitchFamily="18" charset="0"/>
                                    </a:rPr>
                                    <m:t>𝑥</m:t>
                                  </m:r>
                                </m:sub>
                              </m:sSub>
                            </m:e>
                          </m:func>
                          <m:r>
                            <a:rPr lang="en-US" sz="3000" i="1">
                              <a:latin typeface="Cambria Math" panose="02040503050406030204" pitchFamily="18" charset="0"/>
                            </a:rPr>
                            <m:t>)</m:t>
                          </m:r>
                        </m:num>
                        <m:den>
                          <m:r>
                            <a:rPr lang="en-US" sz="3000" i="1">
                              <a:latin typeface="Cambria Math" panose="02040503050406030204" pitchFamily="18" charset="0"/>
                            </a:rPr>
                            <m:t>𝑓</m:t>
                          </m:r>
                        </m:den>
                      </m:f>
                    </m:oMath>
                  </m:oMathPara>
                </a14:m>
                <a:endParaRPr lang="en-US" sz="3000" dirty="0" smtClean="0">
                  <a:latin typeface="+mn-lt"/>
                </a:endParaRPr>
              </a:p>
              <a:p>
                <a:pPr lvl="1" eaLnBrk="1" hangingPunct="1"/>
                <a:endParaRPr lang="en-US" sz="3000" i="1" dirty="0" smtClean="0">
                  <a:latin typeface="Cambria Math" panose="02040503050406030204" pitchFamily="18" charset="0"/>
                </a:endParaRPr>
              </a:p>
              <a:p>
                <a:pPr lvl="1" eaLnBrk="1" hangingPunct="1"/>
                <a14:m>
                  <m:oMathPara xmlns:m="http://schemas.openxmlformats.org/officeDocument/2006/math">
                    <m:oMathParaPr>
                      <m:jc m:val="left"/>
                    </m:oMathParaPr>
                    <m:oMath xmlns:m="http://schemas.openxmlformats.org/officeDocument/2006/math">
                      <m:r>
                        <a:rPr lang="en-US" sz="3000" i="1">
                          <a:latin typeface="Cambria Math" panose="02040503050406030204" pitchFamily="18" charset="0"/>
                        </a:rPr>
                        <m:t>𝑧</m:t>
                      </m:r>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𝑓</m:t>
                          </m:r>
                          <m:sSub>
                            <m:sSubPr>
                              <m:ctrlPr>
                                <a:rPr lang="en-US" sz="3000" i="1">
                                  <a:latin typeface="Cambria Math" panose="02040503050406030204" pitchFamily="18" charset="0"/>
                                </a:rPr>
                              </m:ctrlPr>
                            </m:sSubPr>
                            <m:e>
                              <m:r>
                                <a:rPr lang="en-US" sz="3000" i="1">
                                  <a:latin typeface="Cambria Math" panose="02040503050406030204" pitchFamily="18" charset="0"/>
                                </a:rPr>
                                <m:t>𝑦</m:t>
                              </m:r>
                            </m:e>
                            <m:sub>
                              <m:r>
                                <a:rPr lang="en-US" sz="3000" i="1">
                                  <a:latin typeface="Cambria Math" panose="02040503050406030204" pitchFamily="18" charset="0"/>
                                </a:rPr>
                                <m:t>𝑐</m:t>
                              </m:r>
                            </m:sub>
                          </m:sSub>
                        </m:num>
                        <m:den>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𝑏</m:t>
                              </m:r>
                            </m:sub>
                          </m:sSub>
                          <m:r>
                            <a:rPr lang="en-US" sz="3000" i="1">
                              <a:latin typeface="Cambria Math" panose="02040503050406030204" pitchFamily="18" charset="0"/>
                            </a:rPr>
                            <m:t> − </m:t>
                          </m:r>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𝑐</m:t>
                              </m:r>
                            </m:sub>
                          </m:sSub>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sSub>
                                <m:sSubPr>
                                  <m:ctrlPr>
                                    <a:rPr lang="en-US" sz="3000" i="1">
                                      <a:latin typeface="Cambria Math" panose="02040503050406030204" pitchFamily="18" charset="0"/>
                                    </a:rPr>
                                  </m:ctrlPr>
                                </m:sSubPr>
                                <m:e>
                                  <m:r>
                                    <a:rPr lang="en-US" sz="3000" i="1">
                                      <a:latin typeface="Cambria Math" panose="02040503050406030204" pitchFamily="18" charset="0"/>
                                    </a:rPr>
                                    <m:t>𝜃</m:t>
                                  </m:r>
                                </m:e>
                                <m:sub>
                                  <m:r>
                                    <a:rPr lang="en-US" sz="3000" i="1">
                                      <a:latin typeface="Cambria Math" panose="02040503050406030204" pitchFamily="18" charset="0"/>
                                    </a:rPr>
                                    <m:t>𝑥</m:t>
                                  </m:r>
                                </m:sub>
                              </m:sSub>
                              <m:r>
                                <a:rPr lang="en-US" sz="3000" i="1">
                                  <a:latin typeface="Cambria Math" panose="02040503050406030204" pitchFamily="18" charset="0"/>
                                </a:rPr>
                                <m:t> + </m:t>
                              </m:r>
                              <m:r>
                                <a:rPr lang="en-US" sz="3000" i="1">
                                  <a:latin typeface="Cambria Math" panose="02040503050406030204" pitchFamily="18" charset="0"/>
                                </a:rPr>
                                <m:t>𝑓</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sSub>
                                    <m:sSubPr>
                                      <m:ctrlPr>
                                        <a:rPr lang="en-US" sz="3000" i="1">
                                          <a:latin typeface="Cambria Math" panose="02040503050406030204" pitchFamily="18" charset="0"/>
                                        </a:rPr>
                                      </m:ctrlPr>
                                    </m:sSubPr>
                                    <m:e>
                                      <m:r>
                                        <a:rPr lang="en-US" sz="3000" i="1">
                                          <a:latin typeface="Cambria Math" panose="02040503050406030204" pitchFamily="18" charset="0"/>
                                        </a:rPr>
                                        <m:t>𝜃</m:t>
                                      </m:r>
                                    </m:e>
                                    <m:sub>
                                      <m:r>
                                        <a:rPr lang="en-US" sz="3000" i="1">
                                          <a:latin typeface="Cambria Math" panose="02040503050406030204" pitchFamily="18" charset="0"/>
                                        </a:rPr>
                                        <m:t>𝑥</m:t>
                                      </m:r>
                                    </m:sub>
                                  </m:sSub>
                                </m:e>
                              </m:func>
                            </m:e>
                          </m:func>
                          <m:r>
                            <a:rPr lang="en-US" sz="3000" i="1">
                              <a:latin typeface="Cambria Math" panose="02040503050406030204" pitchFamily="18" charset="0"/>
                            </a:rPr>
                            <m:t> </m:t>
                          </m:r>
                        </m:den>
                      </m:f>
                    </m:oMath>
                  </m:oMathPara>
                </a14:m>
                <a:endParaRPr lang="en-US" sz="3000" dirty="0" smtClean="0">
                  <a:latin typeface="+mn-lt"/>
                </a:endParaRPr>
              </a:p>
              <a:p>
                <a:pPr algn="ctr" eaLnBrk="1" hangingPunct="1"/>
                <a:endParaRPr lang="en-US" sz="800" dirty="0" smtClean="0">
                  <a:latin typeface="+mn-lt"/>
                </a:endParaRPr>
              </a:p>
              <a:p>
                <a:pPr algn="just" eaLnBrk="1" hangingPunct="1"/>
                <a:endParaRPr lang="en-US" sz="3000" dirty="0">
                  <a:latin typeface="+mn-lt"/>
                </a:endParaRPr>
              </a:p>
              <a:p>
                <a:pPr algn="just" eaLnBrk="1" hangingPunct="1"/>
                <a:endParaRPr lang="en-US" sz="3000" dirty="0" smtClean="0">
                  <a:latin typeface="+mn-lt"/>
                </a:endParaRPr>
              </a:p>
              <a:p>
                <a:pPr algn="just" eaLnBrk="1" hangingPunct="1"/>
                <a:endParaRPr lang="en-US" sz="3000" dirty="0" smtClean="0">
                  <a:latin typeface="+mn-lt"/>
                </a:endParaRPr>
              </a:p>
            </p:txBody>
          </p:sp>
        </mc:Choice>
        <mc:Fallback xmlns="">
          <p:sp>
            <p:nvSpPr>
              <p:cNvPr id="88" name="Text Box 192"/>
              <p:cNvSpPr txBox="1">
                <a:spLocks noRot="1" noChangeAspect="1" noMove="1" noResize="1" noEditPoints="1" noAdjustHandles="1" noChangeArrowheads="1" noChangeShapeType="1" noTextEdit="1"/>
              </p:cNvSpPr>
              <p:nvPr/>
            </p:nvSpPr>
            <p:spPr bwMode="auto">
              <a:xfrm>
                <a:off x="8313741" y="19623989"/>
                <a:ext cx="13686492" cy="7133134"/>
              </a:xfrm>
              <a:prstGeom prst="rect">
                <a:avLst/>
              </a:prstGeom>
              <a:blipFill rotWithShape="0">
                <a:blip r:embed="rId29"/>
                <a:stretch>
                  <a:fillRect l="-401" r="-401"/>
                </a:stretch>
              </a:blipFill>
              <a:ln w="12700">
                <a:solidFill>
                  <a:schemeClr val="accent1">
                    <a:lumMod val="75000"/>
                  </a:schemeClr>
                </a:solidFill>
              </a:ln>
              <a:effectLst/>
            </p:spPr>
            <p:txBody>
              <a:bodyPr/>
              <a:lstStyle/>
              <a:p>
                <a:r>
                  <a:rPr lang="en-IN">
                    <a:noFill/>
                  </a:rPr>
                  <a:t> </a:t>
                </a:r>
              </a:p>
            </p:txBody>
          </p:sp>
        </mc:Fallback>
      </mc:AlternateContent>
      <p:sp>
        <p:nvSpPr>
          <p:cNvPr id="89" name="Rectangle 88"/>
          <p:cNvSpPr/>
          <p:nvPr/>
        </p:nvSpPr>
        <p:spPr>
          <a:xfrm>
            <a:off x="8305804" y="18713636"/>
            <a:ext cx="13686492" cy="8984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Real World distance estimation</a:t>
            </a:r>
            <a:endParaRPr lang="en-US" sz="5400" b="1" dirty="0">
              <a:solidFill>
                <a:schemeClr val="accent3">
                  <a:lumMod val="20000"/>
                  <a:lumOff val="80000"/>
                </a:schemeClr>
              </a:solidFill>
            </a:endParaRPr>
          </a:p>
        </p:txBody>
      </p:sp>
      <p:sp>
        <p:nvSpPr>
          <p:cNvPr id="94" name="Text Box 192"/>
          <p:cNvSpPr txBox="1">
            <a:spLocks noChangeArrowheads="1"/>
          </p:cNvSpPr>
          <p:nvPr/>
        </p:nvSpPr>
        <p:spPr bwMode="auto">
          <a:xfrm>
            <a:off x="8325986" y="28656424"/>
            <a:ext cx="13686492" cy="8222663"/>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mn-lt"/>
              </a:rPr>
              <a:t>For efficient human detection we use a combination of </a:t>
            </a:r>
            <a:r>
              <a:rPr lang="en-US" sz="3000" dirty="0" err="1">
                <a:latin typeface="+mn-lt"/>
              </a:rPr>
              <a:t>MobileNet</a:t>
            </a:r>
            <a:r>
              <a:rPr lang="en-US" sz="3000" dirty="0">
                <a:latin typeface="+mn-lt"/>
              </a:rPr>
              <a:t>-SSD model and Histograms of Oriented Gradient (HOG) with SVM. SIFT is used to extract features and descriptors of all humans in a frame. FLANN is used to match the stored features in consecutive frames and thus track </a:t>
            </a:r>
            <a:r>
              <a:rPr lang="en-US" sz="3000" dirty="0" smtClean="0">
                <a:latin typeface="+mn-lt"/>
              </a:rPr>
              <a:t>the person.</a:t>
            </a:r>
            <a:endParaRPr lang="en-US" sz="3000" dirty="0">
              <a:latin typeface="+mn-lt"/>
            </a:endParaRPr>
          </a:p>
          <a:p>
            <a:pPr algn="just" eaLnBrk="1" hangingPunct="1"/>
            <a:r>
              <a:rPr lang="en-US" sz="3000" dirty="0" smtClean="0">
                <a:latin typeface="+mn-lt"/>
              </a:rPr>
              <a:t>Once </a:t>
            </a:r>
            <a:r>
              <a:rPr lang="en-US" sz="3000" dirty="0">
                <a:latin typeface="+mn-lt"/>
              </a:rPr>
              <a:t>a static object is detected, we backtrack to the frame where the static object was first detected. The distances of humans from this object is calculated for </a:t>
            </a:r>
            <a:r>
              <a:rPr lang="en-US" sz="3000" dirty="0" smtClean="0">
                <a:latin typeface="+mn-lt"/>
              </a:rPr>
              <a:t>current </a:t>
            </a:r>
            <a:r>
              <a:rPr lang="en-US" sz="3000" dirty="0">
                <a:latin typeface="+mn-lt"/>
              </a:rPr>
              <a:t>frame using this approach. The person closest to this object in the frame where this object was first detected is identified as the owner. </a:t>
            </a:r>
            <a:endParaRPr lang="en-US" sz="3000" dirty="0" smtClean="0">
              <a:latin typeface="+mn-lt"/>
            </a:endParaRPr>
          </a:p>
          <a:p>
            <a:pPr algn="just" eaLnBrk="1" hangingPunct="1"/>
            <a:endParaRPr lang="en-US" sz="1050" dirty="0" smtClean="0">
              <a:latin typeface="+mn-lt"/>
            </a:endParaRPr>
          </a:p>
          <a:p>
            <a:pPr algn="just" eaLnBrk="1" hangingPunct="1"/>
            <a:endParaRPr lang="en-US" sz="2800" dirty="0">
              <a:latin typeface="+mn-lt"/>
            </a:endParaRPr>
          </a:p>
          <a:p>
            <a:pPr algn="just" eaLnBrk="1" hangingPunct="1"/>
            <a:endParaRPr lang="en-US" sz="2800" dirty="0" smtClean="0">
              <a:latin typeface="+mn-lt"/>
            </a:endParaRPr>
          </a:p>
          <a:p>
            <a:pPr algn="just" eaLnBrk="1" hangingPunct="1"/>
            <a:endParaRPr lang="en-US" sz="2800" dirty="0">
              <a:latin typeface="+mn-lt"/>
            </a:endParaRPr>
          </a:p>
          <a:p>
            <a:pPr algn="just" eaLnBrk="1" hangingPunct="1"/>
            <a:endParaRPr lang="en-US" sz="2800" dirty="0">
              <a:latin typeface="+mn-lt"/>
            </a:endParaRPr>
          </a:p>
          <a:p>
            <a:pPr algn="just" eaLnBrk="1" hangingPunct="1"/>
            <a:endParaRPr lang="en-US" sz="2800" dirty="0"/>
          </a:p>
          <a:p>
            <a:pPr algn="just" eaLnBrk="1" hangingPunct="1"/>
            <a:endParaRPr lang="en-US" sz="2800" dirty="0"/>
          </a:p>
          <a:p>
            <a:pPr algn="just" eaLnBrk="1" hangingPunct="1"/>
            <a:endParaRPr lang="en-US" sz="2800" dirty="0"/>
          </a:p>
          <a:p>
            <a:pPr algn="just" eaLnBrk="1" hangingPunct="1"/>
            <a:endParaRPr lang="en-US" sz="2800" dirty="0" smtClean="0"/>
          </a:p>
          <a:p>
            <a:pPr algn="just" eaLnBrk="1" hangingPunct="1"/>
            <a:endParaRPr lang="en-US" sz="2800" dirty="0"/>
          </a:p>
          <a:p>
            <a:pPr algn="just" eaLnBrk="1" hangingPunct="1"/>
            <a:endParaRPr lang="en-US" sz="900" dirty="0"/>
          </a:p>
        </p:txBody>
      </p:sp>
      <p:sp>
        <p:nvSpPr>
          <p:cNvPr id="95" name="Rectangle 94"/>
          <p:cNvSpPr/>
          <p:nvPr/>
        </p:nvSpPr>
        <p:spPr>
          <a:xfrm>
            <a:off x="8340547" y="27551478"/>
            <a:ext cx="13686492" cy="11025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Owner Detection &amp; Tracking</a:t>
            </a:r>
          </a:p>
        </p:txBody>
      </p:sp>
      <p:grpSp>
        <p:nvGrpSpPr>
          <p:cNvPr id="3" name="Group 2"/>
          <p:cNvGrpSpPr/>
          <p:nvPr/>
        </p:nvGrpSpPr>
        <p:grpSpPr>
          <a:xfrm>
            <a:off x="9234117" y="32712976"/>
            <a:ext cx="12573252" cy="3984030"/>
            <a:chOff x="8582275" y="32670571"/>
            <a:chExt cx="10354792" cy="3622066"/>
          </a:xfrm>
        </p:grpSpPr>
        <p:sp>
          <p:nvSpPr>
            <p:cNvPr id="111" name="TextBox 110"/>
            <p:cNvSpPr txBox="1"/>
            <p:nvPr/>
          </p:nvSpPr>
          <p:spPr>
            <a:xfrm>
              <a:off x="8588042" y="35284408"/>
              <a:ext cx="3156117" cy="461665"/>
            </a:xfrm>
            <a:prstGeom prst="rect">
              <a:avLst/>
            </a:prstGeom>
            <a:noFill/>
          </p:spPr>
          <p:txBody>
            <a:bodyPr wrap="square" rtlCol="0">
              <a:spAutoFit/>
            </a:bodyPr>
            <a:lstStyle/>
            <a:p>
              <a:pPr algn="ctr"/>
              <a:r>
                <a:rPr lang="en-US" sz="2400" b="1" dirty="0" smtClean="0"/>
                <a:t>(a)</a:t>
              </a:r>
              <a:endParaRPr lang="en-US" sz="2400" dirty="0"/>
            </a:p>
          </p:txBody>
        </p:sp>
        <p:sp>
          <p:nvSpPr>
            <p:cNvPr id="112" name="TextBox 111"/>
            <p:cNvSpPr txBox="1"/>
            <p:nvPr/>
          </p:nvSpPr>
          <p:spPr>
            <a:xfrm>
              <a:off x="11990892" y="35284408"/>
              <a:ext cx="3156117" cy="461665"/>
            </a:xfrm>
            <a:prstGeom prst="rect">
              <a:avLst/>
            </a:prstGeom>
            <a:noFill/>
          </p:spPr>
          <p:txBody>
            <a:bodyPr wrap="square" rtlCol="0">
              <a:spAutoFit/>
            </a:bodyPr>
            <a:lstStyle/>
            <a:p>
              <a:pPr algn="ctr"/>
              <a:r>
                <a:rPr lang="en-US" sz="2400" b="1" dirty="0" smtClean="0"/>
                <a:t>(b)</a:t>
              </a:r>
              <a:endParaRPr lang="en-US" sz="2400" dirty="0"/>
            </a:p>
          </p:txBody>
        </p:sp>
        <p:sp>
          <p:nvSpPr>
            <p:cNvPr id="113" name="TextBox 112"/>
            <p:cNvSpPr txBox="1"/>
            <p:nvPr/>
          </p:nvSpPr>
          <p:spPr>
            <a:xfrm>
              <a:off x="15388197" y="35295522"/>
              <a:ext cx="3156117" cy="461665"/>
            </a:xfrm>
            <a:prstGeom prst="rect">
              <a:avLst/>
            </a:prstGeom>
            <a:noFill/>
          </p:spPr>
          <p:txBody>
            <a:bodyPr wrap="square" rtlCol="0">
              <a:spAutoFit/>
            </a:bodyPr>
            <a:lstStyle/>
            <a:p>
              <a:pPr algn="ctr"/>
              <a:r>
                <a:rPr lang="en-US" sz="2400" b="1" dirty="0" smtClean="0"/>
                <a:t>(c)</a:t>
              </a:r>
              <a:endParaRPr lang="en-US" sz="2400" dirty="0"/>
            </a:p>
          </p:txBody>
        </p:sp>
        <p:grpSp>
          <p:nvGrpSpPr>
            <p:cNvPr id="117" name="Group 116"/>
            <p:cNvGrpSpPr/>
            <p:nvPr/>
          </p:nvGrpSpPr>
          <p:grpSpPr>
            <a:xfrm>
              <a:off x="8582275" y="32670571"/>
              <a:ext cx="10354792" cy="3622066"/>
              <a:chOff x="8574670" y="27075543"/>
              <a:chExt cx="10354792" cy="3622066"/>
            </a:xfrm>
          </p:grpSpPr>
          <p:pic>
            <p:nvPicPr>
              <p:cNvPr id="108" name="Picture 107"/>
              <p:cNvPicPr>
                <a:picLocks noChangeAspect="1"/>
              </p:cNvPicPr>
              <p:nvPr/>
            </p:nvPicPr>
            <p:blipFill rotWithShape="1">
              <a:blip r:embed="rId30">
                <a:extLst>
                  <a:ext uri="{28A0092B-C50C-407E-A947-70E740481C1C}">
                    <a14:useLocalDpi xmlns:a14="http://schemas.microsoft.com/office/drawing/2010/main" val="0"/>
                  </a:ext>
                </a:extLst>
              </a:blip>
              <a:srcRect r="29380"/>
              <a:stretch/>
            </p:blipFill>
            <p:spPr>
              <a:xfrm>
                <a:off x="8574670" y="27075543"/>
                <a:ext cx="3206167" cy="2551176"/>
              </a:xfrm>
              <a:prstGeom prst="rect">
                <a:avLst/>
              </a:prstGeom>
            </p:spPr>
          </p:pic>
          <p:pic>
            <p:nvPicPr>
              <p:cNvPr id="109" name="Picture 108"/>
              <p:cNvPicPr>
                <a:picLocks noChangeAspect="1"/>
              </p:cNvPicPr>
              <p:nvPr/>
            </p:nvPicPr>
            <p:blipFill rotWithShape="1">
              <a:blip r:embed="rId31">
                <a:extLst>
                  <a:ext uri="{28A0092B-C50C-407E-A947-70E740481C1C}">
                    <a14:useLocalDpi xmlns:a14="http://schemas.microsoft.com/office/drawing/2010/main" val="0"/>
                  </a:ext>
                </a:extLst>
              </a:blip>
              <a:srcRect r="30091"/>
              <a:stretch/>
            </p:blipFill>
            <p:spPr>
              <a:xfrm>
                <a:off x="11971975" y="27075543"/>
                <a:ext cx="3161662" cy="2551176"/>
              </a:xfrm>
              <a:prstGeom prst="rect">
                <a:avLst/>
              </a:prstGeom>
            </p:spPr>
          </p:pic>
          <p:pic>
            <p:nvPicPr>
              <p:cNvPr id="110" name="Picture 109"/>
              <p:cNvPicPr>
                <a:picLocks noChangeAspect="1"/>
              </p:cNvPicPr>
              <p:nvPr/>
            </p:nvPicPr>
            <p:blipFill rotWithShape="1">
              <a:blip r:embed="rId32">
                <a:extLst>
                  <a:ext uri="{28A0092B-C50C-407E-A947-70E740481C1C}">
                    <a14:useLocalDpi xmlns:a14="http://schemas.microsoft.com/office/drawing/2010/main" val="0"/>
                  </a:ext>
                </a:extLst>
              </a:blip>
              <a:srcRect r="29366"/>
              <a:stretch/>
            </p:blipFill>
            <p:spPr>
              <a:xfrm>
                <a:off x="15349799" y="27075543"/>
                <a:ext cx="3206167" cy="2551176"/>
              </a:xfrm>
              <a:prstGeom prst="rect">
                <a:avLst/>
              </a:prstGeom>
            </p:spPr>
          </p:pic>
          <p:sp>
            <p:nvSpPr>
              <p:cNvPr id="115" name="TextBox 114"/>
              <p:cNvSpPr txBox="1"/>
              <p:nvPr/>
            </p:nvSpPr>
            <p:spPr>
              <a:xfrm>
                <a:off x="8574670" y="30277888"/>
                <a:ext cx="10354792" cy="419721"/>
              </a:xfrm>
              <a:prstGeom prst="rect">
                <a:avLst/>
              </a:prstGeom>
              <a:noFill/>
            </p:spPr>
            <p:txBody>
              <a:bodyPr wrap="square" rtlCol="0">
                <a:spAutoFit/>
              </a:bodyPr>
              <a:lstStyle/>
              <a:p>
                <a:pPr algn="ctr"/>
                <a:r>
                  <a:rPr lang="en-US" sz="2400" b="1" dirty="0"/>
                  <a:t>Figure 5</a:t>
                </a:r>
                <a:r>
                  <a:rPr lang="en-US" sz="2400" b="1" dirty="0" smtClean="0"/>
                  <a:t> : </a:t>
                </a:r>
                <a:r>
                  <a:rPr lang="en-US" sz="2400" dirty="0" smtClean="0"/>
                  <a:t>(a), (b) and (c) shows the  person being tracked in consecutive frames</a:t>
                </a:r>
                <a:endParaRPr lang="en-US" sz="2400" dirty="0"/>
              </a:p>
            </p:txBody>
          </p:sp>
        </p:grpSp>
      </p:grpSp>
      <p:pic>
        <p:nvPicPr>
          <p:cNvPr id="131" name="Picture 13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5322265" y="22435729"/>
            <a:ext cx="5896933" cy="3315817"/>
          </a:xfrm>
          <a:prstGeom prst="rect">
            <a:avLst/>
          </a:prstGeom>
        </p:spPr>
      </p:pic>
      <p:sp>
        <p:nvSpPr>
          <p:cNvPr id="133" name="TextBox 132"/>
          <p:cNvSpPr txBox="1"/>
          <p:nvPr/>
        </p:nvSpPr>
        <p:spPr>
          <a:xfrm>
            <a:off x="14392310" y="25984936"/>
            <a:ext cx="7539319" cy="461665"/>
          </a:xfrm>
          <a:prstGeom prst="rect">
            <a:avLst/>
          </a:prstGeom>
          <a:noFill/>
        </p:spPr>
        <p:txBody>
          <a:bodyPr wrap="square" rtlCol="0">
            <a:spAutoFit/>
          </a:bodyPr>
          <a:lstStyle/>
          <a:p>
            <a:pPr algn="just"/>
            <a:r>
              <a:rPr lang="en-US" sz="2400" b="1" dirty="0" smtClean="0"/>
              <a:t>Figure 4 : </a:t>
            </a:r>
            <a:r>
              <a:rPr lang="en-US" sz="2400" dirty="0" smtClean="0"/>
              <a:t>2D visualization of real world distance of the bag</a:t>
            </a:r>
            <a:endParaRPr lang="en-US" sz="2400" dirty="0"/>
          </a:p>
        </p:txBody>
      </p:sp>
      <p:sp>
        <p:nvSpPr>
          <p:cNvPr id="6" name="TextBox 5"/>
          <p:cNvSpPr txBox="1"/>
          <p:nvPr/>
        </p:nvSpPr>
        <p:spPr>
          <a:xfrm>
            <a:off x="23022189" y="17975571"/>
            <a:ext cx="973343" cy="615553"/>
          </a:xfrm>
          <a:prstGeom prst="rect">
            <a:avLst/>
          </a:prstGeom>
          <a:noFill/>
        </p:spPr>
        <p:txBody>
          <a:bodyPr wrap="none" rtlCol="0">
            <a:spAutoFit/>
          </a:bodyPr>
          <a:lstStyle/>
          <a:p>
            <a:r>
              <a:rPr lang="en-IN" sz="3400" i="1" dirty="0" smtClean="0">
                <a:latin typeface="Cambria Math" panose="02040503050406030204" pitchFamily="18" charset="0"/>
                <a:ea typeface="Cambria Math" panose="02040503050406030204" pitchFamily="18" charset="0"/>
              </a:rPr>
              <a:t>A  =</a:t>
            </a:r>
            <a:endParaRPr lang="en-IN" sz="3400" i="1" dirty="0">
              <a:latin typeface="Cambria Math" panose="02040503050406030204" pitchFamily="18" charset="0"/>
              <a:ea typeface="Cambria Math" panose="02040503050406030204" pitchFamily="18" charset="0"/>
            </a:endParaRPr>
          </a:p>
        </p:txBody>
      </p:sp>
      <p:sp>
        <p:nvSpPr>
          <p:cNvPr id="7" name="TextBox 6"/>
          <p:cNvSpPr txBox="1"/>
          <p:nvPr/>
        </p:nvSpPr>
        <p:spPr>
          <a:xfrm>
            <a:off x="22923294" y="17891919"/>
            <a:ext cx="1069524" cy="615553"/>
          </a:xfrm>
          <a:prstGeom prst="rect">
            <a:avLst/>
          </a:prstGeom>
          <a:noFill/>
        </p:spPr>
        <p:txBody>
          <a:bodyPr wrap="none" rtlCol="0">
            <a:spAutoFit/>
          </a:bodyPr>
          <a:lstStyle/>
          <a:p>
            <a:r>
              <a:rPr lang="en-IN" sz="3400" i="1" dirty="0" smtClean="0">
                <a:latin typeface="Cambria Math" panose="02040503050406030204" pitchFamily="18" charset="0"/>
                <a:ea typeface="Cambria Math" panose="02040503050406030204" pitchFamily="18" charset="0"/>
              </a:rPr>
              <a:t>A  </a:t>
            </a:r>
            <a:r>
              <a:rPr lang="en-IN" sz="3400" dirty="0" smtClean="0">
                <a:latin typeface="Cambria Math" panose="02040503050406030204" pitchFamily="18" charset="0"/>
                <a:ea typeface="Cambria Math" panose="02040503050406030204" pitchFamily="18" charset="0"/>
              </a:rPr>
              <a:t>=</a:t>
            </a:r>
            <a:r>
              <a:rPr lang="en-IN" sz="3400" i="1" dirty="0" smtClean="0">
                <a:latin typeface="Cambria Math" panose="02040503050406030204" pitchFamily="18" charset="0"/>
                <a:ea typeface="Cambria Math" panose="02040503050406030204" pitchFamily="18" charset="0"/>
              </a:rPr>
              <a:t> </a:t>
            </a:r>
            <a:endParaRPr lang="en-IN" sz="3400" i="1" dirty="0">
              <a:latin typeface="Cambria Math" panose="02040503050406030204" pitchFamily="18" charset="0"/>
              <a:ea typeface="Cambria Math" panose="02040503050406030204" pitchFamily="18" charset="0"/>
            </a:endParaRPr>
          </a:p>
        </p:txBody>
      </p:sp>
      <p:grpSp>
        <p:nvGrpSpPr>
          <p:cNvPr id="8" name="Group 7"/>
          <p:cNvGrpSpPr/>
          <p:nvPr/>
        </p:nvGrpSpPr>
        <p:grpSpPr>
          <a:xfrm>
            <a:off x="22752068" y="23405686"/>
            <a:ext cx="5835261" cy="4171332"/>
            <a:chOff x="22722503" y="24351777"/>
            <a:chExt cx="5835261" cy="4171332"/>
          </a:xfrm>
        </p:grpSpPr>
        <p:graphicFrame>
          <p:nvGraphicFramePr>
            <p:cNvPr id="42" name="Content Placeholder 114" descr="Sample table with 4 columns, 7 rows." title="Sample Table"/>
            <p:cNvGraphicFramePr>
              <a:graphicFrameLocks/>
            </p:cNvGraphicFramePr>
            <p:nvPr>
              <p:extLst>
                <p:ext uri="{D42A27DB-BD31-4B8C-83A1-F6EECF244321}">
                  <p14:modId xmlns:p14="http://schemas.microsoft.com/office/powerpoint/2010/main" val="3330540881"/>
                </p:ext>
              </p:extLst>
            </p:nvPr>
          </p:nvGraphicFramePr>
          <p:xfrm>
            <a:off x="22722503" y="24351777"/>
            <a:ext cx="5835261" cy="3671076"/>
          </p:xfrm>
          <a:graphic>
            <a:graphicData uri="http://schemas.openxmlformats.org/drawingml/2006/table">
              <a:tbl>
                <a:tblPr firstRow="1" bandRow="1">
                  <a:tableStyleId>{F5AB1C69-6EDB-4FF4-983F-18BD219EF322}</a:tableStyleId>
                </a:tblPr>
                <a:tblGrid>
                  <a:gridCol w="1945087"/>
                  <a:gridCol w="1945087"/>
                  <a:gridCol w="1945087"/>
                </a:tblGrid>
                <a:tr h="917769">
                  <a:tc>
                    <a:txBody>
                      <a:bodyPr/>
                      <a:lstStyle/>
                      <a:p>
                        <a:endParaRPr lang="en-US" sz="3100" dirty="0"/>
                      </a:p>
                    </a:txBody>
                    <a:tcPr marL="84076" marR="84076" marT="44577" marB="44577" anchor="ctr">
                      <a:solidFill>
                        <a:schemeClr val="accent1">
                          <a:lumMod val="75000"/>
                        </a:schemeClr>
                      </a:solidFill>
                    </a:tcPr>
                  </a:tc>
                  <a:tc>
                    <a:txBody>
                      <a:bodyPr/>
                      <a:lstStyle/>
                      <a:p>
                        <a:pPr algn="ctr"/>
                        <a:r>
                          <a:rPr lang="en-US" sz="3100" dirty="0" smtClean="0"/>
                          <a:t>PETS</a:t>
                        </a:r>
                        <a:r>
                          <a:rPr lang="en-US" sz="3100" baseline="0" dirty="0" smtClean="0"/>
                          <a:t> 2006</a:t>
                        </a:r>
                        <a:endParaRPr lang="en-US" sz="3100" dirty="0"/>
                      </a:p>
                    </a:txBody>
                    <a:tcPr marL="84076" marR="84076" marT="44577" marB="44577" anchor="ctr">
                      <a:solidFill>
                        <a:schemeClr val="accent1">
                          <a:lumMod val="75000"/>
                        </a:schemeClr>
                      </a:solidFill>
                    </a:tcPr>
                  </a:tc>
                  <a:tc>
                    <a:txBody>
                      <a:bodyPr/>
                      <a:lstStyle/>
                      <a:p>
                        <a:pPr algn="ctr"/>
                        <a:r>
                          <a:rPr lang="en-US" sz="3100" dirty="0" smtClean="0"/>
                          <a:t>AVSS</a:t>
                        </a:r>
                        <a:r>
                          <a:rPr lang="en-US" sz="3100" baseline="0" dirty="0" smtClean="0"/>
                          <a:t> 2007</a:t>
                        </a:r>
                        <a:endParaRPr lang="en-US" sz="3100" dirty="0"/>
                      </a:p>
                    </a:txBody>
                    <a:tcPr marL="84076" marR="84076" marT="44577" marB="44577" anchor="ctr">
                      <a:solidFill>
                        <a:schemeClr val="accent1">
                          <a:lumMod val="75000"/>
                        </a:schemeClr>
                      </a:solidFill>
                    </a:tcPr>
                  </a:tc>
                </a:tr>
                <a:tr h="917769">
                  <a:tc>
                    <a:txBody>
                      <a:bodyPr/>
                      <a:lstStyle/>
                      <a:p>
                        <a:r>
                          <a:rPr lang="en-US" sz="3100" dirty="0" smtClean="0"/>
                          <a:t>Precision</a:t>
                        </a:r>
                        <a:endParaRPr lang="en-US" sz="3100" dirty="0"/>
                      </a:p>
                    </a:txBody>
                    <a:tcPr marL="84076" marR="84076" marT="44577" marB="44577" anchor="ctr"/>
                  </a:tc>
                  <a:tc>
                    <a:txBody>
                      <a:bodyPr/>
                      <a:lstStyle/>
                      <a:p>
                        <a:pPr algn="ctr"/>
                        <a:r>
                          <a:rPr lang="en-US" sz="3100" dirty="0" smtClean="0"/>
                          <a:t>0.83</a:t>
                        </a:r>
                        <a:endParaRPr lang="en-US" sz="3100" dirty="0"/>
                      </a:p>
                    </a:txBody>
                    <a:tcPr marL="84076" marR="84076" marT="44577" marB="44577" anchor="ctr"/>
                  </a:tc>
                  <a:tc>
                    <a:txBody>
                      <a:bodyPr/>
                      <a:lstStyle/>
                      <a:p>
                        <a:pPr algn="ctr"/>
                        <a:r>
                          <a:rPr lang="en-US" sz="3100" dirty="0" smtClean="0"/>
                          <a:t>1.0</a:t>
                        </a:r>
                        <a:endParaRPr lang="en-US" sz="3100" dirty="0"/>
                      </a:p>
                    </a:txBody>
                    <a:tcPr marL="84076" marR="84076" marT="44577" marB="44577" anchor="ctr"/>
                  </a:tc>
                </a:tr>
                <a:tr h="917769">
                  <a:tc>
                    <a:txBody>
                      <a:bodyPr/>
                      <a:lstStyle/>
                      <a:p>
                        <a:r>
                          <a:rPr lang="en-US" sz="3100" dirty="0" smtClean="0"/>
                          <a:t>Recall</a:t>
                        </a:r>
                        <a:endParaRPr lang="en-US" sz="3100" dirty="0"/>
                      </a:p>
                    </a:txBody>
                    <a:tcPr marL="84076" marR="84076" marT="44577" marB="44577" anchor="ctr"/>
                  </a:tc>
                  <a:tc>
                    <a:txBody>
                      <a:bodyPr/>
                      <a:lstStyle/>
                      <a:p>
                        <a:pPr algn="ctr"/>
                        <a:r>
                          <a:rPr lang="en-US" sz="3100" dirty="0" smtClean="0"/>
                          <a:t>0.89</a:t>
                        </a:r>
                      </a:p>
                    </a:txBody>
                    <a:tcPr marL="84076" marR="84076" marT="44577" marB="44577" anchor="ctr"/>
                  </a:tc>
                  <a:tc>
                    <a:txBody>
                      <a:bodyPr/>
                      <a:lstStyle/>
                      <a:p>
                        <a:pPr algn="ctr"/>
                        <a:r>
                          <a:rPr lang="en-US" sz="3100" dirty="0" smtClean="0"/>
                          <a:t>1.0</a:t>
                        </a:r>
                        <a:endParaRPr lang="en-US" sz="3100" dirty="0"/>
                      </a:p>
                    </a:txBody>
                    <a:tcPr marL="84076" marR="84076" marT="44577" marB="44577" anchor="ctr"/>
                  </a:tc>
                </a:tr>
                <a:tr h="917769">
                  <a:tc>
                    <a:txBody>
                      <a:bodyPr/>
                      <a:lstStyle/>
                      <a:p>
                        <a:r>
                          <a:rPr lang="en-US" sz="3100" dirty="0" smtClean="0"/>
                          <a:t>F-Score</a:t>
                        </a:r>
                        <a:endParaRPr lang="en-US" sz="3100" dirty="0"/>
                      </a:p>
                    </a:txBody>
                    <a:tcPr marL="84076" marR="84076" marT="44577" marB="44577" anchor="ctr"/>
                  </a:tc>
                  <a:tc>
                    <a:txBody>
                      <a:bodyPr/>
                      <a:lstStyle/>
                      <a:p>
                        <a:pPr algn="ctr"/>
                        <a:r>
                          <a:rPr lang="en-US" sz="3100" dirty="0" smtClean="0"/>
                          <a:t>0.86</a:t>
                        </a:r>
                        <a:endParaRPr lang="en-US" sz="3100" dirty="0"/>
                      </a:p>
                    </a:txBody>
                    <a:tcPr marL="84076" marR="84076" marT="44577" marB="44577" anchor="ctr"/>
                  </a:tc>
                  <a:tc>
                    <a:txBody>
                      <a:bodyPr/>
                      <a:lstStyle/>
                      <a:p>
                        <a:pPr algn="ctr"/>
                        <a:r>
                          <a:rPr lang="en-US" sz="3100" dirty="0" smtClean="0"/>
                          <a:t>1.0</a:t>
                        </a:r>
                        <a:endParaRPr lang="en-US" sz="3100" dirty="0"/>
                      </a:p>
                    </a:txBody>
                    <a:tcPr marL="84076" marR="84076" marT="44577" marB="44577" anchor="ctr"/>
                  </a:tc>
                </a:tr>
              </a:tbl>
            </a:graphicData>
          </a:graphic>
        </p:graphicFrame>
        <p:sp>
          <p:nvSpPr>
            <p:cNvPr id="80" name="Text Box 180"/>
            <p:cNvSpPr txBox="1">
              <a:spLocks noChangeArrowheads="1"/>
            </p:cNvSpPr>
            <p:nvPr/>
          </p:nvSpPr>
          <p:spPr bwMode="auto">
            <a:xfrm>
              <a:off x="24542325" y="28065958"/>
              <a:ext cx="2195615"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2.</a:t>
              </a:r>
              <a:r>
                <a:rPr lang="en-US" sz="2400" dirty="0" smtClean="0">
                  <a:latin typeface="Calibri" pitchFamily="34" charset="0"/>
                </a:rPr>
                <a:t> Results</a:t>
              </a:r>
              <a:endParaRPr lang="en-US" sz="2400" dirty="0">
                <a:latin typeface="Calibri" pitchFamily="34" charset="0"/>
              </a:endParaRPr>
            </a:p>
          </p:txBody>
        </p:sp>
      </p:grpSp>
      <p:grpSp>
        <p:nvGrpSpPr>
          <p:cNvPr id="9" name="Group 8"/>
          <p:cNvGrpSpPr/>
          <p:nvPr/>
        </p:nvGrpSpPr>
        <p:grpSpPr>
          <a:xfrm>
            <a:off x="22737897" y="7148798"/>
            <a:ext cx="5832122" cy="15525368"/>
            <a:chOff x="5480519" y="19725256"/>
            <a:chExt cx="5832122" cy="15525368"/>
          </a:xfrm>
        </p:grpSpPr>
        <mc:AlternateContent xmlns:mc="http://schemas.openxmlformats.org/markup-compatibility/2006" xmlns:a14="http://schemas.microsoft.com/office/drawing/2010/main">
          <mc:Choice Requires="a14">
            <p:sp>
              <p:nvSpPr>
                <p:cNvPr id="81" name="Text Box 189"/>
                <p:cNvSpPr txBox="1">
                  <a:spLocks noChangeArrowheads="1"/>
                </p:cNvSpPr>
                <p:nvPr/>
              </p:nvSpPr>
              <p:spPr bwMode="auto">
                <a:xfrm>
                  <a:off x="5480519" y="19725256"/>
                  <a:ext cx="5832122" cy="15525368"/>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IN" sz="3000" dirty="0">
                      <a:latin typeface="Calibri" pitchFamily="34" charset="0"/>
                    </a:rPr>
                    <a:t>The model was evaluated on PETS 2006 and AVSS 2007 dataset. Our results with evaluation metrics Precision, Recall and F-Score are shown in Table 2. </a:t>
                  </a:r>
                </a:p>
                <a:p>
                  <a:pPr algn="just" eaLnBrk="1" hangingPunct="1"/>
                  <a:r>
                    <a:rPr lang="en-IN" sz="3000" dirty="0">
                      <a:latin typeface="Calibri" pitchFamily="34" charset="0"/>
                    </a:rPr>
                    <a:t>Though, it has been evaluated using the conventional F-Score metric (for comparison with the other state-of-the-art models), it does not give a good evaluation of the overall steps involved. Therefore, for a better understanding of our model we define a more holistic Accuracy Metric. The metric A is defined as,</a:t>
                  </a:r>
                </a:p>
                <a:p>
                  <a:pPr algn="just" eaLnBrk="1" hangingPunct="1"/>
                  <a:endParaRPr lang="en-IN" sz="1500" dirty="0">
                    <a:latin typeface="Calibri" pitchFamily="34" charset="0"/>
                  </a:endParaRPr>
                </a:p>
                <a:p>
                  <a:pPr algn="just" eaLnBrk="1" hangingPunct="1"/>
                  <a14:m>
                    <m:oMathPara xmlns:m="http://schemas.openxmlformats.org/officeDocument/2006/math">
                      <m:oMathParaPr>
                        <m:jc m:val="centerGroup"/>
                      </m:oMathParaPr>
                      <m:oMath xmlns:m="http://schemas.openxmlformats.org/officeDocument/2006/math">
                        <m:r>
                          <a:rPr lang="en-IN" sz="3000" i="1" dirty="0">
                            <a:latin typeface="Cambria Math" panose="02040503050406030204" pitchFamily="18" charset="0"/>
                            <a:ea typeface="Cambria Math" panose="02040503050406030204" pitchFamily="18" charset="0"/>
                            <a:cs typeface="Arial" panose="020B0604020202020204" pitchFamily="34" charset="0"/>
                          </a:rPr>
                          <m:t>           </m:t>
                        </m:r>
                        <m:f>
                          <m:fPr>
                            <m:ctrlPr>
                              <a:rPr lang="en-IN" sz="3000" i="1">
                                <a:latin typeface="Cambria Math" panose="02040503050406030204" pitchFamily="18" charset="0"/>
                              </a:rPr>
                            </m:ctrlPr>
                          </m:fPr>
                          <m:num>
                            <m:eqArr>
                              <m:eqArrPr>
                                <m:ctrlPr>
                                  <a:rPr lang="en-IN" sz="3000" i="1" dirty="0">
                                    <a:latin typeface="Cambria Math" panose="02040503050406030204" pitchFamily="18" charset="0"/>
                                  </a:rPr>
                                </m:ctrlPr>
                              </m:eqArrPr>
                              <m:e>
                                <m:r>
                                  <a:rPr lang="en-IN" sz="3000" i="1" dirty="0">
                                    <a:latin typeface="Cambria Math" panose="02040503050406030204" pitchFamily="18" charset="0"/>
                                  </a:rPr>
                                  <m:t>[</m:t>
                                </m:r>
                                <m:r>
                                  <a:rPr lang="en-IN" sz="3000" i="1" dirty="0">
                                    <a:latin typeface="Cambria Math" panose="02040503050406030204" pitchFamily="18" charset="0"/>
                                  </a:rPr>
                                  <m:t>𝑁</m:t>
                                </m:r>
                                <m:r>
                                  <a:rPr lang="en-IN" sz="3000" i="1" dirty="0">
                                    <a:latin typeface="Cambria Math" panose="02040503050406030204" pitchFamily="18" charset="0"/>
                                  </a:rPr>
                                  <m:t>−(</m:t>
                                </m:r>
                                <m:r>
                                  <a:rPr lang="en-IN" sz="3000" i="1" dirty="0">
                                    <a:latin typeface="Cambria Math" panose="02040503050406030204" pitchFamily="18" charset="0"/>
                                  </a:rPr>
                                  <m:t>𝑁</m:t>
                                </m:r>
                                <m:r>
                                  <a:rPr lang="en-IN" sz="3000" i="1" baseline="-25000" dirty="0">
                                    <a:latin typeface="Cambria Math" panose="02040503050406030204" pitchFamily="18" charset="0"/>
                                  </a:rPr>
                                  <m:t>0</m:t>
                                </m:r>
                                <m:r>
                                  <a:rPr lang="en-IN" sz="3000" i="1" dirty="0">
                                    <a:latin typeface="Cambria Math" panose="02040503050406030204" pitchFamily="18" charset="0"/>
                                  </a:rPr>
                                  <m:t>+</m:t>
                                </m:r>
                                <m:r>
                                  <a:rPr lang="en-IN" sz="3000" i="1" dirty="0">
                                    <a:latin typeface="Cambria Math" panose="02040503050406030204" pitchFamily="18" charset="0"/>
                                  </a:rPr>
                                  <m:t>𝑁</m:t>
                                </m:r>
                                <m:r>
                                  <a:rPr lang="en-IN" sz="3000" i="1" baseline="-25000" dirty="0">
                                    <a:latin typeface="Cambria Math" panose="02040503050406030204" pitchFamily="18" charset="0"/>
                                  </a:rPr>
                                  <m:t>1</m:t>
                                </m:r>
                                <m:r>
                                  <a:rPr lang="en-IN" sz="3000" i="1" dirty="0">
                                    <a:latin typeface="Cambria Math" panose="02040503050406030204" pitchFamily="18" charset="0"/>
                                  </a:rPr>
                                  <m:t>×0.50+</m:t>
                                </m:r>
                              </m:e>
                              <m:e>
                                <m:r>
                                  <a:rPr lang="en-IN" sz="3000" i="1" dirty="0">
                                    <a:latin typeface="Cambria Math" panose="02040503050406030204" pitchFamily="18" charset="0"/>
                                  </a:rPr>
                                  <m:t>𝑁</m:t>
                                </m:r>
                                <m:r>
                                  <a:rPr lang="en-IN" sz="3000" i="1" baseline="-25000" dirty="0">
                                    <a:latin typeface="Cambria Math" panose="02040503050406030204" pitchFamily="18" charset="0"/>
                                  </a:rPr>
                                  <m:t>2</m:t>
                                </m:r>
                                <m:r>
                                  <a:rPr lang="en-IN" sz="3000" i="1" dirty="0">
                                    <a:latin typeface="Cambria Math" panose="02040503050406030204" pitchFamily="18" charset="0"/>
                                  </a:rPr>
                                  <m:t>×0.50+</m:t>
                                </m:r>
                                <m:r>
                                  <a:rPr lang="en-IN" sz="3000" i="1" dirty="0">
                                    <a:latin typeface="Cambria Math" panose="02040503050406030204" pitchFamily="18" charset="0"/>
                                  </a:rPr>
                                  <m:t>𝑁</m:t>
                                </m:r>
                                <m:r>
                                  <a:rPr lang="en-IN" sz="3000" i="1" baseline="-25000" dirty="0">
                                    <a:latin typeface="Cambria Math" panose="02040503050406030204" pitchFamily="18" charset="0"/>
                                  </a:rPr>
                                  <m:t>3</m:t>
                                </m:r>
                                <m:r>
                                  <a:rPr lang="en-IN" sz="3000" i="1" dirty="0">
                                    <a:latin typeface="Cambria Math" panose="02040503050406030204" pitchFamily="18" charset="0"/>
                                  </a:rPr>
                                  <m:t>×0.25)</m:t>
                                </m:r>
                                <m:r>
                                  <m:rPr>
                                    <m:nor/>
                                  </m:rPr>
                                  <a:rPr lang="en-IN" sz="3000" dirty="0">
                                    <a:latin typeface="Cambria Math" panose="02040503050406030204" pitchFamily="18" charset="0"/>
                                  </a:rPr>
                                  <m:t>]</m:t>
                                </m:r>
                                <m:r>
                                  <m:rPr>
                                    <m:nor/>
                                  </m:rPr>
                                  <a:rPr lang="en-IN" sz="3000" dirty="0">
                                    <a:latin typeface="Calibri" pitchFamily="34" charset="0"/>
                                  </a:rPr>
                                  <m:t> </m:t>
                                </m:r>
                              </m:e>
                            </m:eqArr>
                          </m:num>
                          <m:den>
                            <m:r>
                              <a:rPr lang="en-IN" sz="3000" i="1">
                                <a:latin typeface="Cambria Math" panose="02040503050406030204" pitchFamily="18" charset="0"/>
                              </a:rPr>
                              <m:t>𝑁</m:t>
                            </m:r>
                          </m:den>
                        </m:f>
                      </m:oMath>
                    </m:oMathPara>
                  </a14:m>
                  <a:endParaRPr lang="en-IN" sz="3000" dirty="0">
                    <a:latin typeface="Calibri" pitchFamily="34" charset="0"/>
                  </a:endParaRPr>
                </a:p>
                <a:p>
                  <a:pPr algn="just" eaLnBrk="1" hangingPunct="1"/>
                  <a:endParaRPr lang="en-IN" sz="1500" dirty="0">
                    <a:latin typeface="Calibri" pitchFamily="34" charset="0"/>
                  </a:endParaRPr>
                </a:p>
                <a:p>
                  <a:pPr algn="just" eaLnBrk="1" hangingPunct="1"/>
                  <a:r>
                    <a:rPr lang="en-IN" sz="3000" dirty="0">
                      <a:latin typeface="Calibri" pitchFamily="34" charset="0"/>
                    </a:rPr>
                    <a:t>Where,</a:t>
                  </a:r>
                </a:p>
                <a:p>
                  <a:pPr algn="just" eaLnBrk="1" hangingPunct="1"/>
                  <a:r>
                    <a:rPr lang="en-IN" sz="3000" dirty="0">
                      <a:latin typeface="Calibri" pitchFamily="34" charset="0"/>
                    </a:rPr>
                    <a:t>N= Total number of cases tested</a:t>
                  </a:r>
                </a:p>
                <a:p>
                  <a:pPr algn="just" eaLnBrk="1" hangingPunct="1"/>
                  <a:r>
                    <a:rPr lang="en-IN" sz="3000" dirty="0">
                      <a:latin typeface="Calibri" pitchFamily="34" charset="0"/>
                    </a:rPr>
                    <a:t>N</a:t>
                  </a:r>
                  <a:r>
                    <a:rPr lang="en-IN" sz="3000" baseline="-25000" dirty="0">
                      <a:latin typeface="Calibri" pitchFamily="34" charset="0"/>
                    </a:rPr>
                    <a:t>0</a:t>
                  </a:r>
                  <a:r>
                    <a:rPr lang="en-IN" sz="3000" dirty="0">
                      <a:latin typeface="Calibri" pitchFamily="34" charset="0"/>
                    </a:rPr>
                    <a:t>= No abandoned object detected</a:t>
                  </a:r>
                </a:p>
                <a:p>
                  <a:pPr algn="just" eaLnBrk="1" hangingPunct="1"/>
                  <a:r>
                    <a:rPr lang="en-IN" sz="3000" dirty="0">
                      <a:latin typeface="Calibri" pitchFamily="34" charset="0"/>
                    </a:rPr>
                    <a:t>N</a:t>
                  </a:r>
                  <a:r>
                    <a:rPr lang="en-IN" sz="3000" baseline="-25000" dirty="0">
                      <a:latin typeface="Calibri" pitchFamily="34" charset="0"/>
                    </a:rPr>
                    <a:t>1</a:t>
                  </a:r>
                  <a:r>
                    <a:rPr lang="en-IN" sz="3000" dirty="0">
                      <a:latin typeface="Calibri" pitchFamily="34" charset="0"/>
                    </a:rPr>
                    <a:t>= Abandoned object is detected but owner is incorrectly identified</a:t>
                  </a:r>
                </a:p>
                <a:p>
                  <a:pPr algn="just" eaLnBrk="1" hangingPunct="1"/>
                  <a:r>
                    <a:rPr lang="en-IN" sz="3000" dirty="0">
                      <a:latin typeface="Calibri" pitchFamily="34" charset="0"/>
                    </a:rPr>
                    <a:t>N</a:t>
                  </a:r>
                  <a:r>
                    <a:rPr lang="en-IN" sz="3000" baseline="-25000" dirty="0">
                      <a:latin typeface="Calibri" pitchFamily="34" charset="0"/>
                    </a:rPr>
                    <a:t>2</a:t>
                  </a:r>
                  <a:r>
                    <a:rPr lang="en-IN" sz="3000" dirty="0">
                      <a:latin typeface="Calibri" pitchFamily="34" charset="0"/>
                    </a:rPr>
                    <a:t>= Object labelled correctly but human is detected as object </a:t>
                  </a:r>
                </a:p>
                <a:p>
                  <a:pPr algn="just" eaLnBrk="1" hangingPunct="1"/>
                  <a:r>
                    <a:rPr lang="en-IN" sz="3000" dirty="0">
                      <a:latin typeface="Calibri" pitchFamily="34" charset="0"/>
                    </a:rPr>
                    <a:t>N</a:t>
                  </a:r>
                  <a:r>
                    <a:rPr lang="en-IN" sz="3000" baseline="-25000" dirty="0">
                      <a:latin typeface="Calibri" pitchFamily="34" charset="0"/>
                    </a:rPr>
                    <a:t>3</a:t>
                  </a:r>
                  <a:r>
                    <a:rPr lang="en-IN" sz="3000" dirty="0">
                      <a:latin typeface="Calibri" pitchFamily="34" charset="0"/>
                    </a:rPr>
                    <a:t>= Object labelled correctly but false blob is also detected</a:t>
                  </a:r>
                </a:p>
                <a:p>
                  <a:pPr algn="just" eaLnBrk="1" hangingPunct="1"/>
                  <a:r>
                    <a:rPr lang="en-IN" sz="3000" dirty="0">
                      <a:latin typeface="Calibri" pitchFamily="34" charset="0"/>
                    </a:rPr>
                    <a:t>Here, we penalize those cases more which would have the most negative impact at the setting.</a:t>
                  </a:r>
                </a:p>
                <a:p>
                  <a:pPr algn="just" eaLnBrk="1" hangingPunct="1"/>
                  <a:r>
                    <a:rPr lang="en-IN" sz="3000" dirty="0">
                      <a:latin typeface="Calibri" pitchFamily="34" charset="0"/>
                    </a:rPr>
                    <a:t>Evaluating our model on this metric we get </a:t>
                  </a:r>
                  <a:r>
                    <a:rPr lang="en-IN" sz="3000" b="1" dirty="0">
                      <a:latin typeface="Calibri" pitchFamily="34" charset="0"/>
                    </a:rPr>
                    <a:t>A = 0.857 </a:t>
                  </a:r>
                </a:p>
              </p:txBody>
            </p:sp>
          </mc:Choice>
          <mc:Fallback xmlns="">
            <p:sp>
              <p:nvSpPr>
                <p:cNvPr id="81" name="Text Box 189"/>
                <p:cNvSpPr txBox="1">
                  <a:spLocks noRot="1" noChangeAspect="1" noMove="1" noResize="1" noEditPoints="1" noAdjustHandles="1" noChangeArrowheads="1" noChangeShapeType="1" noTextEdit="1"/>
                </p:cNvSpPr>
                <p:nvPr/>
              </p:nvSpPr>
              <p:spPr bwMode="auto">
                <a:xfrm>
                  <a:off x="5480519" y="19725256"/>
                  <a:ext cx="5832122" cy="15525368"/>
                </a:xfrm>
                <a:prstGeom prst="rect">
                  <a:avLst/>
                </a:prstGeom>
                <a:blipFill rotWithShape="0">
                  <a:blip r:embed="rId34"/>
                  <a:stretch>
                    <a:fillRect l="-938" r="-834"/>
                  </a:stretch>
                </a:blipFill>
                <a:ln w="12700">
                  <a:solidFill>
                    <a:schemeClr val="accent1">
                      <a:lumMod val="75000"/>
                    </a:schemeClr>
                  </a:solidFill>
                </a:ln>
                <a:effectLst/>
              </p:spPr>
              <p:txBody>
                <a:bodyPr/>
                <a:lstStyle/>
                <a:p>
                  <a:r>
                    <a:rPr lang="en-IN">
                      <a:noFill/>
                    </a:rPr>
                    <a:t> </a:t>
                  </a:r>
                </a:p>
              </p:txBody>
            </p:sp>
          </mc:Fallback>
        </mc:AlternateContent>
        <p:sp>
          <p:nvSpPr>
            <p:cNvPr id="84" name="TextBox 83"/>
            <p:cNvSpPr txBox="1"/>
            <p:nvPr/>
          </p:nvSpPr>
          <p:spPr>
            <a:xfrm>
              <a:off x="5746565" y="27224345"/>
              <a:ext cx="1069524" cy="615553"/>
            </a:xfrm>
            <a:prstGeom prst="rect">
              <a:avLst/>
            </a:prstGeom>
            <a:noFill/>
          </p:spPr>
          <p:txBody>
            <a:bodyPr wrap="none" rtlCol="0">
              <a:spAutoFit/>
            </a:bodyPr>
            <a:lstStyle/>
            <a:p>
              <a:r>
                <a:rPr lang="en-IN" sz="3400" i="1" dirty="0" smtClean="0">
                  <a:latin typeface="Cambria Math" panose="02040503050406030204" pitchFamily="18" charset="0"/>
                  <a:ea typeface="Cambria Math" panose="02040503050406030204" pitchFamily="18" charset="0"/>
                </a:rPr>
                <a:t>A  </a:t>
              </a:r>
              <a:r>
                <a:rPr lang="en-IN" sz="3400" dirty="0" smtClean="0">
                  <a:latin typeface="Cambria Math" panose="02040503050406030204" pitchFamily="18" charset="0"/>
                  <a:ea typeface="Cambria Math" panose="02040503050406030204" pitchFamily="18" charset="0"/>
                </a:rPr>
                <a:t>=</a:t>
              </a:r>
              <a:r>
                <a:rPr lang="en-IN" sz="3400" i="1" dirty="0" smtClean="0">
                  <a:latin typeface="Cambria Math" panose="02040503050406030204" pitchFamily="18" charset="0"/>
                  <a:ea typeface="Cambria Math" panose="02040503050406030204" pitchFamily="18" charset="0"/>
                </a:rPr>
                <a:t> </a:t>
              </a:r>
              <a:endParaRPr lang="en-IN" sz="3400" i="1" dirty="0">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5390</TotalTime>
  <Words>860</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Harsh AgarwalTR</cp:lastModifiedBy>
  <cp:revision>123</cp:revision>
  <cp:lastPrinted>2013-02-12T02:21:55Z</cp:lastPrinted>
  <dcterms:created xsi:type="dcterms:W3CDTF">2013-02-10T21:14:48Z</dcterms:created>
  <dcterms:modified xsi:type="dcterms:W3CDTF">2018-09-27T10:57:33Z</dcterms:modified>
</cp:coreProperties>
</file>