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2"/>
  </p:notesMasterIdLst>
  <p:sldIdLst>
    <p:sldId id="256" r:id="rId2"/>
    <p:sldId id="259" r:id="rId3"/>
    <p:sldId id="263" r:id="rId4"/>
    <p:sldId id="264" r:id="rId5"/>
    <p:sldId id="265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C7AA0C-D8D2-4A5C-B430-615C57A6B09F}">
  <a:tblStyle styleId="{E3C7AA0C-D8D2-4A5C-B430-615C57A6B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0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7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09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7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153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8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82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6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0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0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0593408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0593408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78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73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87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3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0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896150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 rot="10800000">
            <a:off x="1859407" y="4469563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-896150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rot="10800000">
            <a:off x="5589913" y="349215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 rot="10800000">
            <a:off x="5589913" y="383132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-3056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118774" y="-464475"/>
            <a:ext cx="3022674" cy="1510962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>
            <a:off x="7465791" y="1092549"/>
            <a:ext cx="2815583" cy="164529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067500" y="-912867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1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1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2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2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87" r:id="rId6"/>
    <p:sldLayoutId id="214748368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/dat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>
            <a:spLocks noGrp="1"/>
          </p:cNvSpPr>
          <p:nvPr>
            <p:ph type="ctrTitle"/>
          </p:nvPr>
        </p:nvSpPr>
        <p:spPr>
          <a:xfrm>
            <a:off x="899532" y="1188113"/>
            <a:ext cx="7292897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1"/>
                </a:solidFill>
              </a:rPr>
              <a:t>Prediction of Criminal Hotspots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417" name="Google Shape;417;p48"/>
          <p:cNvSpPr txBox="1">
            <a:spLocks noGrp="1"/>
          </p:cNvSpPr>
          <p:nvPr>
            <p:ph type="subTitle" idx="1"/>
          </p:nvPr>
        </p:nvSpPr>
        <p:spPr>
          <a:xfrm>
            <a:off x="5952018" y="3606451"/>
            <a:ext cx="2515475" cy="697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Presented by-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Harsh Kishor Thakur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68B3-90D6-87FD-7C79-54C0A76D1415}"/>
              </a:ext>
            </a:extLst>
          </p:cNvPr>
          <p:cNvSpPr txBox="1"/>
          <p:nvPr/>
        </p:nvSpPr>
        <p:spPr>
          <a:xfrm>
            <a:off x="720000" y="1137424"/>
            <a:ext cx="770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Shape</a:t>
            </a:r>
          </a:p>
          <a:p>
            <a:endParaRPr lang="en-IN" dirty="0"/>
          </a:p>
          <a:p>
            <a:r>
              <a:rPr lang="en-IN" dirty="0"/>
              <a:t>2. Highest and lowest count of crime</a:t>
            </a:r>
          </a:p>
          <a:p>
            <a:endParaRPr lang="en-IN" dirty="0"/>
          </a:p>
          <a:p>
            <a:r>
              <a:rPr lang="en-IN" dirty="0"/>
              <a:t>3. Average number of count</a:t>
            </a:r>
          </a:p>
          <a:p>
            <a:endParaRPr lang="en-IN" dirty="0"/>
          </a:p>
          <a:p>
            <a:r>
              <a:rPr lang="en-IN" dirty="0"/>
              <a:t>4. Data description and statistical summary</a:t>
            </a:r>
          </a:p>
          <a:p>
            <a:endParaRPr lang="en-IN" dirty="0"/>
          </a:p>
          <a:p>
            <a:r>
              <a:rPr lang="en-IN" dirty="0"/>
              <a:t>5. Creating classification feature</a:t>
            </a:r>
          </a:p>
          <a:p>
            <a:endParaRPr lang="en-IN" dirty="0"/>
          </a:p>
          <a:p>
            <a:r>
              <a:rPr lang="en-IN" dirty="0"/>
              <a:t>6. Correlation analysis</a:t>
            </a:r>
          </a:p>
          <a:p>
            <a:endParaRPr lang="en-IN" dirty="0"/>
          </a:p>
          <a:p>
            <a:r>
              <a:rPr lang="en-IN" dirty="0"/>
              <a:t>7. Percentage of crime according to the each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22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Model Building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0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Models and Evaluation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68B3-90D6-87FD-7C79-54C0A76D1415}"/>
              </a:ext>
            </a:extLst>
          </p:cNvPr>
          <p:cNvSpPr txBox="1"/>
          <p:nvPr/>
        </p:nvSpPr>
        <p:spPr>
          <a:xfrm>
            <a:off x="720000" y="1137424"/>
            <a:ext cx="385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Models </a:t>
            </a:r>
            <a:r>
              <a:rPr lang="en-US" dirty="0"/>
              <a:t>–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Decision Tree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Random Forest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Naïve Bayes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KNN Classifier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Logistic Regression 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/>
              <a:t>Gradient Boosting Tree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D2895-942B-F70C-C117-1498EE9DA7D8}"/>
              </a:ext>
            </a:extLst>
          </p:cNvPr>
          <p:cNvSpPr txBox="1"/>
          <p:nvPr/>
        </p:nvSpPr>
        <p:spPr>
          <a:xfrm>
            <a:off x="4571999" y="1137424"/>
            <a:ext cx="3851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Evaluation –</a:t>
            </a:r>
          </a:p>
          <a:p>
            <a:endParaRPr lang="en-IN" sz="1600" b="1" dirty="0"/>
          </a:p>
          <a:p>
            <a:pPr marL="342900" indent="-342900">
              <a:buAutoNum type="arabicPeriod"/>
            </a:pPr>
            <a:r>
              <a:rPr lang="en-IN" dirty="0"/>
              <a:t>Accuracy Score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Confusion matrix</a:t>
            </a:r>
          </a:p>
          <a:p>
            <a:pPr marL="342900" indent="-342900">
              <a:buAutoNum type="arabicPeriod" startAt="2"/>
            </a:pP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Precision </a:t>
            </a:r>
          </a:p>
          <a:p>
            <a:pPr marL="342900" indent="-342900">
              <a:buAutoNum type="arabicPeriod" startAt="3"/>
            </a:pPr>
            <a:endParaRPr lang="en-IN" dirty="0"/>
          </a:p>
          <a:p>
            <a:pPr marL="342900" indent="-342900">
              <a:buAutoNum type="arabicPeriod" startAt="4"/>
            </a:pPr>
            <a:r>
              <a:rPr lang="en-IN" dirty="0"/>
              <a:t>Recall</a:t>
            </a:r>
          </a:p>
          <a:p>
            <a:pPr marL="342900" indent="-342900">
              <a:buAutoNum type="arabicPeriod" startAt="4"/>
            </a:pPr>
            <a:endParaRPr lang="en-IN" dirty="0"/>
          </a:p>
          <a:p>
            <a:pPr marL="342900" indent="-342900">
              <a:buAutoNum type="arabicPeriod" startAt="5"/>
            </a:pPr>
            <a:r>
              <a:rPr lang="en-IN" dirty="0"/>
              <a:t>F1 score</a:t>
            </a:r>
          </a:p>
          <a:p>
            <a:pPr marL="342900" indent="-342900">
              <a:buAutoNum type="arabicPeriod" startAt="5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90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Model Building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4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Models and Evaluation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368B3-90D6-87FD-7C79-54C0A76D1415}"/>
              </a:ext>
            </a:extLst>
          </p:cNvPr>
          <p:cNvSpPr txBox="1"/>
          <p:nvPr/>
        </p:nvSpPr>
        <p:spPr>
          <a:xfrm>
            <a:off x="720000" y="1137424"/>
            <a:ext cx="385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Models </a:t>
            </a:r>
            <a:r>
              <a:rPr lang="en-US" dirty="0"/>
              <a:t>–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Decision Tree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Random Forest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Naïve Bayes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KNN Classifier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Logistic Regression 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6"/>
            </a:pPr>
            <a:r>
              <a:rPr lang="en-US" dirty="0"/>
              <a:t>Gradient Boosting Tree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D2895-942B-F70C-C117-1498EE9DA7D8}"/>
              </a:ext>
            </a:extLst>
          </p:cNvPr>
          <p:cNvSpPr txBox="1"/>
          <p:nvPr/>
        </p:nvSpPr>
        <p:spPr>
          <a:xfrm>
            <a:off x="4571999" y="1137424"/>
            <a:ext cx="38519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Evaluation –</a:t>
            </a:r>
          </a:p>
          <a:p>
            <a:endParaRPr lang="en-IN" sz="1600" b="1" dirty="0"/>
          </a:p>
          <a:p>
            <a:pPr marL="342900" indent="-342900">
              <a:buAutoNum type="arabicPeriod"/>
            </a:pPr>
            <a:r>
              <a:rPr lang="en-IN" dirty="0"/>
              <a:t>Accuracy Score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Confusion matrix</a:t>
            </a:r>
          </a:p>
          <a:p>
            <a:pPr marL="342900" indent="-342900">
              <a:buAutoNum type="arabicPeriod" startAt="2"/>
            </a:pP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Precision </a:t>
            </a:r>
          </a:p>
          <a:p>
            <a:pPr marL="342900" indent="-342900">
              <a:buAutoNum type="arabicPeriod" startAt="3"/>
            </a:pPr>
            <a:endParaRPr lang="en-IN" dirty="0"/>
          </a:p>
          <a:p>
            <a:pPr marL="342900" indent="-342900">
              <a:buAutoNum type="arabicPeriod" startAt="4"/>
            </a:pPr>
            <a:r>
              <a:rPr lang="en-IN" dirty="0"/>
              <a:t>Recall</a:t>
            </a:r>
          </a:p>
          <a:p>
            <a:pPr marL="342900" indent="-342900">
              <a:buAutoNum type="arabicPeriod" startAt="4"/>
            </a:pPr>
            <a:endParaRPr lang="en-IN" dirty="0"/>
          </a:p>
          <a:p>
            <a:pPr marL="342900" indent="-342900">
              <a:buAutoNum type="arabicPeriod" startAt="5"/>
            </a:pPr>
            <a:r>
              <a:rPr lang="en-IN" dirty="0"/>
              <a:t>F1 score</a:t>
            </a:r>
          </a:p>
          <a:p>
            <a:pPr marL="342900" indent="-342900">
              <a:buAutoNum type="arabicPeriod" startAt="5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77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Data Visualization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07.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1EA3A-A46A-EAFA-4745-FD148969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99604"/>
            <a:ext cx="2090107" cy="138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85454-C12B-7B85-73EF-B4E3F8814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67" y="1152292"/>
            <a:ext cx="2090108" cy="1682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C2DB9-D439-EADE-FF5A-F26072328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535" y="1152292"/>
            <a:ext cx="2282584" cy="16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D01EF-86F0-D4C6-2A46-CE73BAE79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3106360"/>
            <a:ext cx="2131838" cy="138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ECE8F4-9643-CDC2-75CC-020E50E27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267" y="3106360"/>
            <a:ext cx="1745821" cy="1646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9954D-D2D9-C9BE-0E70-20EF9E550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8535" y="3403158"/>
            <a:ext cx="2202700" cy="10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Conclusion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08.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0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29051-45A7-9F64-9A06-BAF6F70D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54013"/>
            <a:ext cx="5441152" cy="1036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D48BC-C24A-8D9B-423D-57AE7422E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18" y="2395468"/>
            <a:ext cx="2083048" cy="208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D6E82-C900-2E0B-87ED-95B7C7D2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82" y="2395467"/>
            <a:ext cx="2213841" cy="20880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3FB3A2-B424-60F1-7B6C-0AF479C97E2F}"/>
              </a:ext>
            </a:extLst>
          </p:cNvPr>
          <p:cNvSpPr/>
          <p:nvPr/>
        </p:nvSpPr>
        <p:spPr>
          <a:xfrm>
            <a:off x="3690358" y="3085171"/>
            <a:ext cx="1509132" cy="50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515A-A640-3CA9-A302-8E571D026067}"/>
              </a:ext>
            </a:extLst>
          </p:cNvPr>
          <p:cNvSpPr txBox="1"/>
          <p:nvPr/>
        </p:nvSpPr>
        <p:spPr>
          <a:xfrm>
            <a:off x="3690358" y="3590693"/>
            <a:ext cx="1509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High Crime Zones</a:t>
            </a:r>
          </a:p>
        </p:txBody>
      </p:sp>
    </p:spTree>
    <p:extLst>
      <p:ext uri="{BB962C8B-B14F-4D97-AF65-F5344CB8AC3E}">
        <p14:creationId xmlns:p14="http://schemas.microsoft.com/office/powerpoint/2010/main" val="295099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Future Work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09.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86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Problem Statement</a:t>
            </a:r>
            <a:endParaRPr sz="3600" dirty="0"/>
          </a:p>
        </p:txBody>
      </p:sp>
      <p:sp>
        <p:nvSpPr>
          <p:cNvPr id="452" name="Google Shape;452;p51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T</a:t>
            </a:r>
            <a:r>
              <a:rPr lang="en-US" dirty="0"/>
              <a:t>o facilitate effective distribution of police forces in a city among multiple districts based on the extent to which each district is prone to crime at a given hour, in a given day, for a given month.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DFB2F-68F5-F271-58CD-91040531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4" y="2320181"/>
            <a:ext cx="872032" cy="107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23B38-D9DD-0ACB-70B2-F4E06AB8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433" y="3734401"/>
            <a:ext cx="941133" cy="1268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6DF5F-7EE6-A8B7-437F-FA8A6DCB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95" y="2217199"/>
            <a:ext cx="957188" cy="1284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D6E82-C900-2E0B-87ED-95B7C7D2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11" y="1923399"/>
            <a:ext cx="2213841" cy="20880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3FB3A2-B424-60F1-7B6C-0AF479C97E2F}"/>
              </a:ext>
            </a:extLst>
          </p:cNvPr>
          <p:cNvSpPr/>
          <p:nvPr/>
        </p:nvSpPr>
        <p:spPr>
          <a:xfrm>
            <a:off x="3612216" y="2571750"/>
            <a:ext cx="1509132" cy="505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2B0E8-5251-7D25-8D20-3932A44E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2" y="1923399"/>
            <a:ext cx="2213841" cy="2088055"/>
          </a:xfrm>
          <a:prstGeom prst="rect">
            <a:avLst/>
          </a:prstGeom>
        </p:spPr>
      </p:pic>
      <p:sp>
        <p:nvSpPr>
          <p:cNvPr id="18" name="Diamond 17">
            <a:extLst>
              <a:ext uri="{FF2B5EF4-FFF2-40B4-BE49-F238E27FC236}">
                <a16:creationId xmlns:a16="http://schemas.microsoft.com/office/drawing/2014/main" id="{5EB18C4C-6941-0F31-BC11-565445414BA2}"/>
              </a:ext>
            </a:extLst>
          </p:cNvPr>
          <p:cNvSpPr/>
          <p:nvPr/>
        </p:nvSpPr>
        <p:spPr>
          <a:xfrm>
            <a:off x="7077306" y="2878215"/>
            <a:ext cx="66907" cy="65707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A2E7F4-F47E-6848-4C2C-BC3EEBCCE8B0}"/>
              </a:ext>
            </a:extLst>
          </p:cNvPr>
          <p:cNvCxnSpPr/>
          <p:nvPr/>
        </p:nvCxnSpPr>
        <p:spPr>
          <a:xfrm>
            <a:off x="6995532" y="2758068"/>
            <a:ext cx="81774" cy="12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35EF5-6F29-1088-1F47-2E8EDDF6DEC7}"/>
              </a:ext>
            </a:extLst>
          </p:cNvPr>
          <p:cNvCxnSpPr/>
          <p:nvPr/>
        </p:nvCxnSpPr>
        <p:spPr>
          <a:xfrm flipV="1">
            <a:off x="7036419" y="2967426"/>
            <a:ext cx="74340" cy="1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6E12ED-C89A-33BC-6A46-25D482C95E5F}"/>
              </a:ext>
            </a:extLst>
          </p:cNvPr>
          <p:cNvCxnSpPr/>
          <p:nvPr/>
        </p:nvCxnSpPr>
        <p:spPr>
          <a:xfrm flipH="1">
            <a:off x="7144213" y="2698595"/>
            <a:ext cx="66909" cy="1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CC3767-45D2-79DF-24F7-2D3549DE8069}"/>
              </a:ext>
            </a:extLst>
          </p:cNvPr>
          <p:cNvSpPr txBox="1"/>
          <p:nvPr/>
        </p:nvSpPr>
        <p:spPr>
          <a:xfrm>
            <a:off x="731312" y="1219200"/>
            <a:ext cx="76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build the headquarter to take over the crime rate</a:t>
            </a:r>
          </a:p>
        </p:txBody>
      </p:sp>
    </p:spTree>
    <p:extLst>
      <p:ext uri="{BB962C8B-B14F-4D97-AF65-F5344CB8AC3E}">
        <p14:creationId xmlns:p14="http://schemas.microsoft.com/office/powerpoint/2010/main" val="32482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Sources</a:t>
            </a:r>
            <a:endParaRPr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258A-B120-EB95-38AD-14C713BD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Chicago City Crime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95857-55E1-24D1-3EB1-07A816A5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71" y="2336101"/>
            <a:ext cx="7501053" cy="682162"/>
          </a:xfrm>
        </p:spPr>
        <p:txBody>
          <a:bodyPr/>
          <a:lstStyle/>
          <a:p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https://data.cityofchicago.org/Public-Safety/Crimes-2001-to-Present/ijzp-q8t2/data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9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DA94E-B168-9843-856F-0CF251DFA3EF}"/>
              </a:ext>
            </a:extLst>
          </p:cNvPr>
          <p:cNvSpPr txBox="1"/>
          <p:nvPr/>
        </p:nvSpPr>
        <p:spPr>
          <a:xfrm>
            <a:off x="720000" y="1234069"/>
            <a:ext cx="7703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Handling Missing values</a:t>
            </a:r>
          </a:p>
          <a:p>
            <a:endParaRPr lang="en-IN" dirty="0"/>
          </a:p>
          <a:p>
            <a:r>
              <a:rPr lang="en-IN" dirty="0"/>
              <a:t>2. Outlier Analysis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3. </a:t>
            </a:r>
            <a:r>
              <a:rPr lang="en-US" dirty="0"/>
              <a:t>Converting the datatypes into the appropriate format</a:t>
            </a:r>
          </a:p>
          <a:p>
            <a:endParaRPr lang="en-US" dirty="0"/>
          </a:p>
          <a:p>
            <a:r>
              <a:rPr lang="en-US" dirty="0"/>
              <a:t>4. Data Standardization  </a:t>
            </a:r>
          </a:p>
          <a:p>
            <a:endParaRPr lang="en-US" dirty="0"/>
          </a:p>
          <a:p>
            <a:r>
              <a:rPr lang="en-US" dirty="0"/>
              <a:t>5. Grouping the data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Connection with Database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8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Connection with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DA94E-B168-9843-856F-0CF251DFA3EF}"/>
              </a:ext>
            </a:extLst>
          </p:cNvPr>
          <p:cNvSpPr txBox="1"/>
          <p:nvPr/>
        </p:nvSpPr>
        <p:spPr>
          <a:xfrm>
            <a:off x="720000" y="1234069"/>
            <a:ext cx="770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Making Connection with Database by using connection and cursor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2. Creating a table with SQL query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Committing the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Reading and inserting the data from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7C4E-EB85-5342-CA1F-5D6C05E9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46" y="1597179"/>
            <a:ext cx="4033714" cy="766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B2BBA-1616-6F29-81BA-8AEF19B59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46" y="2853156"/>
            <a:ext cx="4649949" cy="62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C22BB-07CB-24DC-9528-1A3D43F7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46" y="3909431"/>
            <a:ext cx="2720340" cy="30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55D4A-723F-D0B7-8435-3B5C259BB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646" y="4556351"/>
            <a:ext cx="5731510" cy="5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5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>
            <a:spLocks noGrp="1"/>
          </p:cNvSpPr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Data Analysis</a:t>
            </a:r>
            <a:endParaRPr sz="4000" dirty="0"/>
          </a:p>
        </p:txBody>
      </p:sp>
      <p:sp>
        <p:nvSpPr>
          <p:cNvPr id="534" name="Google Shape;534;p55"/>
          <p:cNvSpPr txBox="1">
            <a:spLocks noGrp="1"/>
          </p:cNvSpPr>
          <p:nvPr>
            <p:ph type="title" idx="2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7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121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Lato</vt:lpstr>
      <vt:lpstr>Roboto Condensed Light</vt:lpstr>
      <vt:lpstr>Times New Roman</vt:lpstr>
      <vt:lpstr>Fjalla One</vt:lpstr>
      <vt:lpstr>Arial</vt:lpstr>
      <vt:lpstr>Proposition de projet minimaliste en niveaux de gris by Slidesgo</vt:lpstr>
      <vt:lpstr>Prediction of Criminal Hotspots</vt:lpstr>
      <vt:lpstr>Problem Statement</vt:lpstr>
      <vt:lpstr>Data Sources</vt:lpstr>
      <vt:lpstr>Chicago City Crime Reports</vt:lpstr>
      <vt:lpstr>Data Preprocessing</vt:lpstr>
      <vt:lpstr>Preprocessing</vt:lpstr>
      <vt:lpstr>Connection with Database</vt:lpstr>
      <vt:lpstr>Connection with Database</vt:lpstr>
      <vt:lpstr>Data Analysis</vt:lpstr>
      <vt:lpstr>EDA</vt:lpstr>
      <vt:lpstr>Model Building</vt:lpstr>
      <vt:lpstr>Models and Evaluation </vt:lpstr>
      <vt:lpstr>Model Building</vt:lpstr>
      <vt:lpstr>Models and Evaluation </vt:lpstr>
      <vt:lpstr>Data Visualization</vt:lpstr>
      <vt:lpstr>Data Visualization</vt:lpstr>
      <vt:lpstr>Conclusion</vt:lpstr>
      <vt:lpstr>Conclusion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Criminal Hotspots</dc:title>
  <cp:lastModifiedBy>Harsh Thakur</cp:lastModifiedBy>
  <cp:revision>1</cp:revision>
  <dcterms:modified xsi:type="dcterms:W3CDTF">2023-02-17T04:51:59Z</dcterms:modified>
</cp:coreProperties>
</file>