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37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3E052-A046-4143-8241-59B58FEA1B2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source.kapsarc.org/explore/dataset/iea-oil-market-report-2001-2016/information/?disjunctive.frequency&amp;disjunctive.region_name&amp;disjunctive.indicator_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E2D-3754-E903-C737-D17D2EBA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42" y="590550"/>
            <a:ext cx="8825658" cy="3329581"/>
          </a:xfrm>
        </p:spPr>
        <p:txBody>
          <a:bodyPr>
            <a:noAutofit/>
          </a:bodyPr>
          <a:lstStyle/>
          <a:p>
            <a:r>
              <a:rPr lang="en-US" sz="5400" dirty="0"/>
              <a:t>Project 2: Analyzing Green House Gases (GHG) Generated from Various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FA624-0FD3-A85E-50D2-4E1CFFD1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6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Morgan Clark</a:t>
            </a:r>
          </a:p>
          <a:p>
            <a:r>
              <a:rPr lang="en-US" dirty="0"/>
              <a:t>Harshad Patil</a:t>
            </a:r>
          </a:p>
          <a:p>
            <a:r>
              <a:rPr lang="en-US" dirty="0"/>
              <a:t>Georgia Tech - Data Analytics Bootcamp – June 11 2022</a:t>
            </a:r>
          </a:p>
        </p:txBody>
      </p:sp>
    </p:spTree>
    <p:extLst>
      <p:ext uri="{BB962C8B-B14F-4D97-AF65-F5344CB8AC3E}">
        <p14:creationId xmlns:p14="http://schemas.microsoft.com/office/powerpoint/2010/main" val="2184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4" y="152189"/>
            <a:ext cx="9404723" cy="140053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67F2-B98A-8AA0-20D3-C7C5DBB0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4" y="1064559"/>
            <a:ext cx="11387744" cy="50740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Greenhouse Gases surely have increased earth’s surface temperatures in the last couple decades. </a:t>
            </a:r>
          </a:p>
          <a:p>
            <a:r>
              <a:rPr lang="en-US" dirty="0"/>
              <a:t>GHG (Green House Gases) are a mixture of CO2, CH4, N2O and other gases such as Hydrofluorocarbons, sulfur hexafluoride &amp; water vapor. </a:t>
            </a:r>
          </a:p>
          <a:p>
            <a:r>
              <a:rPr lang="en-US" dirty="0"/>
              <a:t>These gases absorb the heat radiated from Earth’s surface and bounce some of it back on earth, eventually heating earth’s surface. </a:t>
            </a:r>
          </a:p>
          <a:p>
            <a:r>
              <a:rPr lang="en-US" dirty="0"/>
              <a:t>Apparently, it was found that these gases have differing global warming potentials when compared with CO2 (as CO2 is a direct by-product of burning O&amp;G) – viz:</a:t>
            </a:r>
          </a:p>
          <a:p>
            <a:pPr lvl="1"/>
            <a:r>
              <a:rPr lang="en-US" dirty="0"/>
              <a:t>CH4 (Methane) molecule – 25 times the global warming potential of a CO2 molecule</a:t>
            </a:r>
          </a:p>
          <a:p>
            <a:pPr lvl="1"/>
            <a:r>
              <a:rPr lang="en-US" dirty="0"/>
              <a:t>N2O (Nitrous Oxide) - 298 times the global warming potential of a CO2 molecule</a:t>
            </a:r>
          </a:p>
          <a:p>
            <a:pPr lvl="1"/>
            <a:r>
              <a:rPr lang="en-US" dirty="0"/>
              <a:t>HFC (Hydrofluorocarbons) – 1430-14800 times the global warming potential of a CO2 molecule</a:t>
            </a:r>
          </a:p>
          <a:p>
            <a:pPr lvl="1"/>
            <a:r>
              <a:rPr lang="en-US" dirty="0"/>
              <a:t>Sulfur Hexafluoride – 22800 times the global warming potential of a CO2 molecule</a:t>
            </a:r>
          </a:p>
          <a:p>
            <a:r>
              <a:rPr lang="en-US" dirty="0"/>
              <a:t>CH4, N2O and other gases like HCF etc. are a by-product of agriculture &amp; Farming and are not directly related to burning of fossil fuels.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6876-83C6-91B4-EB07-8E744831BBC9}"/>
              </a:ext>
            </a:extLst>
          </p:cNvPr>
          <p:cNvSpPr txBox="1"/>
          <p:nvPr/>
        </p:nvSpPr>
        <p:spPr>
          <a:xfrm>
            <a:off x="5044096" y="6405281"/>
            <a:ext cx="6962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https://climatechange.lta.org/get-started/learn/co2-methane-greenhouse-effect/</a:t>
            </a:r>
          </a:p>
        </p:txBody>
      </p:sp>
    </p:spTree>
    <p:extLst>
      <p:ext uri="{BB962C8B-B14F-4D97-AF65-F5344CB8AC3E}">
        <p14:creationId xmlns:p14="http://schemas.microsoft.com/office/powerpoint/2010/main" val="41552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84" y="257452"/>
            <a:ext cx="9404723" cy="952224"/>
          </a:xfrm>
        </p:spPr>
        <p:txBody>
          <a:bodyPr/>
          <a:lstStyle/>
          <a:p>
            <a:r>
              <a:rPr lang="en-US" dirty="0"/>
              <a:t>Project Proposal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04" y="1190627"/>
            <a:ext cx="8049363" cy="5103201"/>
          </a:xfrm>
        </p:spPr>
        <p:txBody>
          <a:bodyPr>
            <a:normAutofit/>
          </a:bodyPr>
          <a:lstStyle/>
          <a:p>
            <a:r>
              <a:rPr lang="en-US" dirty="0"/>
              <a:t>Per the graph published in the report (*source), the GHG have more or less doubled from 1980 to 2014 when this report was published. </a:t>
            </a:r>
          </a:p>
          <a:p>
            <a:r>
              <a:rPr lang="en-US" dirty="0"/>
              <a:t>The Primary Project task is to:</a:t>
            </a:r>
          </a:p>
          <a:p>
            <a:pPr lvl="1"/>
            <a:r>
              <a:rPr lang="en-US" dirty="0"/>
              <a:t>Extract, Transform &amp; Load the Data which provides major “Specific” sources of emissions in agriculture &amp; farming sector from data available from 1990 to 2019. (CH4 &amp; N2O)</a:t>
            </a:r>
          </a:p>
          <a:p>
            <a:pPr lvl="1"/>
            <a:r>
              <a:rPr lang="en-US" dirty="0"/>
              <a:t>Load the correct global GHG emissions </a:t>
            </a:r>
            <a:r>
              <a:rPr lang="en-US" dirty="0" err="1"/>
              <a:t>DataFrame</a:t>
            </a:r>
            <a:r>
              <a:rPr lang="en-US" dirty="0"/>
              <a:t> to compare with the Agricultural &amp; Farming aspect from separate dataset. </a:t>
            </a:r>
          </a:p>
          <a:p>
            <a:pPr lvl="1"/>
            <a:r>
              <a:rPr lang="en-US" dirty="0"/>
              <a:t>Use Global Oil demand as a secondary indicator to CO2 emissions for comparison purposes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EF2C-ADCE-934B-0912-9AADDA8B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83" y="1209676"/>
            <a:ext cx="3371965" cy="2718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83F59-B4FA-1705-216A-D057678A68BE}"/>
              </a:ext>
            </a:extLst>
          </p:cNvPr>
          <p:cNvSpPr txBox="1"/>
          <p:nvPr/>
        </p:nvSpPr>
        <p:spPr>
          <a:xfrm>
            <a:off x="4295286" y="6573484"/>
            <a:ext cx="789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*Source: https://climatechange.lta.org/wp-content/uploads/cct/2015/02/EPA-climate-forcing-2014.pdf/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0090D-FECC-8AE9-F1D6-8C2E3F92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83" y="3973025"/>
            <a:ext cx="3371965" cy="25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0" y="331161"/>
            <a:ext cx="10855208" cy="1400530"/>
          </a:xfrm>
        </p:spPr>
        <p:txBody>
          <a:bodyPr/>
          <a:lstStyle/>
          <a:p>
            <a:r>
              <a:rPr lang="en-US" dirty="0"/>
              <a:t>Data1 – Agriculture Emissions per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9" y="1280014"/>
            <a:ext cx="11651278" cy="483393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DATA1: Available as CSV,JSON file or API with a html interactive page (We plan on using JSON file for the project)</a:t>
            </a:r>
          </a:p>
          <a:p>
            <a:pPr lvl="2"/>
            <a:r>
              <a:rPr lang="en-US" sz="1100" dirty="0"/>
              <a:t>https://datasource.kapsarc.org/explore/dataset/agri-environmental-indicators-emissions-by-sector/table/?disjunctive.area&amp;disjunctive.item&amp;disjunctive.element&amp;sort=-item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4F5C8-48C4-DF86-E3D6-4DB77739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3" y="2817713"/>
            <a:ext cx="6704799" cy="2649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3AB6D-ED6D-6F08-A6A8-7A5FE81B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91" y="2786577"/>
            <a:ext cx="1697299" cy="3740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8107B-4129-EDCB-2D2C-A5F89BE27C28}"/>
              </a:ext>
            </a:extLst>
          </p:cNvPr>
          <p:cNvSpPr txBox="1"/>
          <p:nvPr/>
        </p:nvSpPr>
        <p:spPr>
          <a:xfrm>
            <a:off x="302230" y="5577986"/>
            <a:ext cx="64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Annual dataset with 6 columns which could be sorted by columns on right.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the primary task for understanding Methane emissions from Agri &amp; farming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1A7BA-47E2-54D7-E4AF-41DCB3144E75}"/>
              </a:ext>
            </a:extLst>
          </p:cNvPr>
          <p:cNvSpPr txBox="1"/>
          <p:nvPr/>
        </p:nvSpPr>
        <p:spPr>
          <a:xfrm>
            <a:off x="8934216" y="3429000"/>
            <a:ext cx="2978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sorted with –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(Major countries)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Items (Emission Sources or sectors)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Elements (Specific Greenhouse Gases) </a:t>
            </a:r>
          </a:p>
        </p:txBody>
      </p:sp>
    </p:spTree>
    <p:extLst>
      <p:ext uri="{BB962C8B-B14F-4D97-AF65-F5344CB8AC3E}">
        <p14:creationId xmlns:p14="http://schemas.microsoft.com/office/powerpoint/2010/main" val="154734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0" y="339128"/>
            <a:ext cx="10855208" cy="1400530"/>
          </a:xfrm>
        </p:spPr>
        <p:txBody>
          <a:bodyPr/>
          <a:lstStyle/>
          <a:p>
            <a:r>
              <a:rPr lang="en-US" dirty="0"/>
              <a:t>Data1– Emissions per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9" y="1280014"/>
            <a:ext cx="11651278" cy="483393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DATA1: Available as CSV,JSON file or API with a html interactive page (We plan on using JSON file for the project)</a:t>
            </a:r>
          </a:p>
          <a:p>
            <a:pPr lvl="2"/>
            <a:r>
              <a:rPr lang="en-US" sz="1100" dirty="0"/>
              <a:t>https://datasource.kapsarc.org/explore/dataset/agri-environmental-indicators-emissions-by-sector/table/?disjunctive.area&amp;disjunctive.item&amp;disjunctive.element&amp;sort=-item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E628C-56C8-A013-BD51-3F388DE9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59" y="2915433"/>
            <a:ext cx="9658350" cy="33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Data2– Global Greenhouse Emissions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2" y="1089724"/>
            <a:ext cx="11413513" cy="140053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DATA2: Available as CSV, JSON file or API with a html interactive page </a:t>
            </a:r>
          </a:p>
          <a:p>
            <a:pPr lvl="1"/>
            <a:r>
              <a:rPr lang="en-US" sz="2000" dirty="0"/>
              <a:t>We plan to use JSON</a:t>
            </a:r>
          </a:p>
          <a:p>
            <a:pPr lvl="2"/>
            <a:r>
              <a:rPr lang="en-US" sz="1400" dirty="0"/>
              <a:t>https://datasource.kapsarc.org/explore/dataset/emissions_agriculture_energy_e_all_data_norm/table/?disjunctive.item&amp;disjunctive.element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8107B-4129-EDCB-2D2C-A5F89BE27C28}"/>
              </a:ext>
            </a:extLst>
          </p:cNvPr>
          <p:cNvSpPr txBox="1"/>
          <p:nvPr/>
        </p:nvSpPr>
        <p:spPr>
          <a:xfrm>
            <a:off x="232764" y="5204700"/>
            <a:ext cx="64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Annual dataset with 9 columns which could be sorted by columns on right.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data helps understand global emissions from all industries to compare with Agri industry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1A7BA-47E2-54D7-E4AF-41DCB3144E75}"/>
              </a:ext>
            </a:extLst>
          </p:cNvPr>
          <p:cNvSpPr txBox="1"/>
          <p:nvPr/>
        </p:nvSpPr>
        <p:spPr>
          <a:xfrm>
            <a:off x="9045039" y="2563507"/>
            <a:ext cx="2978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sorted with –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World Region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Elements (Specific Greenhouse Gases)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IPCC_Description</a:t>
            </a:r>
            <a:r>
              <a:rPr lang="en-US" dirty="0"/>
              <a:t> column provides sector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856B9D-C7FD-55D0-FB12-E00A183C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" y="2490254"/>
            <a:ext cx="6591300" cy="258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65E83-4902-431F-15BE-70CE7ECD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66" y="2490254"/>
            <a:ext cx="194416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 2– Global Greenhouse Emissions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20" y="1342035"/>
            <a:ext cx="11425608" cy="483393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DATA2: Available as CSV, JSON file or API with a html interactive page </a:t>
            </a:r>
          </a:p>
          <a:p>
            <a:pPr lvl="1"/>
            <a:r>
              <a:rPr lang="en-US" sz="2000" dirty="0"/>
              <a:t>We plan to use JSON (Schema is provided in Introduction Tab)</a:t>
            </a:r>
          </a:p>
          <a:p>
            <a:pPr lvl="2"/>
            <a:r>
              <a:rPr lang="en-US" sz="1400" dirty="0"/>
              <a:t>https://datasource.kapsarc.org/explore/dataset/emissions_agriculture_energy_e_all_data_norm/table/?disjunctive.item&amp;disjunctive.element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EDF1C-60FB-6724-4A84-F765AF9A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26" y="2824375"/>
            <a:ext cx="6999748" cy="37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 3– Global Oil&amp; Gas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0" y="1084860"/>
            <a:ext cx="11425608" cy="483393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DATA3: Available as CSV, JSON file or API with a html interactive page </a:t>
            </a:r>
          </a:p>
          <a:p>
            <a:pPr lvl="1"/>
            <a:r>
              <a:rPr lang="en-US" sz="2000" dirty="0"/>
              <a:t>We plan to use CSV (Convert </a:t>
            </a:r>
            <a:r>
              <a:rPr lang="en-US" sz="2000" dirty="0" err="1"/>
              <a:t>xls</a:t>
            </a:r>
            <a:r>
              <a:rPr lang="en-US" sz="2000" dirty="0"/>
              <a:t> to CSV)</a:t>
            </a:r>
          </a:p>
          <a:p>
            <a:pPr lvl="2"/>
            <a:r>
              <a:rPr lang="en-US" sz="1400" dirty="0">
                <a:hlinkClick r:id="rId2"/>
              </a:rPr>
              <a:t>https://datasource.kapsarc.org/explore/dataset/iea-oil-market-report-2001-2016/information/?disjunctive.frequency&amp;disjunctive.region_name&amp;disjunctive.indicator_name</a:t>
            </a:r>
            <a:endParaRPr lang="en-US" sz="1400" dirty="0"/>
          </a:p>
          <a:p>
            <a:pPr lvl="2"/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82E42-D3ED-2BED-93C4-7658E65C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14" y="2972012"/>
            <a:ext cx="5119687" cy="3510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BCBD2-FF0F-691B-FB24-EB6A2D5F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3" y="2972012"/>
            <a:ext cx="6096000" cy="19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781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Project 2: Analyzing Green House Gases (GHG) Generated from Various sources</vt:lpstr>
      <vt:lpstr>Background</vt:lpstr>
      <vt:lpstr>Project Proposal - Summary</vt:lpstr>
      <vt:lpstr>Data1 – Agriculture Emissions per sector</vt:lpstr>
      <vt:lpstr>Data1– Emissions per sector</vt:lpstr>
      <vt:lpstr>Data2– Global Greenhouse Emissions </vt:lpstr>
      <vt:lpstr>Data 2– Global Greenhouse Emissions </vt:lpstr>
      <vt:lpstr>Data 3– Global Oil&amp; Gas Demand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Analyzing Green House Gases Generated from Various sources</dc:title>
  <dc:creator>Harshad Patil</dc:creator>
  <cp:lastModifiedBy>Harshad Patil</cp:lastModifiedBy>
  <cp:revision>54</cp:revision>
  <dcterms:created xsi:type="dcterms:W3CDTF">2022-06-07T21:33:44Z</dcterms:created>
  <dcterms:modified xsi:type="dcterms:W3CDTF">2022-06-11T18:43:31Z</dcterms:modified>
</cp:coreProperties>
</file>