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65" r:id="rId3"/>
    <p:sldId id="276" r:id="rId4"/>
    <p:sldId id="278" r:id="rId5"/>
    <p:sldId id="279" r:id="rId6"/>
    <p:sldId id="280" r:id="rId7"/>
    <p:sldId id="282" r:id="rId8"/>
    <p:sldId id="283" r:id="rId9"/>
    <p:sldId id="284" r:id="rId10"/>
    <p:sldId id="285" r:id="rId11"/>
    <p:sldId id="28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9" d="100"/>
          <a:sy n="89" d="100"/>
        </p:scale>
        <p:origin x="466"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11/20/2024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11/20/2024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11/20/2024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11/20/2024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11/20/2024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11/20/2024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11/20/2024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11/20/2024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11/20/2024</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11/20/2024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11/20/2024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11/20/2024</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100" b="0" i="0" dirty="0">
                <a:solidFill>
                  <a:srgbClr val="ECECEC"/>
                </a:solidFill>
                <a:effectLst/>
                <a:latin typeface="ui-sans-serif"/>
              </a:rPr>
              <a:t>Neural Machine Translation Using seq2seq model with Attention</a:t>
            </a:r>
            <a:endParaRPr lang="en-US" dirty="0"/>
          </a:p>
        </p:txBody>
      </p:sp>
      <p:sp>
        <p:nvSpPr>
          <p:cNvPr id="3" name="Subtitle 2"/>
          <p:cNvSpPr>
            <a:spLocks noGrp="1"/>
          </p:cNvSpPr>
          <p:nvPr>
            <p:ph type="subTitle" idx="1"/>
          </p:nvPr>
        </p:nvSpPr>
        <p:spPr/>
        <p:txBody>
          <a:bodyPr>
            <a:normAutofit/>
          </a:bodyPr>
          <a:lstStyle/>
          <a:p>
            <a:br>
              <a:rPr lang="en-US" dirty="0"/>
            </a:br>
            <a:r>
              <a:rPr lang="en-US" b="1" i="0" dirty="0">
                <a:solidFill>
                  <a:srgbClr val="ECECEC"/>
                </a:solidFill>
                <a:effectLst/>
                <a:latin typeface="ui-sans-serif"/>
              </a:rPr>
              <a:t>Presented by:</a:t>
            </a:r>
            <a:r>
              <a:rPr lang="en-US" b="0" i="0" dirty="0">
                <a:solidFill>
                  <a:srgbClr val="ECECEC"/>
                </a:solidFill>
                <a:effectLst/>
                <a:latin typeface="ui-sans-serif"/>
              </a:rPr>
              <a:t> Harsh Yadav</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9CC62-8B15-A694-8B23-6AB5F7D69AB5}"/>
              </a:ext>
            </a:extLst>
          </p:cNvPr>
          <p:cNvSpPr>
            <a:spLocks noGrp="1"/>
          </p:cNvSpPr>
          <p:nvPr>
            <p:ph type="title"/>
          </p:nvPr>
        </p:nvSpPr>
        <p:spPr/>
        <p:txBody>
          <a:bodyPr/>
          <a:lstStyle/>
          <a:p>
            <a:r>
              <a:rPr lang="en-US" dirty="0"/>
              <a:t>Training &amp; testing </a:t>
            </a:r>
            <a:endParaRPr lang="en-IN" dirty="0"/>
          </a:p>
        </p:txBody>
      </p:sp>
      <p:sp>
        <p:nvSpPr>
          <p:cNvPr id="3" name="Content Placeholder 2">
            <a:extLst>
              <a:ext uri="{FF2B5EF4-FFF2-40B4-BE49-F238E27FC236}">
                <a16:creationId xmlns:a16="http://schemas.microsoft.com/office/drawing/2014/main" id="{0D9AD172-8101-3B2A-1C5B-91E2F5F5E666}"/>
              </a:ext>
            </a:extLst>
          </p:cNvPr>
          <p:cNvSpPr>
            <a:spLocks noGrp="1"/>
          </p:cNvSpPr>
          <p:nvPr>
            <p:ph idx="1"/>
          </p:nvPr>
        </p:nvSpPr>
        <p:spPr/>
        <p:txBody>
          <a:bodyPr/>
          <a:lstStyle/>
          <a:p>
            <a:r>
              <a:rPr lang="en-US" dirty="0"/>
              <a:t>Here </a:t>
            </a:r>
            <a:r>
              <a:rPr lang="en-US" dirty="0" err="1"/>
              <a:t>i</a:t>
            </a:r>
            <a:r>
              <a:rPr lang="en-US" dirty="0"/>
              <a:t> got 95.04% accuracy on validation set with 0.9 loss.</a:t>
            </a:r>
          </a:p>
        </p:txBody>
      </p:sp>
    </p:spTree>
    <p:extLst>
      <p:ext uri="{BB962C8B-B14F-4D97-AF65-F5344CB8AC3E}">
        <p14:creationId xmlns:p14="http://schemas.microsoft.com/office/powerpoint/2010/main" val="2327048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758B8-DEA7-1448-B3D0-4B69117A9823}"/>
              </a:ext>
            </a:extLst>
          </p:cNvPr>
          <p:cNvSpPr>
            <a:spLocks noGrp="1"/>
          </p:cNvSpPr>
          <p:nvPr>
            <p:ph type="title"/>
          </p:nvPr>
        </p:nvSpPr>
        <p:spPr>
          <a:xfrm>
            <a:off x="9336360" y="5445224"/>
            <a:ext cx="2664296" cy="1143000"/>
          </a:xfrm>
        </p:spPr>
        <p:txBody>
          <a:bodyPr/>
          <a:lstStyle/>
          <a:p>
            <a:r>
              <a:rPr lang="en-IN" dirty="0"/>
              <a:t>Thank You!</a:t>
            </a:r>
          </a:p>
        </p:txBody>
      </p:sp>
    </p:spTree>
    <p:extLst>
      <p:ext uri="{BB962C8B-B14F-4D97-AF65-F5344CB8AC3E}">
        <p14:creationId xmlns:p14="http://schemas.microsoft.com/office/powerpoint/2010/main" val="3507999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i="0" dirty="0">
                <a:solidFill>
                  <a:srgbClr val="ECECEC"/>
                </a:solidFill>
                <a:effectLst/>
                <a:latin typeface="ui-sans-serif"/>
              </a:rPr>
              <a:t>Introduction</a:t>
            </a:r>
            <a:endParaRPr lang="en-US" dirty="0"/>
          </a:p>
        </p:txBody>
      </p:sp>
      <p:sp>
        <p:nvSpPr>
          <p:cNvPr id="14" name="Content Placeholder 13"/>
          <p:cNvSpPr>
            <a:spLocks noGrp="1"/>
          </p:cNvSpPr>
          <p:nvPr>
            <p:ph idx="1"/>
          </p:nvPr>
        </p:nvSpPr>
        <p:spPr>
          <a:xfrm>
            <a:off x="1520761" y="2780928"/>
            <a:ext cx="9144000" cy="2032248"/>
          </a:xfrm>
        </p:spPr>
        <p:txBody>
          <a:bodyPr>
            <a:normAutofit/>
          </a:bodyPr>
          <a:lstStyle/>
          <a:p>
            <a:pPr algn="l">
              <a:buFont typeface="Arial" panose="020B0604020202020204" pitchFamily="34" charset="0"/>
              <a:buChar char="•"/>
            </a:pPr>
            <a:r>
              <a:rPr lang="en-US" i="0" dirty="0">
                <a:solidFill>
                  <a:srgbClr val="ECECEC"/>
                </a:solidFill>
                <a:effectLst/>
                <a:latin typeface="ui-sans-serif"/>
              </a:rPr>
              <a:t>Neural Machine translation (NMT) using Attention model is nothing but automatic translation of text from one language to another.</a:t>
            </a:r>
          </a:p>
          <a:p>
            <a:pPr algn="l">
              <a:buFont typeface="Arial" panose="020B0604020202020204" pitchFamily="34" charset="0"/>
              <a:buChar char="•"/>
            </a:pPr>
            <a:r>
              <a:rPr lang="en-US" i="0" dirty="0">
                <a:solidFill>
                  <a:srgbClr val="ECECEC"/>
                </a:solidFill>
                <a:effectLst/>
                <a:latin typeface="ui-sans-serif"/>
              </a:rPr>
              <a:t>Here we will learn how to use sequence to sequence architecture (seq2seq) with </a:t>
            </a:r>
            <a:r>
              <a:rPr lang="en-US" i="0" dirty="0" err="1">
                <a:solidFill>
                  <a:srgbClr val="ECECEC"/>
                </a:solidFill>
                <a:effectLst/>
                <a:latin typeface="ui-sans-serif"/>
              </a:rPr>
              <a:t>Bahdanau’s</a:t>
            </a:r>
            <a:r>
              <a:rPr lang="en-US" i="0" dirty="0">
                <a:solidFill>
                  <a:srgbClr val="ECECEC"/>
                </a:solidFill>
                <a:effectLst/>
                <a:latin typeface="ui-sans-serif"/>
              </a:rPr>
              <a:t> Attention mechanism for NMT.</a:t>
            </a:r>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FAA69-D00C-A64D-E9B7-E4908BE6F5DD}"/>
              </a:ext>
            </a:extLst>
          </p:cNvPr>
          <p:cNvSpPr>
            <a:spLocks noGrp="1"/>
          </p:cNvSpPr>
          <p:nvPr>
            <p:ph type="title"/>
          </p:nvPr>
        </p:nvSpPr>
        <p:spPr/>
        <p:txBody>
          <a:bodyPr/>
          <a:lstStyle/>
          <a:p>
            <a:r>
              <a:rPr lang="en-US" b="1" i="0" dirty="0">
                <a:solidFill>
                  <a:srgbClr val="ECECEC"/>
                </a:solidFill>
                <a:effectLst/>
                <a:latin typeface="ui-sans-serif"/>
              </a:rPr>
              <a:t>Topics</a:t>
            </a:r>
          </a:p>
        </p:txBody>
      </p:sp>
      <p:sp>
        <p:nvSpPr>
          <p:cNvPr id="3" name="Content Placeholder 2">
            <a:extLst>
              <a:ext uri="{FF2B5EF4-FFF2-40B4-BE49-F238E27FC236}">
                <a16:creationId xmlns:a16="http://schemas.microsoft.com/office/drawing/2014/main" id="{3D7837C6-6F92-11DC-F06E-AD2765F57CDA}"/>
              </a:ext>
            </a:extLst>
          </p:cNvPr>
          <p:cNvSpPr>
            <a:spLocks noGrp="1"/>
          </p:cNvSpPr>
          <p:nvPr>
            <p:ph idx="1"/>
          </p:nvPr>
        </p:nvSpPr>
        <p:spPr>
          <a:xfrm>
            <a:off x="1524000" y="2636912"/>
            <a:ext cx="9144000" cy="2248272"/>
          </a:xfrm>
        </p:spPr>
        <p:txBody>
          <a:bodyPr/>
          <a:lstStyle/>
          <a:p>
            <a:pPr algn="l">
              <a:buFont typeface="Arial" panose="020B0604020202020204" pitchFamily="34" charset="0"/>
              <a:buChar char="•"/>
            </a:pPr>
            <a:r>
              <a:rPr lang="en-US" b="1" i="0" dirty="0">
                <a:solidFill>
                  <a:srgbClr val="ECECEC"/>
                </a:solidFill>
                <a:effectLst/>
                <a:latin typeface="ui-sans-serif"/>
              </a:rPr>
              <a:t>Recurrent Neural Network(RNN), Long Short Term Memory (LSTM), Bidirectional Network.</a:t>
            </a:r>
          </a:p>
          <a:p>
            <a:pPr algn="l">
              <a:buFont typeface="Arial" panose="020B0604020202020204" pitchFamily="34" charset="0"/>
              <a:buChar char="•"/>
            </a:pPr>
            <a:r>
              <a:rPr lang="en-US" b="1" i="0" dirty="0">
                <a:solidFill>
                  <a:srgbClr val="ECECEC"/>
                </a:solidFill>
                <a:effectLst/>
                <a:latin typeface="ui-sans-serif"/>
              </a:rPr>
              <a:t>Sequence to sequence architecture (Encoder-Decoder).</a:t>
            </a:r>
          </a:p>
          <a:p>
            <a:pPr algn="l">
              <a:buFont typeface="Arial" panose="020B0604020202020204" pitchFamily="34" charset="0"/>
              <a:buChar char="•"/>
            </a:pPr>
            <a:r>
              <a:rPr lang="en-US" b="1" i="0" dirty="0">
                <a:solidFill>
                  <a:srgbClr val="ECECEC"/>
                </a:solidFill>
                <a:effectLst/>
                <a:latin typeface="ui-sans-serif"/>
              </a:rPr>
              <a:t>Attention Mechanism.</a:t>
            </a:r>
          </a:p>
          <a:p>
            <a:endParaRPr lang="en-IN" dirty="0"/>
          </a:p>
        </p:txBody>
      </p:sp>
    </p:spTree>
    <p:extLst>
      <p:ext uri="{BB962C8B-B14F-4D97-AF65-F5344CB8AC3E}">
        <p14:creationId xmlns:p14="http://schemas.microsoft.com/office/powerpoint/2010/main" val="88814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3705-AA0A-782F-FF5F-849996A30359}"/>
              </a:ext>
            </a:extLst>
          </p:cNvPr>
          <p:cNvSpPr>
            <a:spLocks noGrp="1"/>
          </p:cNvSpPr>
          <p:nvPr>
            <p:ph type="title"/>
          </p:nvPr>
        </p:nvSpPr>
        <p:spPr/>
        <p:txBody>
          <a:bodyPr/>
          <a:lstStyle/>
          <a:p>
            <a:r>
              <a:rPr lang="en-US" b="1" i="0" dirty="0">
                <a:solidFill>
                  <a:srgbClr val="ECECEC"/>
                </a:solidFill>
                <a:effectLst/>
                <a:latin typeface="ui-sans-serif"/>
              </a:rPr>
              <a:t>Bidirectional</a:t>
            </a:r>
          </a:p>
        </p:txBody>
      </p:sp>
      <p:sp>
        <p:nvSpPr>
          <p:cNvPr id="3" name="Content Placeholder 2">
            <a:extLst>
              <a:ext uri="{FF2B5EF4-FFF2-40B4-BE49-F238E27FC236}">
                <a16:creationId xmlns:a16="http://schemas.microsoft.com/office/drawing/2014/main" id="{DBCB9ABD-5DDF-87D5-BD55-38DDD65E7516}"/>
              </a:ext>
            </a:extLst>
          </p:cNvPr>
          <p:cNvSpPr>
            <a:spLocks noGrp="1"/>
          </p:cNvSpPr>
          <p:nvPr>
            <p:ph idx="1"/>
          </p:nvPr>
        </p:nvSpPr>
        <p:spPr>
          <a:xfrm>
            <a:off x="1703512" y="2598958"/>
            <a:ext cx="9289032" cy="3278314"/>
          </a:xfrm>
        </p:spPr>
        <p:txBody>
          <a:bodyPr>
            <a:normAutofit/>
          </a:bodyPr>
          <a:lstStyle/>
          <a:p>
            <a:r>
              <a:rPr lang="en-US" dirty="0"/>
              <a:t> In bidirectional network you can use simple RNN(Recurrent Neural Network), GRU (Gated Recurrent Unit) or LSTM(Long short Term Memory). I am going to use LSTM in this article.</a:t>
            </a:r>
          </a:p>
          <a:p>
            <a:r>
              <a:rPr lang="en-US" dirty="0"/>
              <a:t>Forward layer is our regular LSTM layer but Backward LSTM is layer who’s flow is in backward direction.</a:t>
            </a:r>
          </a:p>
          <a:p>
            <a:r>
              <a:rPr lang="en-US" dirty="0"/>
              <a:t>At each time step input is passed in both forward and backward layers.</a:t>
            </a:r>
          </a:p>
          <a:p>
            <a:r>
              <a:rPr lang="en-US" dirty="0"/>
              <a:t>Output at each time step is combination of both cells output(forward and backward layer). Therefore for prediction model will have knowledge of next words too.</a:t>
            </a:r>
          </a:p>
          <a:p>
            <a:endParaRPr lang="en-IN" dirty="0"/>
          </a:p>
        </p:txBody>
      </p:sp>
    </p:spTree>
    <p:extLst>
      <p:ext uri="{BB962C8B-B14F-4D97-AF65-F5344CB8AC3E}">
        <p14:creationId xmlns:p14="http://schemas.microsoft.com/office/powerpoint/2010/main" val="1348590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22C2-5640-5447-7F72-C22E00C51184}"/>
              </a:ext>
            </a:extLst>
          </p:cNvPr>
          <p:cNvSpPr>
            <a:spLocks noGrp="1"/>
          </p:cNvSpPr>
          <p:nvPr>
            <p:ph type="title"/>
          </p:nvPr>
        </p:nvSpPr>
        <p:spPr/>
        <p:txBody>
          <a:bodyPr/>
          <a:lstStyle/>
          <a:p>
            <a:r>
              <a:rPr lang="en-US" b="1" i="0" dirty="0" err="1">
                <a:solidFill>
                  <a:srgbClr val="ECECEC"/>
                </a:solidFill>
                <a:effectLst/>
                <a:latin typeface="ui-sans-serif"/>
              </a:rPr>
              <a:t>Bahdanau</a:t>
            </a:r>
            <a:r>
              <a:rPr lang="en-US" b="1" i="0" dirty="0">
                <a:solidFill>
                  <a:srgbClr val="ECECEC"/>
                </a:solidFill>
                <a:effectLst/>
                <a:latin typeface="ui-sans-serif"/>
              </a:rPr>
              <a:t> Attention</a:t>
            </a:r>
            <a:endParaRPr lang="en-IN" dirty="0"/>
          </a:p>
        </p:txBody>
      </p:sp>
      <p:sp>
        <p:nvSpPr>
          <p:cNvPr id="3" name="Content Placeholder 2">
            <a:extLst>
              <a:ext uri="{FF2B5EF4-FFF2-40B4-BE49-F238E27FC236}">
                <a16:creationId xmlns:a16="http://schemas.microsoft.com/office/drawing/2014/main" id="{42091376-5E69-E2FA-6667-BFDCBDFEF319}"/>
              </a:ext>
            </a:extLst>
          </p:cNvPr>
          <p:cNvSpPr>
            <a:spLocks noGrp="1"/>
          </p:cNvSpPr>
          <p:nvPr>
            <p:ph idx="1"/>
          </p:nvPr>
        </p:nvSpPr>
        <p:spPr>
          <a:xfrm>
            <a:off x="1524000" y="1828800"/>
            <a:ext cx="7668344" cy="4048472"/>
          </a:xfrm>
        </p:spPr>
        <p:txBody>
          <a:bodyPr/>
          <a:lstStyle/>
          <a:p>
            <a:pPr marL="0" indent="0" algn="l">
              <a:buNone/>
            </a:pPr>
            <a:r>
              <a:rPr lang="en-US" b="1" i="0" dirty="0" err="1">
                <a:solidFill>
                  <a:srgbClr val="ECECEC"/>
                </a:solidFill>
                <a:effectLst/>
                <a:latin typeface="ui-sans-serif"/>
              </a:rPr>
              <a:t>Bahdanau’s</a:t>
            </a:r>
            <a:r>
              <a:rPr lang="en-US" b="1" i="0" dirty="0">
                <a:solidFill>
                  <a:srgbClr val="ECECEC"/>
                </a:solidFill>
                <a:effectLst/>
                <a:latin typeface="ui-sans-serif"/>
              </a:rPr>
              <a:t> Attention, introduced by </a:t>
            </a:r>
            <a:r>
              <a:rPr lang="en-US" b="1" i="0" dirty="0" err="1">
                <a:solidFill>
                  <a:srgbClr val="ECECEC"/>
                </a:solidFill>
                <a:effectLst/>
                <a:latin typeface="ui-sans-serif"/>
              </a:rPr>
              <a:t>Dzmitry</a:t>
            </a:r>
            <a:r>
              <a:rPr lang="en-US" b="1" i="0" dirty="0">
                <a:solidFill>
                  <a:srgbClr val="ECECEC"/>
                </a:solidFill>
                <a:effectLst/>
                <a:latin typeface="ui-sans-serif"/>
              </a:rPr>
              <a:t> </a:t>
            </a:r>
            <a:r>
              <a:rPr lang="en-US" b="1" i="0" dirty="0" err="1">
                <a:solidFill>
                  <a:srgbClr val="ECECEC"/>
                </a:solidFill>
                <a:effectLst/>
                <a:latin typeface="ui-sans-serif"/>
              </a:rPr>
              <a:t>Bahdanau</a:t>
            </a:r>
            <a:r>
              <a:rPr lang="en-US" b="1" i="0" dirty="0">
                <a:solidFill>
                  <a:srgbClr val="ECECEC"/>
                </a:solidFill>
                <a:effectLst/>
                <a:latin typeface="ui-sans-serif"/>
              </a:rPr>
              <a:t> in 2015, is a mechanism used in sequence-to-sequence models, particularly in tasks like machine translation. It addresses the limitations of fixed-length context vectors used in earlier models like traditional RNN-based Encoder-Decoder architectures. The attention mechanism allows the decoder to focus on different parts of the input sequence dynamically, improving performance on long sequences. Here's how </a:t>
            </a:r>
            <a:r>
              <a:rPr lang="en-US" b="1" i="0" dirty="0" err="1">
                <a:solidFill>
                  <a:srgbClr val="ECECEC"/>
                </a:solidFill>
                <a:effectLst/>
                <a:latin typeface="ui-sans-serif"/>
              </a:rPr>
              <a:t>Bahdanau’s</a:t>
            </a:r>
            <a:r>
              <a:rPr lang="en-US" b="1" i="0" dirty="0">
                <a:solidFill>
                  <a:srgbClr val="ECECEC"/>
                </a:solidFill>
                <a:effectLst/>
                <a:latin typeface="ui-sans-serif"/>
              </a:rPr>
              <a:t> Attention works:</a:t>
            </a:r>
          </a:p>
        </p:txBody>
      </p:sp>
    </p:spTree>
    <p:extLst>
      <p:ext uri="{BB962C8B-B14F-4D97-AF65-F5344CB8AC3E}">
        <p14:creationId xmlns:p14="http://schemas.microsoft.com/office/powerpoint/2010/main" val="3494392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308990-B5B4-C4F9-1B15-B51F05AD4F7E}"/>
              </a:ext>
            </a:extLst>
          </p:cNvPr>
          <p:cNvSpPr>
            <a:spLocks noGrp="1"/>
          </p:cNvSpPr>
          <p:nvPr>
            <p:ph idx="1"/>
          </p:nvPr>
        </p:nvSpPr>
        <p:spPr>
          <a:xfrm>
            <a:off x="1524000" y="548680"/>
            <a:ext cx="9324528" cy="5547320"/>
          </a:xfrm>
        </p:spPr>
        <p:txBody>
          <a:bodyPr/>
          <a:lstStyle/>
          <a:p>
            <a:endParaRPr lang="en-US" dirty="0"/>
          </a:p>
          <a:p>
            <a:endParaRPr lang="en-US" dirty="0"/>
          </a:p>
          <a:p>
            <a:r>
              <a:rPr lang="en-US" dirty="0"/>
              <a:t>why use Attention?</a:t>
            </a:r>
          </a:p>
          <a:p>
            <a:pPr marL="0" indent="0">
              <a:buNone/>
            </a:pPr>
            <a:r>
              <a:rPr lang="en-US" dirty="0"/>
              <a:t>To predict word some of previous or next words are important. As we talked in Bidirectional discussion. But which word is more important. To find that we use Attention model to give importance to words. Then model can concentrate more on words who has more importance.</a:t>
            </a:r>
          </a:p>
          <a:p>
            <a:pPr marL="0" indent="0">
              <a:buNone/>
            </a:pPr>
            <a:endParaRPr lang="en-US" dirty="0"/>
          </a:p>
          <a:p>
            <a:pPr marL="0" indent="0">
              <a:buNone/>
            </a:pPr>
            <a:endParaRPr lang="en-US" dirty="0"/>
          </a:p>
          <a:p>
            <a:pPr marL="0" indent="0">
              <a:buNone/>
            </a:pPr>
            <a:endParaRPr lang="en-US" dirty="0"/>
          </a:p>
          <a:p>
            <a:pPr marL="0" indent="0">
              <a:buNone/>
            </a:pPr>
            <a:r>
              <a:rPr lang="en-US" dirty="0"/>
              <a:t>Dataset from manythings.org</a:t>
            </a:r>
          </a:p>
        </p:txBody>
      </p:sp>
      <p:sp>
        <p:nvSpPr>
          <p:cNvPr id="5" name="Title 4">
            <a:extLst>
              <a:ext uri="{FF2B5EF4-FFF2-40B4-BE49-F238E27FC236}">
                <a16:creationId xmlns:a16="http://schemas.microsoft.com/office/drawing/2014/main" id="{64E70C71-CFEC-8ADC-41B1-5C49612789C4}"/>
              </a:ext>
            </a:extLst>
          </p:cNvPr>
          <p:cNvSpPr>
            <a:spLocks noGrp="1"/>
          </p:cNvSpPr>
          <p:nvPr>
            <p:ph type="title"/>
          </p:nvPr>
        </p:nvSpPr>
        <p:spPr>
          <a:xfrm flipH="1" flipV="1">
            <a:off x="1343472" y="260648"/>
            <a:ext cx="180528" cy="196552"/>
          </a:xfrm>
        </p:spPr>
        <p:txBody>
          <a:bodyPr>
            <a:normAutofit fontScale="90000"/>
          </a:bodyPr>
          <a:lstStyle/>
          <a:p>
            <a:r>
              <a:rPr lang="en-US" dirty="0"/>
              <a:t> </a:t>
            </a:r>
            <a:endParaRPr lang="en-IN" dirty="0"/>
          </a:p>
        </p:txBody>
      </p:sp>
    </p:spTree>
    <p:extLst>
      <p:ext uri="{BB962C8B-B14F-4D97-AF65-F5344CB8AC3E}">
        <p14:creationId xmlns:p14="http://schemas.microsoft.com/office/powerpoint/2010/main" val="1361294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57761-3A02-419A-C30A-C83B54D41E8A}"/>
              </a:ext>
            </a:extLst>
          </p:cNvPr>
          <p:cNvSpPr>
            <a:spLocks noGrp="1"/>
          </p:cNvSpPr>
          <p:nvPr>
            <p:ph type="title"/>
          </p:nvPr>
        </p:nvSpPr>
        <p:spPr/>
        <p:txBody>
          <a:bodyPr/>
          <a:lstStyle/>
          <a:p>
            <a:r>
              <a:rPr lang="en-US" dirty="0"/>
              <a:t>Preprocessing:-</a:t>
            </a:r>
            <a:endParaRPr lang="en-IN" dirty="0"/>
          </a:p>
        </p:txBody>
      </p:sp>
      <p:sp>
        <p:nvSpPr>
          <p:cNvPr id="3" name="Content Placeholder 2">
            <a:extLst>
              <a:ext uri="{FF2B5EF4-FFF2-40B4-BE49-F238E27FC236}">
                <a16:creationId xmlns:a16="http://schemas.microsoft.com/office/drawing/2014/main" id="{EB879A79-C008-80FA-C515-FD726441A5DA}"/>
              </a:ext>
            </a:extLst>
          </p:cNvPr>
          <p:cNvSpPr>
            <a:spLocks noGrp="1"/>
          </p:cNvSpPr>
          <p:nvPr>
            <p:ph idx="1"/>
          </p:nvPr>
        </p:nvSpPr>
        <p:spPr/>
        <p:txBody>
          <a:bodyPr/>
          <a:lstStyle/>
          <a:p>
            <a:pPr marL="0" indent="0">
              <a:buNone/>
            </a:pPr>
            <a:endParaRPr lang="en-US" dirty="0"/>
          </a:p>
          <a:p>
            <a:r>
              <a:rPr lang="en-US" dirty="0"/>
              <a:t>We need sentences of one language and respective sentence for other language.</a:t>
            </a:r>
          </a:p>
          <a:p>
            <a:r>
              <a:rPr lang="en-US" dirty="0"/>
              <a:t>Their might be some contractions of English words which can confuse our model it will see words like “can’t” and “can not ” differently so we will expand all contractions.</a:t>
            </a:r>
          </a:p>
          <a:p>
            <a:r>
              <a:rPr lang="en-US" dirty="0"/>
              <a:t>Characters like coma, dot and Digits are not useful in translation so we’ll drop all of them.</a:t>
            </a:r>
          </a:p>
          <a:p>
            <a:r>
              <a:rPr lang="en-US" dirty="0"/>
              <a:t>Now in following code we’ll do all cleaning process and save data.</a:t>
            </a:r>
            <a:endParaRPr lang="en-IN" dirty="0"/>
          </a:p>
        </p:txBody>
      </p:sp>
    </p:spTree>
    <p:extLst>
      <p:ext uri="{BB962C8B-B14F-4D97-AF65-F5344CB8AC3E}">
        <p14:creationId xmlns:p14="http://schemas.microsoft.com/office/powerpoint/2010/main" val="3726701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F7F7E-CADF-EEFC-1D42-11ECD728C8DD}"/>
              </a:ext>
            </a:extLst>
          </p:cNvPr>
          <p:cNvSpPr>
            <a:spLocks noGrp="1"/>
          </p:cNvSpPr>
          <p:nvPr>
            <p:ph type="title"/>
          </p:nvPr>
        </p:nvSpPr>
        <p:spPr/>
        <p:txBody>
          <a:bodyPr/>
          <a:lstStyle/>
          <a:p>
            <a:r>
              <a:rPr lang="en-IN" dirty="0"/>
              <a:t>Preparation For Model:-</a:t>
            </a:r>
          </a:p>
        </p:txBody>
      </p:sp>
      <p:sp>
        <p:nvSpPr>
          <p:cNvPr id="3" name="Content Placeholder 2">
            <a:extLst>
              <a:ext uri="{FF2B5EF4-FFF2-40B4-BE49-F238E27FC236}">
                <a16:creationId xmlns:a16="http://schemas.microsoft.com/office/drawing/2014/main" id="{644A9983-36B8-A257-9F98-49016B6C0E1C}"/>
              </a:ext>
            </a:extLst>
          </p:cNvPr>
          <p:cNvSpPr>
            <a:spLocks noGrp="1"/>
          </p:cNvSpPr>
          <p:nvPr>
            <p:ph idx="1"/>
          </p:nvPr>
        </p:nvSpPr>
        <p:spPr/>
        <p:txBody>
          <a:bodyPr/>
          <a:lstStyle/>
          <a:p>
            <a:r>
              <a:rPr lang="en-US" dirty="0"/>
              <a:t>Add SOS(Start Of String) and EOS(End Of String) tokens in sentences of target language. Due to this tokens we can have length of target sentences and input sentences different from each other. And it also helps decoder to start and stop predicting.</a:t>
            </a:r>
          </a:p>
          <a:p>
            <a:r>
              <a:rPr lang="en-US" dirty="0"/>
              <a:t>Tokenize:- Neural networks does not accept text as input so we’ll have to convert them into numbers. To do so we will use </a:t>
            </a:r>
            <a:r>
              <a:rPr lang="en-US" dirty="0" err="1"/>
              <a:t>Tensorflow’s</a:t>
            </a:r>
            <a:r>
              <a:rPr lang="en-US" dirty="0"/>
              <a:t> Tokenizer.</a:t>
            </a:r>
          </a:p>
          <a:p>
            <a:r>
              <a:rPr lang="en-US" dirty="0"/>
              <a:t>Padding:- Neural networks also need input (i.e. sentences) in same length So we’ll pad sentences of English and Hindi language with ‘0’ to get length of sentences as maximum length sentence of respective language.</a:t>
            </a:r>
            <a:endParaRPr lang="en-IN" dirty="0"/>
          </a:p>
        </p:txBody>
      </p:sp>
    </p:spTree>
    <p:extLst>
      <p:ext uri="{BB962C8B-B14F-4D97-AF65-F5344CB8AC3E}">
        <p14:creationId xmlns:p14="http://schemas.microsoft.com/office/powerpoint/2010/main" val="3854895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4CD7B-3686-516C-6998-587EEA57C65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4A274B1-86DF-9A91-A444-5A40F062779E}"/>
              </a:ext>
            </a:extLst>
          </p:cNvPr>
          <p:cNvSpPr>
            <a:spLocks noGrp="1"/>
          </p:cNvSpPr>
          <p:nvPr>
            <p:ph idx="1"/>
          </p:nvPr>
        </p:nvSpPr>
        <p:spPr/>
        <p:txBody>
          <a:bodyPr>
            <a:normAutofit/>
          </a:bodyPr>
          <a:lstStyle/>
          <a:p>
            <a:r>
              <a:rPr lang="en-US" dirty="0"/>
              <a:t>Encoder:-</a:t>
            </a:r>
          </a:p>
          <a:p>
            <a:pPr lvl="1"/>
            <a:r>
              <a:rPr lang="en-US" dirty="0"/>
              <a:t>We will be using Bidirectional LSTM in encoder</a:t>
            </a:r>
          </a:p>
          <a:p>
            <a:pPr lvl="1"/>
            <a:r>
              <a:rPr lang="en-US" dirty="0"/>
              <a:t>Which will learn patterns in input language (</a:t>
            </a:r>
            <a:r>
              <a:rPr lang="en-US" dirty="0" err="1"/>
              <a:t>i.e</a:t>
            </a:r>
            <a:r>
              <a:rPr lang="en-US" dirty="0"/>
              <a:t> English)</a:t>
            </a:r>
          </a:p>
          <a:p>
            <a:pPr lvl="1"/>
            <a:r>
              <a:rPr lang="en-US" dirty="0"/>
              <a:t>We will use both encoder’s outputs and its states( context vector[h, c]). Now taking states is little different in Bidirectional because it has forward and backward states so we will have to consider both.(i.e. We will concatenate them.)</a:t>
            </a:r>
          </a:p>
          <a:p>
            <a:r>
              <a:rPr lang="en-US" dirty="0"/>
              <a:t>Decoder:-</a:t>
            </a:r>
          </a:p>
          <a:p>
            <a:pPr lvl="1"/>
            <a:r>
              <a:rPr lang="en-US" dirty="0"/>
              <a:t>In decoder we use only LSTM.</a:t>
            </a:r>
          </a:p>
          <a:p>
            <a:pPr lvl="1"/>
            <a:r>
              <a:rPr lang="en-US" dirty="0"/>
              <a:t>Attention layer:- We are using </a:t>
            </a:r>
            <a:r>
              <a:rPr lang="en-US" dirty="0" err="1"/>
              <a:t>bahdanau’s</a:t>
            </a:r>
            <a:r>
              <a:rPr lang="en-US" dirty="0"/>
              <a:t> attention as attention layer.</a:t>
            </a:r>
          </a:p>
          <a:p>
            <a:endParaRPr lang="en-IN" dirty="0"/>
          </a:p>
        </p:txBody>
      </p:sp>
    </p:spTree>
    <p:extLst>
      <p:ext uri="{BB962C8B-B14F-4D97-AF65-F5344CB8AC3E}">
        <p14:creationId xmlns:p14="http://schemas.microsoft.com/office/powerpoint/2010/main" val="600294566"/>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52</TotalTime>
  <Words>640</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Candara</vt:lpstr>
      <vt:lpstr>Consolas</vt:lpstr>
      <vt:lpstr>ui-sans-serif</vt:lpstr>
      <vt:lpstr>Tech Computer 16x9</vt:lpstr>
      <vt:lpstr>Neural Machine Translation Using seq2seq model with Attention</vt:lpstr>
      <vt:lpstr>Introduction</vt:lpstr>
      <vt:lpstr>Topics</vt:lpstr>
      <vt:lpstr>Bidirectional</vt:lpstr>
      <vt:lpstr>Bahdanau Attention</vt:lpstr>
      <vt:lpstr> </vt:lpstr>
      <vt:lpstr>Preprocessing:-</vt:lpstr>
      <vt:lpstr>Preparation For Model:-</vt:lpstr>
      <vt:lpstr>PowerPoint Presentation</vt:lpstr>
      <vt:lpstr>Training &amp; testing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 Yadav</dc:creator>
  <cp:lastModifiedBy>Harsh Yadav</cp:lastModifiedBy>
  <cp:revision>2</cp:revision>
  <dcterms:created xsi:type="dcterms:W3CDTF">2024-11-13T04:39:00Z</dcterms:created>
  <dcterms:modified xsi:type="dcterms:W3CDTF">2024-11-20T18:11:05Z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