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8" r:id="rId3"/>
    <p:sldId id="257" r:id="rId4"/>
    <p:sldId id="258" r:id="rId5"/>
    <p:sldId id="259" r:id="rId6"/>
    <p:sldId id="260" r:id="rId7"/>
    <p:sldId id="261" r:id="rId8"/>
    <p:sldId id="262" r:id="rId9"/>
    <p:sldId id="264" r:id="rId10"/>
    <p:sldId id="263" r:id="rId11"/>
    <p:sldId id="265" r:id="rId12"/>
    <p:sldId id="270" r:id="rId13"/>
    <p:sldId id="276" r:id="rId14"/>
    <p:sldId id="277" r:id="rId15"/>
    <p:sldId id="278" r:id="rId16"/>
    <p:sldId id="305" r:id="rId17"/>
    <p:sldId id="306" r:id="rId18"/>
    <p:sldId id="307" r:id="rId19"/>
    <p:sldId id="304" r:id="rId20"/>
  </p:sldIdLst>
  <p:sldSz cx="10706100" cy="7569200"/>
  <p:notesSz cx="10706100" cy="756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4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957" y="2346452"/>
            <a:ext cx="9100185"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5915" y="4238752"/>
            <a:ext cx="7494270"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18" name="bg object 18"/>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sz="half" idx="2"/>
          </p:nvPr>
        </p:nvSpPr>
        <p:spPr>
          <a:xfrm>
            <a:off x="1187946" y="1611693"/>
            <a:ext cx="2637154" cy="4037965"/>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4" name="Holder 4"/>
          <p:cNvSpPr>
            <a:spLocks noGrp="1"/>
          </p:cNvSpPr>
          <p:nvPr>
            <p:ph sz="half" idx="3"/>
          </p:nvPr>
        </p:nvSpPr>
        <p:spPr>
          <a:xfrm>
            <a:off x="5513641" y="1740916"/>
            <a:ext cx="4657153"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18" name="bg object 18"/>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2" name="Holder 2"/>
          <p:cNvSpPr>
            <a:spLocks noGrp="1"/>
          </p:cNvSpPr>
          <p:nvPr>
            <p:ph type="title"/>
          </p:nvPr>
        </p:nvSpPr>
        <p:spPr>
          <a:xfrm>
            <a:off x="1024026" y="787568"/>
            <a:ext cx="8658047" cy="655319"/>
          </a:xfrm>
          <a:prstGeom prst="rect">
            <a:avLst/>
          </a:prstGeom>
        </p:spPr>
        <p:txBody>
          <a:bodyPr wrap="square" lIns="0" tIns="0" rIns="0" bIns="0">
            <a:spAutoFit/>
          </a:bodyPr>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body" idx="1"/>
          </p:nvPr>
        </p:nvSpPr>
        <p:spPr>
          <a:xfrm>
            <a:off x="985291" y="1611698"/>
            <a:ext cx="8735517" cy="4940934"/>
          </a:xfrm>
          <a:prstGeom prst="rect">
            <a:avLst/>
          </a:prstGeom>
        </p:spPr>
        <p:txBody>
          <a:bodyPr wrap="square" lIns="0" tIns="0" rIns="0" bIns="0">
            <a:spAutoFit/>
          </a:bodyPr>
          <a:lstStyle>
            <a:lvl1pPr>
              <a:defRPr sz="27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640074" y="7039356"/>
            <a:ext cx="3425952"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5305" y="7039356"/>
            <a:ext cx="2462403"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613473" y="6976491"/>
            <a:ext cx="294640" cy="210184"/>
          </a:xfrm>
          <a:prstGeom prst="rect">
            <a:avLst/>
          </a:prstGeom>
        </p:spPr>
        <p:txBody>
          <a:bodyPr wrap="square" lIns="0" tIns="0" rIns="0" bIns="0">
            <a:spAutoFit/>
          </a:bodyPr>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439138" y="0"/>
            <a:ext cx="137160" cy="513715"/>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08791C"/>
                </a:solidFill>
                <a:latin typeface="Arial"/>
                <a:cs typeface="Arial"/>
              </a:rPr>
              <a:t> </a:t>
            </a:r>
            <a:endParaRPr sz="3200">
              <a:latin typeface="Arial"/>
              <a:cs typeface="Arial"/>
            </a:endParaRPr>
          </a:p>
        </p:txBody>
      </p:sp>
      <p:sp>
        <p:nvSpPr>
          <p:cNvPr id="12" name="object 12"/>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1</a:t>
            </a:fld>
            <a:endParaRPr sz="1450">
              <a:latin typeface="Arial"/>
              <a:cs typeface="Arial"/>
            </a:endParaRPr>
          </a:p>
        </p:txBody>
      </p:sp>
      <p:sp>
        <p:nvSpPr>
          <p:cNvPr id="8" name="object 8"/>
          <p:cNvSpPr txBox="1">
            <a:spLocks noGrp="1"/>
          </p:cNvSpPr>
          <p:nvPr>
            <p:ph type="title"/>
          </p:nvPr>
        </p:nvSpPr>
        <p:spPr>
          <a:xfrm>
            <a:off x="2552852" y="408655"/>
            <a:ext cx="5939790" cy="513715"/>
          </a:xfrm>
          <a:prstGeom prst="rect">
            <a:avLst/>
          </a:prstGeom>
        </p:spPr>
        <p:txBody>
          <a:bodyPr vert="horz" wrap="square" lIns="0" tIns="12700" rIns="0" bIns="0" rtlCol="0">
            <a:spAutoFit/>
          </a:bodyPr>
          <a:lstStyle/>
          <a:p>
            <a:pPr marL="12700">
              <a:lnSpc>
                <a:spcPct val="100000"/>
              </a:lnSpc>
              <a:spcBef>
                <a:spcPts val="100"/>
              </a:spcBef>
            </a:pPr>
            <a:r>
              <a:rPr lang="en-IN" sz="3200" u="sng" spc="135" dirty="0"/>
              <a:t>BUS   RESERVATION</a:t>
            </a:r>
            <a:endParaRPr sz="3200" u="sng" dirty="0"/>
          </a:p>
        </p:txBody>
      </p:sp>
      <p:sp>
        <p:nvSpPr>
          <p:cNvPr id="10" name="object 10"/>
          <p:cNvSpPr txBox="1"/>
          <p:nvPr/>
        </p:nvSpPr>
        <p:spPr>
          <a:xfrm>
            <a:off x="5276850" y="4822316"/>
            <a:ext cx="4495800" cy="1862241"/>
          </a:xfrm>
          <a:prstGeom prst="rect">
            <a:avLst/>
          </a:prstGeom>
        </p:spPr>
        <p:txBody>
          <a:bodyPr vert="horz" wrap="square" lIns="0" tIns="12065" rIns="0" bIns="0" rtlCol="0">
            <a:spAutoFit/>
          </a:bodyPr>
          <a:lstStyle/>
          <a:p>
            <a:pPr marL="405765" marR="389255" indent="1270" algn="ctr">
              <a:lnSpc>
                <a:spcPct val="109600"/>
              </a:lnSpc>
              <a:spcBef>
                <a:spcPts val="95"/>
              </a:spcBef>
            </a:pPr>
            <a:r>
              <a:rPr sz="2400" spc="135" dirty="0">
                <a:latin typeface="Times New Roman"/>
                <a:cs typeface="Times New Roman"/>
              </a:rPr>
              <a:t>By</a:t>
            </a:r>
            <a:r>
              <a:rPr lang="en-IN" sz="2400" spc="135" dirty="0">
                <a:latin typeface="Times New Roman"/>
                <a:cs typeface="Times New Roman"/>
              </a:rPr>
              <a:t>-</a:t>
            </a:r>
            <a:r>
              <a:rPr sz="2400" spc="135" dirty="0">
                <a:latin typeface="Times New Roman"/>
                <a:cs typeface="Times New Roman"/>
              </a:rPr>
              <a:t>  </a:t>
            </a:r>
            <a:r>
              <a:rPr lang="en-IN" sz="2400" spc="135" dirty="0">
                <a:latin typeface="Times New Roman"/>
                <a:cs typeface="Times New Roman"/>
              </a:rPr>
              <a:t> </a:t>
            </a:r>
            <a:endParaRPr lang="en-IN" sz="2400" spc="120" dirty="0">
              <a:latin typeface="Times New Roman"/>
              <a:cs typeface="Times New Roman"/>
            </a:endParaRPr>
          </a:p>
          <a:p>
            <a:pPr marL="405765" marR="389255" indent="1270">
              <a:lnSpc>
                <a:spcPct val="109600"/>
              </a:lnSpc>
              <a:spcBef>
                <a:spcPts val="95"/>
              </a:spcBef>
            </a:pPr>
            <a:r>
              <a:rPr lang="en-IN" sz="2000" spc="120" dirty="0">
                <a:latin typeface="Times New Roman"/>
                <a:cs typeface="Times New Roman"/>
              </a:rPr>
              <a:t>    ADARSH KUMAR SINGH</a:t>
            </a:r>
          </a:p>
          <a:p>
            <a:pPr marL="405765" marR="389255" indent="1270">
              <a:lnSpc>
                <a:spcPct val="109600"/>
              </a:lnSpc>
              <a:spcBef>
                <a:spcPts val="95"/>
              </a:spcBef>
            </a:pPr>
            <a:r>
              <a:rPr lang="en-IN" sz="2000" spc="120" dirty="0">
                <a:latin typeface="Times New Roman"/>
                <a:cs typeface="Times New Roman"/>
              </a:rPr>
              <a:t>              AND</a:t>
            </a:r>
          </a:p>
          <a:p>
            <a:pPr marL="405765" marR="389255" indent="1270">
              <a:lnSpc>
                <a:spcPct val="109600"/>
              </a:lnSpc>
              <a:spcBef>
                <a:spcPts val="95"/>
              </a:spcBef>
            </a:pPr>
            <a:r>
              <a:rPr lang="en-IN" sz="2000" spc="120" dirty="0">
                <a:latin typeface="Times New Roman"/>
                <a:cs typeface="Times New Roman"/>
              </a:rPr>
              <a:t>SUYASH TRIPATHI</a:t>
            </a:r>
            <a:endParaRPr lang="en-IN" sz="2400" spc="120" dirty="0">
              <a:latin typeface="Times New Roman"/>
              <a:cs typeface="Times New Roman"/>
            </a:endParaRPr>
          </a:p>
          <a:p>
            <a:pPr marL="405765" marR="389255" indent="1270" algn="ctr">
              <a:lnSpc>
                <a:spcPct val="109600"/>
              </a:lnSpc>
              <a:spcBef>
                <a:spcPts val="95"/>
              </a:spcBef>
            </a:pPr>
            <a:endParaRPr lang="en-IN" sz="2400" spc="95" dirty="0">
              <a:latin typeface="Times New Roman"/>
              <a:cs typeface="Times New Roman"/>
            </a:endParaRPr>
          </a:p>
        </p:txBody>
      </p:sp>
      <p:sp>
        <p:nvSpPr>
          <p:cNvPr id="11" name="object 11"/>
          <p:cNvSpPr txBox="1"/>
          <p:nvPr/>
        </p:nvSpPr>
        <p:spPr>
          <a:xfrm>
            <a:off x="1771650" y="4150780"/>
            <a:ext cx="6934200" cy="235962"/>
          </a:xfrm>
          <a:prstGeom prst="rect">
            <a:avLst/>
          </a:prstGeom>
        </p:spPr>
        <p:txBody>
          <a:bodyPr vert="horz" wrap="square" lIns="0" tIns="12700" rIns="0" bIns="0" rtlCol="0">
            <a:spAutoFit/>
          </a:bodyPr>
          <a:lstStyle/>
          <a:p>
            <a:pPr marL="12700" algn="ctr">
              <a:lnSpc>
                <a:spcPct val="100000"/>
              </a:lnSpc>
              <a:spcBef>
                <a:spcPts val="100"/>
              </a:spcBef>
            </a:pPr>
            <a:r>
              <a:rPr lang="en-IN" sz="1350" spc="170" dirty="0">
                <a:latin typeface="Times New Roman"/>
                <a:cs typeface="Times New Roman"/>
              </a:rPr>
              <a:t>INSTITUTE OF ENGINEERING AND TECHNOLOGY,LUCKNOW </a:t>
            </a:r>
            <a:r>
              <a:rPr sz="1450" spc="175" dirty="0">
                <a:latin typeface="Arial"/>
                <a:cs typeface="Arial"/>
              </a:rPr>
              <a:t> </a:t>
            </a:r>
            <a:endParaRPr sz="1450" dirty="0">
              <a:latin typeface="Arial"/>
              <a:cs typeface="Arial"/>
            </a:endParaRPr>
          </a:p>
        </p:txBody>
      </p:sp>
      <p:pic>
        <p:nvPicPr>
          <p:cNvPr id="16" name="Picture 15">
            <a:extLst>
              <a:ext uri="{FF2B5EF4-FFF2-40B4-BE49-F238E27FC236}">
                <a16:creationId xmlns:a16="http://schemas.microsoft.com/office/drawing/2014/main" id="{7396A2FD-62CF-498A-B542-727A04038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2450" y="1822946"/>
            <a:ext cx="1981199" cy="1981199"/>
          </a:xfrm>
          <a:prstGeom prst="rect">
            <a:avLst/>
          </a:prstGeom>
        </p:spPr>
      </p:pic>
      <p:sp>
        <p:nvSpPr>
          <p:cNvPr id="19" name="Rectangle: Rounded Corners 18">
            <a:extLst>
              <a:ext uri="{FF2B5EF4-FFF2-40B4-BE49-F238E27FC236}">
                <a16:creationId xmlns:a16="http://schemas.microsoft.com/office/drawing/2014/main" id="{B8286E8E-C42A-439B-AC68-52A29BD2E94C}"/>
              </a:ext>
            </a:extLst>
          </p:cNvPr>
          <p:cNvSpPr/>
          <p:nvPr/>
        </p:nvSpPr>
        <p:spPr>
          <a:xfrm>
            <a:off x="3326131" y="-375919"/>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3DC90EB6-45CC-4D20-89E4-976ED270CC7E}"/>
              </a:ext>
            </a:extLst>
          </p:cNvPr>
          <p:cNvSpPr/>
          <p:nvPr/>
        </p:nvSpPr>
        <p:spPr>
          <a:xfrm>
            <a:off x="293369" y="114958"/>
            <a:ext cx="10149842" cy="732724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9303" y="357125"/>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08113" y="1341509"/>
            <a:ext cx="8989695" cy="7436138"/>
          </a:xfrm>
          <a:prstGeom prst="rect">
            <a:avLst/>
          </a:prstGeom>
        </p:spPr>
        <p:txBody>
          <a:bodyPr vert="horz" wrap="square" lIns="0" tIns="10795" rIns="0" bIns="0" rtlCol="0">
            <a:spAutoFit/>
          </a:bodyPr>
          <a:lstStyle/>
          <a:p>
            <a:pPr>
              <a:lnSpc>
                <a:spcPct val="115000"/>
              </a:lnSpc>
              <a:spcBef>
                <a:spcPts val="30"/>
              </a:spcBef>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By choosing this menu option you’ll be able to add the bus which is going to depart from the particular location. To add a new one you have to choose the menu as 1. After choosing the first menu software ask you to enter some details of the bus which are:</a:t>
            </a: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The Bus number.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Name of the driver.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Time of Departure.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Arrival Time.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The location from which bus will departure.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Arrival location.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The software will ask you all the above details every time during the addition of a new bus. After entering all the information and successful addition of bus, the software will display one message “Bus added Successfully”. Now in menu option 4, you’ll see the new bus has been added successfully.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endParaRPr lang="en-US" sz="2000" dirty="0">
              <a:effectLst/>
              <a:latin typeface="Arial" panose="020B0604020202020204" pitchFamily="34" charset="0"/>
              <a:ea typeface="Arial" panose="020B0604020202020204" pitchFamily="34" charset="0"/>
              <a:cs typeface="Mangal" panose="02040503050203030202" pitchFamily="18" charset="0"/>
            </a:endParaRPr>
          </a:p>
          <a:p>
            <a:pPr>
              <a:lnSpc>
                <a:spcPct val="115000"/>
              </a:lnSpc>
              <a:spcBef>
                <a:spcPts val="30"/>
              </a:spcBef>
              <a:spcAft>
                <a:spcPts val="1000"/>
              </a:spcAft>
            </a:pP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12700" marR="5080">
              <a:lnSpc>
                <a:spcPct val="107400"/>
              </a:lnSpc>
              <a:spcBef>
                <a:spcPts val="85"/>
              </a:spcBef>
            </a:pPr>
            <a:endParaRPr sz="245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10</a:t>
            </a:fld>
            <a:endParaRPr spc="50" dirty="0"/>
          </a:p>
        </p:txBody>
      </p:sp>
      <p:sp>
        <p:nvSpPr>
          <p:cNvPr id="7" name="Title 6">
            <a:extLst>
              <a:ext uri="{FF2B5EF4-FFF2-40B4-BE49-F238E27FC236}">
                <a16:creationId xmlns:a16="http://schemas.microsoft.com/office/drawing/2014/main" id="{08D5740C-1306-8D82-36E7-CC66BD8D3DBF}"/>
              </a:ext>
            </a:extLst>
          </p:cNvPr>
          <p:cNvSpPr>
            <a:spLocks noGrp="1"/>
          </p:cNvSpPr>
          <p:nvPr>
            <p:ph type="title"/>
          </p:nvPr>
        </p:nvSpPr>
        <p:spPr>
          <a:xfrm>
            <a:off x="1024026" y="787568"/>
            <a:ext cx="8658047" cy="1215717"/>
          </a:xfrm>
        </p:spPr>
        <p:txBody>
          <a:bodyPr/>
          <a:lstStyle/>
          <a:p>
            <a:r>
              <a:rPr lang="en-US" sz="4000" b="1" dirty="0">
                <a:effectLst/>
                <a:latin typeface="Arial" panose="020B0604020202020204" pitchFamily="34" charset="0"/>
                <a:ea typeface="Arial" panose="020B0604020202020204" pitchFamily="34" charset="0"/>
                <a:cs typeface="Mangal" panose="02040503050203030202" pitchFamily="18" charset="0"/>
              </a:rPr>
              <a:t>Add Bus:</a:t>
            </a:r>
            <a:br>
              <a:rPr lang="en-IN" sz="40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8" name="Rectangle 2">
            <a:extLst>
              <a:ext uri="{FF2B5EF4-FFF2-40B4-BE49-F238E27FC236}">
                <a16:creationId xmlns:a16="http://schemas.microsoft.com/office/drawing/2014/main" id="{55C9B9EC-DF79-3C45-8D0B-38A58124648E}"/>
              </a:ext>
            </a:extLst>
          </p:cNvPr>
          <p:cNvSpPr>
            <a:spLocks noChangeArrowheads="1"/>
          </p:cNvSpPr>
          <p:nvPr/>
        </p:nvSpPr>
        <p:spPr bwMode="auto">
          <a:xfrm>
            <a:off x="613473" y="1130742"/>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314450" y="536466"/>
            <a:ext cx="7418705" cy="1467068"/>
          </a:xfrm>
          <a:prstGeom prst="rect">
            <a:avLst/>
          </a:prstGeom>
        </p:spPr>
        <p:txBody>
          <a:bodyPr vert="horz" wrap="square" lIns="0" tIns="12700" rIns="0" bIns="0" rtlCol="0">
            <a:spAutoFit/>
          </a:bodyPr>
          <a:lstStyle/>
          <a:p>
            <a:pPr marL="12700">
              <a:lnSpc>
                <a:spcPct val="100000"/>
              </a:lnSpc>
              <a:spcBef>
                <a:spcPts val="100"/>
              </a:spcBef>
            </a:pPr>
            <a:r>
              <a:rPr lang="en-IN" sz="3150" b="1" i="1" spc="204" dirty="0"/>
              <a:t>BUS </a:t>
            </a:r>
            <a:r>
              <a:rPr lang="en-IN" sz="2800" b="1" i="1" spc="204" dirty="0"/>
              <a:t>RESERVATION</a:t>
            </a:r>
            <a:br>
              <a:rPr lang="en-IN" sz="3150" spc="204" dirty="0"/>
            </a:br>
            <a:br>
              <a:rPr lang="en-IN" sz="3150" spc="204" dirty="0"/>
            </a:br>
            <a:endParaRPr sz="31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11</a:t>
            </a:fld>
            <a:endParaRPr spc="50" dirty="0"/>
          </a:p>
        </p:txBody>
      </p:sp>
      <p:sp>
        <p:nvSpPr>
          <p:cNvPr id="6" name="Rectangle 2">
            <a:extLst>
              <a:ext uri="{FF2B5EF4-FFF2-40B4-BE49-F238E27FC236}">
                <a16:creationId xmlns:a16="http://schemas.microsoft.com/office/drawing/2014/main" id="{8DB711E7-2CAA-E56D-7069-FC8BDA696373}"/>
              </a:ext>
            </a:extLst>
          </p:cNvPr>
          <p:cNvSpPr>
            <a:spLocks noChangeArrowheads="1"/>
          </p:cNvSpPr>
          <p:nvPr/>
        </p:nvSpPr>
        <p:spPr bwMode="auto">
          <a:xfrm>
            <a:off x="331242" y="1270000"/>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911CF849-838D-2BBB-F508-26E511FB21A2}"/>
              </a:ext>
            </a:extLst>
          </p:cNvPr>
          <p:cNvGraphicFramePr>
            <a:graphicFrameLocks/>
          </p:cNvGraphicFramePr>
          <p:nvPr>
            <p:extLst>
              <p:ext uri="{D42A27DB-BD31-4B8C-83A1-F6EECF244321}">
                <p14:modId xmlns:p14="http://schemas.microsoft.com/office/powerpoint/2010/main" val="1003132427"/>
              </p:ext>
            </p:extLst>
          </p:nvPr>
        </p:nvGraphicFramePr>
        <p:xfrm>
          <a:off x="476250" y="1193800"/>
          <a:ext cx="9753600" cy="6096000"/>
        </p:xfrm>
        <a:graphic>
          <a:graphicData uri="http://schemas.openxmlformats.org/presentationml/2006/ole">
            <mc:AlternateContent xmlns:mc="http://schemas.openxmlformats.org/markup-compatibility/2006">
              <mc:Choice xmlns:v="urn:schemas-microsoft-com:vml" Requires="v">
                <p:oleObj name="Picture" r:id="rId3" imgW="8209524" imgH="4142857" progId="StaticDib">
                  <p:embed/>
                </p:oleObj>
              </mc:Choice>
              <mc:Fallback>
                <p:oleObj name="Picture" r:id="rId3" imgW="8209524" imgH="4142857" progId="StaticDib">
                  <p:embed/>
                  <p:pic>
                    <p:nvPicPr>
                      <p:cNvPr id="0" name="rectole00000000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193800"/>
                        <a:ext cx="9753600" cy="6096000"/>
                      </a:xfrm>
                      <a:prstGeom prst="rect">
                        <a:avLst/>
                      </a:prstGeom>
                      <a:solidFill>
                        <a:srgbClr val="FFFFFF"/>
                      </a:solid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450" y="787568"/>
            <a:ext cx="10439400" cy="8750472"/>
          </a:xfrm>
          <a:prstGeom prst="rect">
            <a:avLst/>
          </a:prstGeom>
        </p:spPr>
        <p:txBody>
          <a:bodyPr vert="horz" wrap="square" lIns="0" tIns="16510" rIns="0" bIns="0" rtlCol="0">
            <a:spAutoFit/>
          </a:bodyPr>
          <a:lstStyle/>
          <a:p>
            <a:pPr>
              <a:lnSpc>
                <a:spcPct val="115000"/>
              </a:lnSpc>
              <a:spcBef>
                <a:spcPts val="30"/>
              </a:spcBef>
              <a:spcAft>
                <a:spcPts val="1000"/>
              </a:spcAft>
            </a:pPr>
            <a:r>
              <a:rPr lang="en-US" sz="2000" i="1" dirty="0">
                <a:effectLst/>
                <a:latin typeface="Arial" panose="020B0604020202020204" pitchFamily="34" charset="0"/>
                <a:ea typeface="Arial" panose="020B0604020202020204" pitchFamily="34" charset="0"/>
                <a:cs typeface="Mangal" panose="02040503050203030202" pitchFamily="18" charset="0"/>
              </a:rPr>
              <a:t>Bus Reservation:</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This section is the main section of our project where the passenger will be able to reserve the ticket for the available buses. Before reserving the bus tickets you’ve to choose the 4th option and check whether the bus is available or not. If it’s available then this option comes into the picture.</a:t>
            </a: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After choosing this option the software will ask for the following information:</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Bus number.</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The seat number which you want to book.</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Name of the passenger.</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After entering the above information correctly the software will show the success message as “Seat Reserved Successfully”.</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Note: If the entered seat is reserved by another person already then, the software will show the message as “The seat no is already reserved”. To get rid of this message the next menu comes into the picture. If the seat is already reserved then the software will ask you to enter a different seat, no. If you don’t know which seats are available then, let’s see the working of the 3rd menu.</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r>
              <a:rPr lang="en-US" sz="1800" dirty="0">
                <a:effectLst/>
                <a:latin typeface="Arial" panose="020B0604020202020204" pitchFamily="34" charset="0"/>
                <a:ea typeface="Arial" panose="020B0604020202020204" pitchFamily="34" charset="0"/>
                <a:cs typeface="Mangal" panose="02040503050203030202" pitchFamily="18" charset="0"/>
              </a:rPr>
              <a:t> </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sz="41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12</a:t>
            </a:fld>
            <a:endParaRPr spc="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13</a:t>
            </a:fld>
            <a:endParaRPr spc="50" dirty="0"/>
          </a:p>
        </p:txBody>
      </p:sp>
      <p:sp>
        <p:nvSpPr>
          <p:cNvPr id="4" name="object 4"/>
          <p:cNvSpPr txBox="1">
            <a:spLocks noGrp="1"/>
          </p:cNvSpPr>
          <p:nvPr>
            <p:ph type="body" idx="1"/>
          </p:nvPr>
        </p:nvSpPr>
        <p:spPr>
          <a:xfrm>
            <a:off x="985291" y="1611698"/>
            <a:ext cx="8735517" cy="6093463"/>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Show:</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With the help of this option, you’ll get a clear picture of the reservation data of a particular bus. After choosing the 3rd option, the software will ask you to enter the bus number for which you want to see the reservation data. Passengers have to enter the bus number in which they want to do the seat reservation.</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br>
              <a:rPr lang="en-IN" sz="2400" dirty="0"/>
            </a:br>
            <a:br>
              <a:rPr lang="en-IN" sz="2400" dirty="0"/>
            </a:br>
            <a:r>
              <a:rPr lang="en-IN" sz="2400" dirty="0"/>
              <a:t>   </a:t>
            </a:r>
            <a:endParaRPr lang="en-IN" sz="2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14</a:t>
            </a:fld>
            <a:endParaRPr spc="50" dirty="0"/>
          </a:p>
        </p:txBody>
      </p:sp>
      <p:sp>
        <p:nvSpPr>
          <p:cNvPr id="4" name="object 4"/>
          <p:cNvSpPr txBox="1"/>
          <p:nvPr/>
        </p:nvSpPr>
        <p:spPr>
          <a:xfrm>
            <a:off x="1539176" y="1611106"/>
            <a:ext cx="7786370" cy="5288114"/>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Buses Available:</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With the help of this menu, the passenger will be able to check whether the bus is available or not to which passenger wants to travel. To get all the data of available buses the passenger has to choose the option as 4. After choosing the 4th option the software will display all the data of available buses.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r>
              <a:rPr lang="en-IN" sz="2800" dirty="0"/>
              <a:t>   </a:t>
            </a:r>
            <a:endParaRPr sz="27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39138" y="811284"/>
            <a:ext cx="3881120" cy="622935"/>
          </a:xfrm>
          <a:prstGeom prst="rect">
            <a:avLst/>
          </a:prstGeom>
        </p:spPr>
        <p:txBody>
          <a:bodyPr vert="horz" wrap="square" lIns="0" tIns="15240" rIns="0" bIns="0" rtlCol="0">
            <a:spAutoFit/>
          </a:bodyPr>
          <a:lstStyle/>
          <a:p>
            <a:pPr marL="12700">
              <a:lnSpc>
                <a:spcPct val="100000"/>
              </a:lnSpc>
              <a:spcBef>
                <a:spcPts val="120"/>
              </a:spcBef>
            </a:pPr>
            <a:r>
              <a:rPr spc="265" dirty="0">
                <a:latin typeface="Arial"/>
                <a:cs typeface="Arial"/>
              </a:rPr>
              <a:t> </a:t>
            </a:r>
            <a:endParaRPr spc="34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15</a:t>
            </a:fld>
            <a:endParaRPr spc="50" dirty="0"/>
          </a:p>
        </p:txBody>
      </p:sp>
      <p:sp>
        <p:nvSpPr>
          <p:cNvPr id="5" name="object 5"/>
          <p:cNvSpPr txBox="1"/>
          <p:nvPr/>
        </p:nvSpPr>
        <p:spPr>
          <a:xfrm>
            <a:off x="1439138" y="1529448"/>
            <a:ext cx="8214995" cy="400751"/>
          </a:xfrm>
          <a:prstGeom prst="rect">
            <a:avLst/>
          </a:prstGeom>
        </p:spPr>
        <p:txBody>
          <a:bodyPr vert="horz" wrap="square" lIns="0" tIns="122555" rIns="0" bIns="0" rtlCol="0">
            <a:spAutoFit/>
          </a:bodyPr>
          <a:lstStyle/>
          <a:p>
            <a:r>
              <a:rPr lang="en-IN" dirty="0"/>
              <a:t> </a:t>
            </a:r>
            <a:endParaRPr dirty="0">
              <a:latin typeface="Arial"/>
              <a:cs typeface="Arial"/>
            </a:endParaRPr>
          </a:p>
        </p:txBody>
      </p:sp>
      <p:sp>
        <p:nvSpPr>
          <p:cNvPr id="10" name="Rectangle 2">
            <a:extLst>
              <a:ext uri="{FF2B5EF4-FFF2-40B4-BE49-F238E27FC236}">
                <a16:creationId xmlns:a16="http://schemas.microsoft.com/office/drawing/2014/main" id="{37B9BF3C-F280-13C3-5E75-B903FC9523ED}"/>
              </a:ext>
            </a:extLst>
          </p:cNvPr>
          <p:cNvSpPr>
            <a:spLocks noChangeArrowheads="1"/>
          </p:cNvSpPr>
          <p:nvPr/>
        </p:nvSpPr>
        <p:spPr bwMode="auto">
          <a:xfrm>
            <a:off x="1316437" y="2336800"/>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a:extLst>
              <a:ext uri="{FF2B5EF4-FFF2-40B4-BE49-F238E27FC236}">
                <a16:creationId xmlns:a16="http://schemas.microsoft.com/office/drawing/2014/main" id="{5AD5E603-BB48-C48D-8D60-B5F008C4A4ED}"/>
              </a:ext>
            </a:extLst>
          </p:cNvPr>
          <p:cNvGraphicFramePr>
            <a:graphicFrameLocks/>
          </p:cNvGraphicFramePr>
          <p:nvPr>
            <p:extLst>
              <p:ext uri="{D42A27DB-BD31-4B8C-83A1-F6EECF244321}">
                <p14:modId xmlns:p14="http://schemas.microsoft.com/office/powerpoint/2010/main" val="1746864299"/>
              </p:ext>
            </p:extLst>
          </p:nvPr>
        </p:nvGraphicFramePr>
        <p:xfrm>
          <a:off x="613473" y="443742"/>
          <a:ext cx="9040660" cy="6165208"/>
        </p:xfrm>
        <a:graphic>
          <a:graphicData uri="http://schemas.openxmlformats.org/presentationml/2006/ole">
            <mc:AlternateContent xmlns:mc="http://schemas.openxmlformats.org/markup-compatibility/2006">
              <mc:Choice xmlns:v="urn:schemas-microsoft-com:vml" Requires="v">
                <p:oleObj name="Picture" r:id="rId3" imgW="9752381" imgH="4695238" progId="StaticDib">
                  <p:embed/>
                </p:oleObj>
              </mc:Choice>
              <mc:Fallback>
                <p:oleObj name="Picture" r:id="rId3" imgW="9752381" imgH="4695238" progId="StaticDib">
                  <p:embed/>
                  <p:pic>
                    <p:nvPicPr>
                      <p:cNvPr id="8" name="Object 7">
                        <a:extLst>
                          <a:ext uri="{FF2B5EF4-FFF2-40B4-BE49-F238E27FC236}">
                            <a16:creationId xmlns:a16="http://schemas.microsoft.com/office/drawing/2014/main" id="{53D54976-2526-0555-22AC-1BAA42BBC5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73" y="443742"/>
                        <a:ext cx="9040660" cy="6165208"/>
                      </a:xfrm>
                      <a:prstGeom prst="rect">
                        <a:avLst/>
                      </a:prstGeom>
                      <a:solidFill>
                        <a:srgbClr val="FFFFFF"/>
                      </a:solid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0245" y="55527"/>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16</a:t>
            </a:fld>
            <a:endParaRPr spc="50" dirty="0"/>
          </a:p>
        </p:txBody>
      </p:sp>
      <p:sp>
        <p:nvSpPr>
          <p:cNvPr id="5" name="object 5"/>
          <p:cNvSpPr txBox="1"/>
          <p:nvPr/>
        </p:nvSpPr>
        <p:spPr>
          <a:xfrm>
            <a:off x="1439138" y="1362127"/>
            <a:ext cx="7493000" cy="6079421"/>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The software will show the following data:</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Bus number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Drivers name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Arrival time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Departure time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Departure location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Arrival location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Now let’s see the working of the last menu option of the bus reservation system project in </a:t>
            </a:r>
            <a:r>
              <a:rPr lang="en-US" sz="2000" dirty="0" err="1">
                <a:effectLst/>
                <a:latin typeface="Arial" panose="020B0604020202020204" pitchFamily="34" charset="0"/>
                <a:ea typeface="Arial" panose="020B0604020202020204" pitchFamily="34" charset="0"/>
                <a:cs typeface="Mangal" panose="02040503050203030202" pitchFamily="18" charset="0"/>
              </a:rPr>
              <a:t>c++</a:t>
            </a:r>
            <a:r>
              <a:rPr lang="en-US" sz="2000" dirty="0">
                <a:effectLst/>
                <a:latin typeface="Arial" panose="020B0604020202020204" pitchFamily="34" charset="0"/>
                <a:ea typeface="Arial" panose="020B0604020202020204" pitchFamily="34" charset="0"/>
                <a:cs typeface="Mangal" panose="02040503050203030202" pitchFamily="18" charset="0"/>
              </a:rPr>
              <a:t> </a:t>
            </a:r>
            <a:r>
              <a:rPr lang="en-US" sz="2000" dirty="0" err="1">
                <a:effectLst/>
                <a:latin typeface="Arial" panose="020B0604020202020204" pitchFamily="34" charset="0"/>
                <a:ea typeface="Arial" panose="020B0604020202020204" pitchFamily="34" charset="0"/>
                <a:cs typeface="Mangal" panose="02040503050203030202" pitchFamily="18" charset="0"/>
              </a:rPr>
              <a:t>i.e</a:t>
            </a:r>
            <a:r>
              <a:rPr lang="en-US" sz="2000" dirty="0">
                <a:effectLst/>
                <a:latin typeface="Arial" panose="020B0604020202020204" pitchFamily="34" charset="0"/>
                <a:ea typeface="Arial" panose="020B0604020202020204" pitchFamily="34" charset="0"/>
                <a:cs typeface="Mangal" panose="02040503050203030202" pitchFamily="18" charset="0"/>
              </a:rPr>
              <a:t> Exit.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r>
              <a:rPr lang="en-US" sz="1600" dirty="0"/>
              <a:t>       </a:t>
            </a:r>
            <a:br>
              <a:rPr lang="en-US" sz="1600" dirty="0"/>
            </a:br>
            <a:endParaRPr lang="en-US" sz="1600" dirty="0"/>
          </a:p>
          <a:p>
            <a:pPr marL="12700" marR="4318635">
              <a:lnSpc>
                <a:spcPct val="125899"/>
              </a:lnSpc>
              <a:spcBef>
                <a:spcPts val="100"/>
              </a:spcBef>
            </a:pPr>
            <a:endParaRPr sz="1600" dirty="0">
              <a:latin typeface="Arial"/>
              <a:cs typeface="Arial"/>
            </a:endParaRPr>
          </a:p>
        </p:txBody>
      </p:sp>
    </p:spTree>
    <p:extLst>
      <p:ext uri="{BB962C8B-B14F-4D97-AF65-F5344CB8AC3E}">
        <p14:creationId xmlns:p14="http://schemas.microsoft.com/office/powerpoint/2010/main" val="64597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7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17</a:t>
            </a:fld>
            <a:endParaRPr spc="50" dirty="0"/>
          </a:p>
        </p:txBody>
      </p:sp>
      <p:sp>
        <p:nvSpPr>
          <p:cNvPr id="5" name="object 5"/>
          <p:cNvSpPr txBox="1"/>
          <p:nvPr/>
        </p:nvSpPr>
        <p:spPr>
          <a:xfrm>
            <a:off x="1439138" y="1362127"/>
            <a:ext cx="7493000" cy="2978251"/>
          </a:xfrm>
          <a:prstGeom prst="rect">
            <a:avLst/>
          </a:prstGeom>
        </p:spPr>
        <p:txBody>
          <a:bodyPr vert="horz" wrap="square" lIns="0" tIns="12700" rIns="0" bIns="0" rtlCol="0">
            <a:spAutoFit/>
          </a:bodyPr>
          <a:lstStyle/>
          <a:p>
            <a:pPr>
              <a:lnSpc>
                <a:spcPct val="115000"/>
              </a:lnSpc>
              <a:spcBef>
                <a:spcPts val="30"/>
              </a:spcBef>
              <a:spcAft>
                <a:spcPts val="1000"/>
              </a:spcAft>
            </a:pPr>
            <a:r>
              <a:rPr lang="en-US" sz="1600" dirty="0"/>
              <a:t>  </a:t>
            </a:r>
            <a:r>
              <a:rPr lang="en-US" sz="4400" b="1" dirty="0">
                <a:effectLst/>
                <a:latin typeface="Arial" panose="020B0604020202020204" pitchFamily="34" charset="0"/>
                <a:ea typeface="Arial" panose="020B0604020202020204" pitchFamily="34" charset="0"/>
                <a:cs typeface="Mangal" panose="02040503050203030202" pitchFamily="18" charset="0"/>
              </a:rPr>
              <a:t>Exit:</a:t>
            </a:r>
            <a:endParaRPr lang="en-IN" sz="4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By choosing the 5th option the bus reservation system project in </a:t>
            </a:r>
            <a:r>
              <a:rPr lang="en-US" sz="2800" dirty="0" err="1">
                <a:effectLst/>
                <a:latin typeface="Arial" panose="020B0604020202020204" pitchFamily="34" charset="0"/>
                <a:ea typeface="Arial" panose="020B0604020202020204" pitchFamily="34" charset="0"/>
                <a:cs typeface="Mangal" panose="02040503050203030202" pitchFamily="18" charset="0"/>
              </a:rPr>
              <a:t>c++</a:t>
            </a:r>
            <a:r>
              <a:rPr lang="en-US" sz="2800" dirty="0">
                <a:effectLst/>
                <a:latin typeface="Arial" panose="020B0604020202020204" pitchFamily="34" charset="0"/>
                <a:ea typeface="Arial" panose="020B0604020202020204" pitchFamily="34" charset="0"/>
                <a:cs typeface="Mangal" panose="02040503050203030202" pitchFamily="18" charset="0"/>
              </a:rPr>
              <a:t> will be closed.</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br>
              <a:rPr lang="en-US" sz="1600" dirty="0"/>
            </a:br>
            <a:r>
              <a:rPr lang="en-US" sz="1600" dirty="0"/>
              <a:t>   </a:t>
            </a:r>
            <a:endParaRPr sz="1600" dirty="0">
              <a:latin typeface="Arial"/>
              <a:cs typeface="Arial"/>
            </a:endParaRPr>
          </a:p>
        </p:txBody>
      </p:sp>
    </p:spTree>
    <p:extLst>
      <p:ext uri="{BB962C8B-B14F-4D97-AF65-F5344CB8AC3E}">
        <p14:creationId xmlns:p14="http://schemas.microsoft.com/office/powerpoint/2010/main" val="320440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7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18</a:t>
            </a:fld>
            <a:endParaRPr spc="50" dirty="0"/>
          </a:p>
        </p:txBody>
      </p:sp>
      <p:sp>
        <p:nvSpPr>
          <p:cNvPr id="5" name="object 5"/>
          <p:cNvSpPr txBox="1"/>
          <p:nvPr/>
        </p:nvSpPr>
        <p:spPr>
          <a:xfrm>
            <a:off x="1439138" y="1362127"/>
            <a:ext cx="7493000" cy="3426579"/>
          </a:xfrm>
          <a:prstGeom prst="rect">
            <a:avLst/>
          </a:prstGeom>
        </p:spPr>
        <p:txBody>
          <a:bodyPr vert="horz" wrap="square" lIns="0" tIns="12700" rIns="0" bIns="0" rtlCol="0">
            <a:spAutoFit/>
          </a:bodyPr>
          <a:lstStyle/>
          <a:p>
            <a:pPr>
              <a:lnSpc>
                <a:spcPct val="115000"/>
              </a:lnSpc>
              <a:spcBef>
                <a:spcPts val="30"/>
              </a:spcBef>
              <a:spcAft>
                <a:spcPts val="1000"/>
              </a:spcAft>
            </a:pPr>
            <a:r>
              <a:rPr lang="en-US" sz="3600" b="1" dirty="0">
                <a:effectLst/>
                <a:latin typeface="Arial" panose="020B0604020202020204" pitchFamily="34" charset="0"/>
                <a:ea typeface="Arial" panose="020B0604020202020204" pitchFamily="34" charset="0"/>
                <a:cs typeface="Mangal" panose="02040503050203030202" pitchFamily="18" charset="0"/>
              </a:rPr>
              <a:t>Summary:</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3200" dirty="0">
                <a:effectLst/>
                <a:latin typeface="Arial" panose="020B0604020202020204" pitchFamily="34" charset="0"/>
                <a:ea typeface="Arial" panose="020B0604020202020204" pitchFamily="34" charset="0"/>
                <a:cs typeface="Mangal" panose="02040503050203030202" pitchFamily="18" charset="0"/>
              </a:rPr>
              <a:t>In this way, we’ve created and executed the Bus Reservation System Project in </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3200" dirty="0">
                <a:effectLst/>
                <a:latin typeface="Arial" panose="020B0604020202020204" pitchFamily="34" charset="0"/>
                <a:ea typeface="Arial" panose="020B0604020202020204" pitchFamily="34" charset="0"/>
                <a:cs typeface="Mangal" panose="02040503050203030202" pitchFamily="18" charset="0"/>
              </a:rPr>
              <a:t>C++.</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r>
              <a:rPr lang="en-US" sz="1600" dirty="0"/>
              <a:t>     </a:t>
            </a:r>
            <a:endParaRPr sz="1600" dirty="0">
              <a:latin typeface="Arial"/>
              <a:cs typeface="Arial"/>
            </a:endParaRPr>
          </a:p>
        </p:txBody>
      </p:sp>
    </p:spTree>
    <p:extLst>
      <p:ext uri="{BB962C8B-B14F-4D97-AF65-F5344CB8AC3E}">
        <p14:creationId xmlns:p14="http://schemas.microsoft.com/office/powerpoint/2010/main" val="425190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700" cy="7534275"/>
            <a:chOff x="0" y="0"/>
            <a:chExt cx="12700" cy="7534275"/>
          </a:xfrm>
        </p:grpSpPr>
        <p:sp>
          <p:nvSpPr>
            <p:cNvPr id="3" name="object 3"/>
            <p:cNvSpPr/>
            <p:nvPr/>
          </p:nvSpPr>
          <p:spPr>
            <a:xfrm>
              <a:off x="0" y="0"/>
              <a:ext cx="6350" cy="5397500"/>
            </a:xfrm>
            <a:custGeom>
              <a:avLst/>
              <a:gdLst/>
              <a:ahLst/>
              <a:cxnLst/>
              <a:rect l="l" t="t" r="r" b="b"/>
              <a:pathLst>
                <a:path w="6350" h="5397500">
                  <a:moveTo>
                    <a:pt x="6350" y="5397500"/>
                  </a:moveTo>
                  <a:lnTo>
                    <a:pt x="0" y="5397500"/>
                  </a:lnTo>
                  <a:lnTo>
                    <a:pt x="0" y="0"/>
                  </a:lnTo>
                  <a:lnTo>
                    <a:pt x="6350" y="0"/>
                  </a:lnTo>
                  <a:lnTo>
                    <a:pt x="6350" y="5397500"/>
                  </a:lnTo>
                  <a:close/>
                </a:path>
              </a:pathLst>
            </a:custGeom>
            <a:solidFill>
              <a:srgbClr val="E6E9EB"/>
            </a:solidFill>
          </p:spPr>
          <p:txBody>
            <a:bodyPr wrap="square" lIns="0" tIns="0" rIns="0" bIns="0" rtlCol="0"/>
            <a:lstStyle/>
            <a:p>
              <a:endParaRPr/>
            </a:p>
          </p:txBody>
        </p:sp>
        <p:sp>
          <p:nvSpPr>
            <p:cNvPr id="4" name="object 4"/>
            <p:cNvSpPr/>
            <p:nvPr/>
          </p:nvSpPr>
          <p:spPr>
            <a:xfrm>
              <a:off x="6350" y="0"/>
              <a:ext cx="6350" cy="7534275"/>
            </a:xfrm>
            <a:custGeom>
              <a:avLst/>
              <a:gdLst/>
              <a:ahLst/>
              <a:cxnLst/>
              <a:rect l="l" t="t" r="r" b="b"/>
              <a:pathLst>
                <a:path w="6350" h="7534275">
                  <a:moveTo>
                    <a:pt x="6350" y="7534275"/>
                  </a:moveTo>
                  <a:lnTo>
                    <a:pt x="0" y="7534275"/>
                  </a:lnTo>
                  <a:lnTo>
                    <a:pt x="0" y="0"/>
                  </a:lnTo>
                  <a:lnTo>
                    <a:pt x="6350" y="0"/>
                  </a:lnTo>
                  <a:lnTo>
                    <a:pt x="6350" y="7534275"/>
                  </a:lnTo>
                  <a:close/>
                </a:path>
              </a:pathLst>
            </a:custGeom>
            <a:solidFill>
              <a:srgbClr val="E9EDF7"/>
            </a:solidFill>
          </p:spPr>
          <p:txBody>
            <a:bodyPr wrap="square" lIns="0" tIns="0" rIns="0" bIns="0" rtlCol="0"/>
            <a:lstStyle/>
            <a:p>
              <a:endParaRPr/>
            </a:p>
          </p:txBody>
        </p:sp>
      </p:grpSp>
      <p:sp>
        <p:nvSpPr>
          <p:cNvPr id="5" name="object 5"/>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213074" y="4844486"/>
            <a:ext cx="4969510" cy="489584"/>
          </a:xfrm>
          <a:prstGeom prst="rect">
            <a:avLst/>
          </a:prstGeom>
        </p:spPr>
        <p:txBody>
          <a:bodyPr vert="horz" wrap="square" lIns="0" tIns="12065" rIns="0" bIns="0" rtlCol="0">
            <a:spAutoFit/>
          </a:bodyPr>
          <a:lstStyle/>
          <a:p>
            <a:pPr marL="12700">
              <a:lnSpc>
                <a:spcPct val="100000"/>
              </a:lnSpc>
              <a:spcBef>
                <a:spcPts val="95"/>
              </a:spcBef>
            </a:pPr>
            <a:r>
              <a:rPr sz="3050" spc="919" dirty="0">
                <a:solidFill>
                  <a:srgbClr val="009999"/>
                </a:solidFill>
              </a:rPr>
              <a:t>THANK</a:t>
            </a:r>
            <a:r>
              <a:rPr sz="3050" spc="180" dirty="0">
                <a:solidFill>
                  <a:srgbClr val="009999"/>
                </a:solidFill>
              </a:rPr>
              <a:t> </a:t>
            </a:r>
            <a:r>
              <a:rPr sz="3050" spc="1140" dirty="0">
                <a:solidFill>
                  <a:srgbClr val="009999"/>
                </a:solidFill>
              </a:rPr>
              <a:t>YOU………</a:t>
            </a:r>
            <a:endParaRPr sz="305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19</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0326-D289-B26F-722D-227BF6BD0D62}"/>
              </a:ext>
            </a:extLst>
          </p:cNvPr>
          <p:cNvSpPr>
            <a:spLocks noGrp="1"/>
          </p:cNvSpPr>
          <p:nvPr>
            <p:ph type="title"/>
          </p:nvPr>
        </p:nvSpPr>
        <p:spPr>
          <a:xfrm>
            <a:off x="3524250" y="0"/>
            <a:ext cx="8658047" cy="584200"/>
          </a:xfrm>
        </p:spPr>
        <p:txBody>
          <a:bodyPr/>
          <a:lstStyle/>
          <a:p>
            <a:r>
              <a:rPr lang="en-GB" sz="3600" b="1" u="sng"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CERTIFICATE </a:t>
            </a:r>
            <a:br>
              <a:rPr lang="en-IN" sz="1800"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1D22BAF-94A1-CECA-7AC2-E5045308A73C}"/>
              </a:ext>
            </a:extLst>
          </p:cNvPr>
          <p:cNvSpPr>
            <a:spLocks noGrp="1"/>
          </p:cNvSpPr>
          <p:nvPr>
            <p:ph type="body" idx="1"/>
          </p:nvPr>
        </p:nvSpPr>
        <p:spPr>
          <a:xfrm>
            <a:off x="1162050" y="1193800"/>
            <a:ext cx="8735517" cy="7909858"/>
          </a:xfrm>
        </p:spPr>
        <p:txBody>
          <a:bodyPr/>
          <a:lstStyle/>
          <a:p>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This is to certify that the “Mini Project Report” submitted by </a:t>
            </a:r>
            <a:r>
              <a:rPr lang="en-GB" sz="2000" b="1"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rPr>
              <a:t>Adarsh Kumar Singh</a:t>
            </a: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(Roll. No – 2100520100105) is work done by him and submitted during the 2023 – 2024 academic year, in partial fulfilment of the requirements for the award of the degree of Bachelor of Technology in Computer Science Engineering at Institute of Engineering and Technology (Sitapur Road, Lucknow, Uttar Pradesh, India</a:t>
            </a:r>
          </a:p>
          <a:p>
            <a:endParaRPr lang="en-GB" sz="2000" b="1"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Date: 09</a:t>
            </a:r>
            <a:r>
              <a:rPr lang="en-GB" sz="2000" b="1" kern="1200" baseline="30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a:t>
            </a: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May 2023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Place: Lucknow                                                                            </a:t>
            </a:r>
            <a:r>
              <a:rPr lang="en-GB" sz="2000" b="1" kern="1200"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Dr.</a:t>
            </a: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Girish Chandra</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Head of Department</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18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endParaRPr lang="en-GB" sz="2400"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Mrs.  Deepali Awasthi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Course Coordinator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KCS - 554</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GB" sz="2400"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IN" sz="2400"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3286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14450" y="647151"/>
            <a:ext cx="5867400" cy="5507470"/>
          </a:xfrm>
          <a:prstGeom prst="rect">
            <a:avLst/>
          </a:prstGeom>
        </p:spPr>
        <p:txBody>
          <a:bodyPr vert="horz" wrap="square" lIns="0" tIns="12700" rIns="0" bIns="0" rtlCol="0">
            <a:spAutoFit/>
          </a:bodyPr>
          <a:lstStyle/>
          <a:p>
            <a:pPr>
              <a:lnSpc>
                <a:spcPct val="115000"/>
              </a:lnSpc>
              <a:spcAft>
                <a:spcPts val="1000"/>
              </a:spcAft>
            </a:pPr>
            <a:r>
              <a:rPr lang="en-US" sz="2400" i="1" u="sng" dirty="0">
                <a:effectLst/>
                <a:latin typeface="Calibri" panose="020F0502020204030204" pitchFamily="34" charset="0"/>
                <a:ea typeface="Calibri" panose="020F0502020204030204" pitchFamily="34" charset="0"/>
                <a:cs typeface="Calibri" panose="020F0502020204030204" pitchFamily="34" charset="0"/>
              </a:rPr>
              <a:t>Table of Contents</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1.What is Bus Reservation System?</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2.Features of Bus Reservation System Project in C++</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3.Modules of Bus Reservation System</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4.Working of Project</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4.1.Main Screen:</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4.2.Add Bus:</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4.3Bus Reservation:</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4.4Show:</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4.5Buses Available:</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4.6Exit:</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latin typeface="Calibri" panose="020F0502020204030204" pitchFamily="34" charset="0"/>
                <a:ea typeface="Calibri" panose="020F0502020204030204" pitchFamily="34" charset="0"/>
                <a:cs typeface="Mangal" panose="020B0502040204020203" pitchFamily="18" charset="0"/>
              </a:rPr>
              <a:t>5.</a:t>
            </a:r>
            <a:r>
              <a:rPr lang="en-US" sz="2400" i="1" dirty="0">
                <a:effectLst/>
                <a:latin typeface="Calibri" panose="020F0502020204030204" pitchFamily="34" charset="0"/>
                <a:ea typeface="Calibri" panose="020F0502020204030204" pitchFamily="34" charset="0"/>
              </a:rPr>
              <a:t>Summary:</a:t>
            </a:r>
            <a:endParaRPr sz="2400" i="1" dirty="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3</a:t>
            </a:fld>
            <a:endParaRPr sz="14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89018" y="519330"/>
            <a:ext cx="2437130" cy="506095"/>
          </a:xfrm>
          <a:prstGeom prst="rect">
            <a:avLst/>
          </a:prstGeom>
        </p:spPr>
        <p:txBody>
          <a:bodyPr vert="horz" wrap="square" lIns="0" tIns="12700" rIns="0" bIns="0" rtlCol="0">
            <a:spAutoFit/>
          </a:bodyPr>
          <a:lstStyle/>
          <a:p>
            <a:pPr marL="12700">
              <a:lnSpc>
                <a:spcPct val="100000"/>
              </a:lnSpc>
              <a:spcBef>
                <a:spcPts val="100"/>
              </a:spcBef>
            </a:pPr>
            <a:r>
              <a:rPr sz="3150" spc="280" dirty="0"/>
              <a:t>Introduction</a:t>
            </a:r>
            <a:endParaRPr sz="315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4</a:t>
            </a:fld>
            <a:endParaRPr sz="1450">
              <a:latin typeface="Arial"/>
              <a:cs typeface="Arial"/>
            </a:endParaRPr>
          </a:p>
        </p:txBody>
      </p:sp>
      <p:sp>
        <p:nvSpPr>
          <p:cNvPr id="4" name="object 4"/>
          <p:cNvSpPr txBox="1"/>
          <p:nvPr/>
        </p:nvSpPr>
        <p:spPr>
          <a:xfrm>
            <a:off x="943508" y="1736154"/>
            <a:ext cx="9328150" cy="5583452"/>
          </a:xfrm>
          <a:prstGeom prst="rect">
            <a:avLst/>
          </a:prstGeom>
        </p:spPr>
        <p:txBody>
          <a:bodyPr vert="horz" wrap="square" lIns="0" tIns="11430" rIns="0" bIns="0" rtlCol="0">
            <a:spAutoFit/>
          </a:bodyPr>
          <a:lstStyle/>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What is Bus Reservation System?</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As the name suggests Bus Reservation System is software that handles the entire booking data of the Bus. It is fully based on the concept of reserving bus tickets for various destinations. Previously the task of handling the tickets at a time was very difficult, so there was a need for software that can handle all Bus Reservation systems.</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Therefore the Bus Reservation System was designed. After the release of this system, the stress and workload of the employee were absolutely finished. It was also time-wasting for the travelers to book a Ticket previously. But now it hardly takes 10 to 15 minutes to book a ticket wherever the passenger is.</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marL="312420" marR="421640" indent="-300355">
              <a:lnSpc>
                <a:spcPct val="107000"/>
              </a:lnSpc>
              <a:spcBef>
                <a:spcPts val="90"/>
              </a:spcBef>
              <a:tabLst>
                <a:tab pos="312420" algn="l"/>
              </a:tabLst>
            </a:pPr>
            <a:endParaRPr sz="245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5</a:t>
            </a:fld>
            <a:endParaRPr sz="1450">
              <a:latin typeface="Arial"/>
              <a:cs typeface="Arial"/>
            </a:endParaRPr>
          </a:p>
        </p:txBody>
      </p:sp>
      <p:sp>
        <p:nvSpPr>
          <p:cNvPr id="5" name="object 5"/>
          <p:cNvSpPr txBox="1"/>
          <p:nvPr/>
        </p:nvSpPr>
        <p:spPr>
          <a:xfrm>
            <a:off x="938009" y="2489200"/>
            <a:ext cx="8848090" cy="4646465"/>
          </a:xfrm>
          <a:prstGeom prst="rect">
            <a:avLst/>
          </a:prstGeom>
        </p:spPr>
        <p:txBody>
          <a:bodyPr vert="horz" wrap="square" lIns="0" tIns="29845" rIns="0" bIns="0" rtlCol="0">
            <a:spAutoFit/>
          </a:bodyPr>
          <a:lstStyle/>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There are no admin rights given, anyone can handle this project.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In this project anyone can add buses and do the reservation.</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passenger can book the bus only if bus is available.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Passengers will be able to check the availability of seats of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particular bus, whether seats are reserved or not.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Passengers are able to see the status of available buses.</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12065" marR="912494">
              <a:lnSpc>
                <a:spcPts val="3170"/>
              </a:lnSpc>
              <a:spcBef>
                <a:spcPts val="235"/>
              </a:spcBef>
              <a:buClr>
                <a:srgbClr val="BF0000"/>
              </a:buClr>
              <a:buSzPct val="122448"/>
              <a:tabLst>
                <a:tab pos="161925" algn="l"/>
              </a:tabLst>
            </a:pPr>
            <a:endParaRPr sz="2450" dirty="0">
              <a:latin typeface="Arial"/>
              <a:cs typeface="Arial"/>
            </a:endParaRPr>
          </a:p>
        </p:txBody>
      </p:sp>
      <p:sp>
        <p:nvSpPr>
          <p:cNvPr id="8" name="Title 7">
            <a:extLst>
              <a:ext uri="{FF2B5EF4-FFF2-40B4-BE49-F238E27FC236}">
                <a16:creationId xmlns:a16="http://schemas.microsoft.com/office/drawing/2014/main" id="{4F2E00A9-859B-2B35-9E46-D92AC3877863}"/>
              </a:ext>
            </a:extLst>
          </p:cNvPr>
          <p:cNvSpPr>
            <a:spLocks noGrp="1"/>
          </p:cNvSpPr>
          <p:nvPr>
            <p:ph type="title"/>
          </p:nvPr>
        </p:nvSpPr>
        <p:spPr>
          <a:xfrm>
            <a:off x="1024026" y="408135"/>
            <a:ext cx="8658047" cy="1831271"/>
          </a:xfrm>
        </p:spPr>
        <p:txBody>
          <a:bodyPr/>
          <a:lstStyle/>
          <a:p>
            <a:r>
              <a:rPr lang="en-US" sz="4000" b="1" dirty="0">
                <a:effectLst/>
                <a:latin typeface="Times New Roman" panose="02020603050405020304" pitchFamily="18" charset="0"/>
                <a:ea typeface="Times New Roman" panose="02020603050405020304" pitchFamily="18" charset="0"/>
                <a:cs typeface="Mangal" panose="02040503050203030202" pitchFamily="18" charset="0"/>
              </a:rPr>
              <a:t>Features of Bus Reservation System Project in C++</a:t>
            </a:r>
            <a:br>
              <a:rPr lang="en-IN" sz="40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3850" y="0"/>
            <a:ext cx="10025608" cy="745814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543050" y="198167"/>
            <a:ext cx="6934200" cy="1629292"/>
          </a:xfrm>
          <a:prstGeom prst="rect">
            <a:avLst/>
          </a:prstGeom>
        </p:spPr>
        <p:txBody>
          <a:bodyPr vert="horz" wrap="square" lIns="0" tIns="13335" rIns="0" bIns="0" rtlCol="0">
            <a:spAutoFit/>
          </a:bodyPr>
          <a:lstStyle/>
          <a:p>
            <a:pPr marL="12700">
              <a:spcBef>
                <a:spcPts val="105"/>
              </a:spcBef>
            </a:pPr>
            <a:r>
              <a:rPr lang="en-US" sz="3600" b="1" dirty="0">
                <a:effectLst/>
                <a:latin typeface="Arial" panose="020B0604020202020204" pitchFamily="34" charset="0"/>
                <a:ea typeface="Arial" panose="020B0604020202020204" pitchFamily="34" charset="0"/>
                <a:cs typeface="Mangal" panose="02040503050203030202" pitchFamily="18" charset="0"/>
              </a:rPr>
              <a:t>Modules of Bus Reservation System</a:t>
            </a:r>
            <a:br>
              <a:rPr lang="en-IN" sz="3600" dirty="0">
                <a:effectLst/>
                <a:latin typeface="Calibri" panose="020F0502020204030204" pitchFamily="34" charset="0"/>
                <a:ea typeface="Times New Roman" panose="02020603050405020304" pitchFamily="18" charset="0"/>
                <a:cs typeface="Mangal" panose="02040503050203030202" pitchFamily="18" charset="0"/>
              </a:rPr>
            </a:br>
            <a:endParaRPr sz="3300" dirty="0">
              <a:latin typeface="Arial"/>
              <a:cs typeface="Arial"/>
            </a:endParaRPr>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6</a:t>
            </a:fld>
            <a:endParaRPr sz="1450">
              <a:latin typeface="Arial"/>
              <a:cs typeface="Arial"/>
            </a:endParaRPr>
          </a:p>
        </p:txBody>
      </p:sp>
      <p:sp>
        <p:nvSpPr>
          <p:cNvPr id="4" name="object 4"/>
          <p:cNvSpPr txBox="1"/>
          <p:nvPr/>
        </p:nvSpPr>
        <p:spPr>
          <a:xfrm>
            <a:off x="1187946" y="1765075"/>
            <a:ext cx="8318500" cy="5038495"/>
          </a:xfrm>
          <a:prstGeom prst="rect">
            <a:avLst/>
          </a:prstGeom>
        </p:spPr>
        <p:txBody>
          <a:bodyPr vert="horz" wrap="square" lIns="0" tIns="10160" rIns="0" bIns="0" rtlCol="0">
            <a:spAutoFit/>
          </a:bodyPr>
          <a:lstStyle/>
          <a:p>
            <a:pPr>
              <a:lnSpc>
                <a:spcPct val="115000"/>
              </a:lnSpc>
              <a:spcBef>
                <a:spcPts val="30"/>
              </a:spcBef>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Add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Modify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Delete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Search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Reserve Bus Seat.</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Cancel Booking.</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514984" marR="397510" indent="-502920">
              <a:lnSpc>
                <a:spcPts val="3170"/>
              </a:lnSpc>
              <a:spcBef>
                <a:spcPts val="125"/>
              </a:spcBef>
              <a:buClr>
                <a:srgbClr val="FF0000"/>
              </a:buClr>
              <a:buSzPct val="126530"/>
              <a:buChar char="•"/>
              <a:tabLst>
                <a:tab pos="514984" algn="l"/>
                <a:tab pos="515620" algn="l"/>
              </a:tabLst>
            </a:pPr>
            <a:endParaRPr lang="en-US" sz="245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0246" y="23641"/>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4450" y="965200"/>
            <a:ext cx="6256655" cy="936154"/>
          </a:xfrm>
          <a:prstGeom prst="rect">
            <a:avLst/>
          </a:prstGeom>
        </p:spPr>
        <p:txBody>
          <a:bodyPr vert="horz" wrap="square" lIns="0" tIns="12700" rIns="0" bIns="0" rtlCol="0">
            <a:spAutoFit/>
          </a:bodyPr>
          <a:lstStyle/>
          <a:p>
            <a:pPr marL="12700">
              <a:spcBef>
                <a:spcPts val="100"/>
              </a:spcBef>
            </a:pPr>
            <a:r>
              <a:rPr lang="en-US" sz="2800" b="1" dirty="0">
                <a:effectLst/>
                <a:latin typeface="Arial" panose="020B0604020202020204" pitchFamily="34" charset="0"/>
                <a:ea typeface="Arial" panose="020B0604020202020204" pitchFamily="34" charset="0"/>
                <a:cs typeface="Mangal" panose="02040503050203030202" pitchFamily="18" charset="0"/>
              </a:rPr>
              <a:t>Main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sz="3200" dirty="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7</a:t>
            </a:fld>
            <a:endParaRPr sz="1450">
              <a:latin typeface="Arial"/>
              <a:cs typeface="Arial"/>
            </a:endParaRPr>
          </a:p>
        </p:txBody>
      </p:sp>
      <p:sp>
        <p:nvSpPr>
          <p:cNvPr id="4" name="object 4"/>
          <p:cNvSpPr txBox="1"/>
          <p:nvPr/>
        </p:nvSpPr>
        <p:spPr>
          <a:xfrm>
            <a:off x="1079272" y="1842578"/>
            <a:ext cx="7920990" cy="1540422"/>
          </a:xfrm>
          <a:prstGeom prst="rect">
            <a:avLst/>
          </a:prstGeom>
        </p:spPr>
        <p:txBody>
          <a:bodyPr vert="horz" wrap="square" lIns="0" tIns="12065" rIns="0" bIns="0" rtlCol="0">
            <a:spAutoFit/>
          </a:bodyPr>
          <a:lstStyle/>
          <a:p>
            <a:pPr>
              <a:lnSpc>
                <a:spcPct val="115000"/>
              </a:lnSpc>
              <a:spcBef>
                <a:spcPts val="30"/>
              </a:spcBef>
              <a:spcAft>
                <a:spcPts val="1000"/>
              </a:spcAft>
            </a:pPr>
            <a:r>
              <a:rPr lang="en-US" sz="1600" b="1" i="1" dirty="0">
                <a:effectLst/>
                <a:latin typeface="Arial" panose="020B0604020202020204" pitchFamily="34" charset="0"/>
                <a:ea typeface="Arial" panose="020B0604020202020204" pitchFamily="34" charset="0"/>
                <a:cs typeface="Mangal" panose="02040503050203030202" pitchFamily="18" charset="0"/>
              </a:rPr>
              <a:t>When you run the project from any compiler or directly clicking on the executable .exe file you’ll see the following screen shown in the picture.</a:t>
            </a:r>
            <a:endParaRPr lang="en-IN" sz="1600" b="1"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512445" marR="5080" indent="-500380">
              <a:lnSpc>
                <a:spcPct val="107300"/>
              </a:lnSpc>
              <a:spcBef>
                <a:spcPts val="95"/>
              </a:spcBef>
              <a:buClr>
                <a:srgbClr val="FF0000"/>
              </a:buClr>
              <a:buSzPct val="130612"/>
              <a:buChar char="•"/>
              <a:tabLst>
                <a:tab pos="512445" algn="l"/>
                <a:tab pos="513080" algn="l"/>
              </a:tabLst>
            </a:pPr>
            <a:endParaRPr sz="2450" dirty="0">
              <a:latin typeface="Arial"/>
              <a:cs typeface="Arial"/>
            </a:endParaRPr>
          </a:p>
        </p:txBody>
      </p:sp>
      <p:sp>
        <p:nvSpPr>
          <p:cNvPr id="6" name="Rectangle 2">
            <a:extLst>
              <a:ext uri="{FF2B5EF4-FFF2-40B4-BE49-F238E27FC236}">
                <a16:creationId xmlns:a16="http://schemas.microsoft.com/office/drawing/2014/main" id="{9018025B-D8FF-25F2-A8AC-62B0A44CA39D}"/>
              </a:ext>
            </a:extLst>
          </p:cNvPr>
          <p:cNvSpPr>
            <a:spLocks noChangeArrowheads="1"/>
          </p:cNvSpPr>
          <p:nvPr/>
        </p:nvSpPr>
        <p:spPr bwMode="auto">
          <a:xfrm>
            <a:off x="1079272" y="1303122"/>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0764142C-084B-D947-F76F-6C930BD7667C}"/>
              </a:ext>
            </a:extLst>
          </p:cNvPr>
          <p:cNvGraphicFramePr>
            <a:graphicFrameLocks/>
          </p:cNvGraphicFramePr>
          <p:nvPr>
            <p:extLst>
              <p:ext uri="{D42A27DB-BD31-4B8C-83A1-F6EECF244321}">
                <p14:modId xmlns:p14="http://schemas.microsoft.com/office/powerpoint/2010/main" val="2927127309"/>
              </p:ext>
            </p:extLst>
          </p:nvPr>
        </p:nvGraphicFramePr>
        <p:xfrm>
          <a:off x="552450" y="2582604"/>
          <a:ext cx="9524999" cy="4783395"/>
        </p:xfrm>
        <a:graphic>
          <a:graphicData uri="http://schemas.openxmlformats.org/presentationml/2006/ole">
            <mc:AlternateContent xmlns:mc="http://schemas.openxmlformats.org/markup-compatibility/2006">
              <mc:Choice xmlns:v="urn:schemas-microsoft-com:vml" Requires="v">
                <p:oleObj name="Picture" r:id="rId3" imgW="7161905" imgH="4390476" progId="StaticMetafile">
                  <p:embed/>
                </p:oleObj>
              </mc:Choice>
              <mc:Fallback>
                <p:oleObj name="Picture" r:id="rId3" imgW="7161905" imgH="4390476"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2582604"/>
                        <a:ext cx="9524999" cy="4783395"/>
                      </a:xfrm>
                      <a:prstGeom prst="rect">
                        <a:avLst/>
                      </a:prstGeom>
                      <a:solidFill>
                        <a:srgbClr val="FFFFFF"/>
                      </a:solid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5136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66850" y="931687"/>
            <a:ext cx="7365479" cy="5293565"/>
          </a:xfrm>
          <a:prstGeom prst="rect">
            <a:avLst/>
          </a:prstGeom>
        </p:spPr>
        <p:txBody>
          <a:bodyPr vert="horz" wrap="square" lIns="0" tIns="12700" rIns="0" bIns="0" rtlCol="0">
            <a:spAutoFit/>
          </a:bodyPr>
          <a:lstStyle/>
          <a:p>
            <a:pPr>
              <a:lnSpc>
                <a:spcPct val="115000"/>
              </a:lnSpc>
              <a:spcBef>
                <a:spcPts val="30"/>
              </a:spcBef>
              <a:spcAft>
                <a:spcPts val="1000"/>
              </a:spcAft>
            </a:pPr>
            <a:r>
              <a:rPr lang="en-US" sz="2000" b="1" i="1" dirty="0">
                <a:effectLst/>
                <a:latin typeface="Arial" panose="020B0604020202020204" pitchFamily="34" charset="0"/>
                <a:ea typeface="Arial" panose="020B0604020202020204" pitchFamily="34" charset="0"/>
                <a:cs typeface="Mangal" panose="02040503050203030202" pitchFamily="18" charset="0"/>
              </a:rPr>
              <a:t>Here, we’ve displayed the menu of Add bus, Bus reservation, Show bus, Buses available, and Exit. If you want to add the new bus which is planned to depart then you should choose the menu as 1. If you’re a passenger and want to reserve the bus seat then choose the menu as 2.</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 </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The best feature of this project is that you can see which seat is reserved and which seat is not reserved. To see the reservation data you have to choose the menu as 3. If you want to see the data of available buses then choose the menu option as 4. And the 5th menu option is to exit the project.</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 </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Now we’ll see each and every menu in detail.</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endParaRPr sz="2000" b="1" i="1" dirty="0"/>
          </a:p>
        </p:txBody>
      </p:sp>
      <p:sp>
        <p:nvSpPr>
          <p:cNvPr id="4" name="object 4"/>
          <p:cNvSpPr txBox="1"/>
          <p:nvPr/>
        </p:nvSpPr>
        <p:spPr>
          <a:xfrm>
            <a:off x="692224" y="6935189"/>
            <a:ext cx="134620" cy="247015"/>
          </a:xfrm>
          <a:prstGeom prst="rect">
            <a:avLst/>
          </a:prstGeom>
        </p:spPr>
        <p:txBody>
          <a:bodyPr vert="horz" wrap="square" lIns="0" tIns="12700" rIns="0" bIns="0" rtlCol="0">
            <a:spAutoFit/>
          </a:bodyPr>
          <a:lstStyle/>
          <a:p>
            <a:pPr marL="12700">
              <a:lnSpc>
                <a:spcPct val="100000"/>
              </a:lnSpc>
              <a:spcBef>
                <a:spcPts val="100"/>
              </a:spcBef>
            </a:pPr>
            <a:r>
              <a:rPr sz="1450" spc="50" dirty="0">
                <a:latin typeface="Arial"/>
                <a:cs typeface="Arial"/>
              </a:rPr>
              <a:t>7</a:t>
            </a:r>
            <a:endParaRPr sz="14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8733" y="568235"/>
            <a:ext cx="4169410" cy="982320"/>
          </a:xfrm>
          <a:prstGeom prst="rect">
            <a:avLst/>
          </a:prstGeom>
        </p:spPr>
        <p:txBody>
          <a:bodyPr vert="horz" wrap="square" lIns="0" tIns="12700" rIns="0" bIns="0" rtlCol="0">
            <a:spAutoFit/>
          </a:bodyPr>
          <a:lstStyle/>
          <a:p>
            <a:pPr marL="12700">
              <a:lnSpc>
                <a:spcPct val="100000"/>
              </a:lnSpc>
              <a:spcBef>
                <a:spcPts val="100"/>
              </a:spcBef>
            </a:pPr>
            <a:r>
              <a:rPr lang="en-IN" sz="3150" spc="245" dirty="0"/>
              <a:t>ADD BUS</a:t>
            </a:r>
            <a:br>
              <a:rPr lang="en-IN" sz="3150" spc="300" dirty="0"/>
            </a:br>
            <a:endParaRPr sz="31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9</a:t>
            </a:fld>
            <a:endParaRPr spc="50" dirty="0"/>
          </a:p>
        </p:txBody>
      </p:sp>
      <p:graphicFrame>
        <p:nvGraphicFramePr>
          <p:cNvPr id="10" name="Object 9">
            <a:extLst>
              <a:ext uri="{FF2B5EF4-FFF2-40B4-BE49-F238E27FC236}">
                <a16:creationId xmlns:a16="http://schemas.microsoft.com/office/drawing/2014/main" id="{4EA3ED3C-973F-94FF-D869-AA0C4D4C0A37}"/>
              </a:ext>
            </a:extLst>
          </p:cNvPr>
          <p:cNvGraphicFramePr>
            <a:graphicFrameLocks/>
          </p:cNvGraphicFramePr>
          <p:nvPr>
            <p:extLst>
              <p:ext uri="{D42A27DB-BD31-4B8C-83A1-F6EECF244321}">
                <p14:modId xmlns:p14="http://schemas.microsoft.com/office/powerpoint/2010/main" val="4148037161"/>
              </p:ext>
            </p:extLst>
          </p:nvPr>
        </p:nvGraphicFramePr>
        <p:xfrm>
          <a:off x="476250" y="1193800"/>
          <a:ext cx="10058399" cy="5992875"/>
        </p:xfrm>
        <a:graphic>
          <a:graphicData uri="http://schemas.openxmlformats.org/presentationml/2006/ole">
            <mc:AlternateContent xmlns:mc="http://schemas.openxmlformats.org/markup-compatibility/2006">
              <mc:Choice xmlns:v="urn:schemas-microsoft-com:vml" Requires="v">
                <p:oleObj name="Picture" r:id="rId2" imgW="9752381" imgH="5580952" progId="StaticDib">
                  <p:embed/>
                </p:oleObj>
              </mc:Choice>
              <mc:Fallback>
                <p:oleObj name="Picture" r:id="rId2" imgW="9752381" imgH="5580952" progId="StaticDib">
                  <p:embed/>
                  <p:pic>
                    <p:nvPicPr>
                      <p:cNvPr id="9" name="Object 8">
                        <a:extLst>
                          <a:ext uri="{FF2B5EF4-FFF2-40B4-BE49-F238E27FC236}">
                            <a16:creationId xmlns:a16="http://schemas.microsoft.com/office/drawing/2014/main" id="{FEB114D4-4A90-BA9F-8AC7-7C699387BE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193800"/>
                        <a:ext cx="10058399" cy="5992875"/>
                      </a:xfrm>
                      <a:prstGeom prst="rect">
                        <a:avLst/>
                      </a:prstGeom>
                      <a:solidFill>
                        <a:srgbClr val="FFFFFF"/>
                      </a:solid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1223</Words>
  <Application>Microsoft Office PowerPoint</Application>
  <PresentationFormat>Custom</PresentationFormat>
  <Paragraphs>116</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Cambria</vt:lpstr>
      <vt:lpstr>Times New Roman</vt:lpstr>
      <vt:lpstr>Office Theme</vt:lpstr>
      <vt:lpstr>Picture</vt:lpstr>
      <vt:lpstr>BUS   RESERVATION</vt:lpstr>
      <vt:lpstr> CERTIFICATE  </vt:lpstr>
      <vt:lpstr>Table of Contents 1.What is Bus Reservation System? 2.Features of Bus Reservation System Project in C++ 3.Modules of Bus Reservation System 4.Working of Project      4.1.Main Screen:      4.2.Add Bus:      4.3Bus Reservation:      4.4Show:      4.5Buses Available:      4.6Exit: 5.Summary:</vt:lpstr>
      <vt:lpstr>Introduction</vt:lpstr>
      <vt:lpstr>Features of Bus Reservation System Project in C++ </vt:lpstr>
      <vt:lpstr>Modules of Bus Reservation System </vt:lpstr>
      <vt:lpstr>Main Screen: </vt:lpstr>
      <vt:lpstr>Here, we’ve displayed the menu of Add bus, Bus reservation, Show bus, Buses available, and Exit. If you want to add the new bus which is planned to depart then you should choose the menu as 1. If you’re a passenger and want to reserve the bus seat then choose the menu as 2.   The best feature of this project is that you can see which seat is reserved and which seat is not reserved. To see the reservation data you have to choose the menu as 3. If you want to see the data of available buses then choose the menu option as 4. And the 5th menu option is to exit the project.   Now we’ll see each and every menu in detail. </vt:lpstr>
      <vt:lpstr>ADD BUS </vt:lpstr>
      <vt:lpstr>Add Bus: </vt:lpstr>
      <vt:lpstr>BUS RESERVATION  </vt:lpstr>
      <vt:lpstr>Bus Reservation: This section is the main section of our project where the passenger will be able to reserve the ticket for the available buses. Before reserving the bus tickets you’ve to choose the 4th option and check whether the bus is available or not. If it’s available then this option comes into the picture.  After choosing this option the software will ask for the following information:        Bus number.      The seat number which you want to book.      Name of the passenger. After entering the above information correctly the software will show the success message as “Seat Reserved Successfully”.   Note: If the entered seat is reserved by another person already then, the software will show the message as “The seat no is already reserved”. To get rid of this message the next menu comes into the picture. If the seat is already reserved then the software will ask you to enter a different seat, no. If you don’t know which seats are available then, let’s see the working of the 3rd menu.      </vt:lpstr>
      <vt:lpstr>PowerPoint Presentation</vt:lpstr>
      <vt:lpstr>PowerPoint Presentation</vt:lpstr>
      <vt:lpst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 Movie Ticket Booking</dc:title>
  <dc:creator>ASHUTOSH CHAURASIA</dc:creator>
  <cp:lastModifiedBy>ADARSH SINGH</cp:lastModifiedBy>
  <cp:revision>15</cp:revision>
  <dcterms:created xsi:type="dcterms:W3CDTF">2023-04-04T20:41:36Z</dcterms:created>
  <dcterms:modified xsi:type="dcterms:W3CDTF">2024-09-12T16:32:11Z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2021-10-27T00:00:00Z</vt:filetime>
  </property>
  <property fmtid="{D5CDD505-2E9C-101B-9397-08002B2CF9AE}" pid="3" name="LastSaved">
    <vt:filetime>2023-04-04T00:00:00Z</vt:filetime>
  </property>
</Properties>
</file>