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8641" y="6395860"/>
            <a:ext cx="2351127" cy="341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511288" y="6376814"/>
            <a:ext cx="3296115" cy="377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66800" y="861060"/>
            <a:ext cx="10058400" cy="569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52653"/>
            <a:ext cx="103581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D649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8641" y="6395860"/>
            <a:ext cx="2351127" cy="341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511288" y="6376814"/>
            <a:ext cx="3296115" cy="377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66800" y="861060"/>
            <a:ext cx="10058400" cy="5699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8641" y="6395860"/>
            <a:ext cx="2351127" cy="3410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511288" y="6376814"/>
            <a:ext cx="3296115" cy="3778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66800" y="861060"/>
            <a:ext cx="10058400" cy="56997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325" y="154686"/>
            <a:ext cx="10547349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51828" y="2778709"/>
            <a:ext cx="4902200" cy="3151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D649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34008" y="6256248"/>
            <a:ext cx="1497965" cy="508634"/>
          </a:xfrm>
          <a:custGeom>
            <a:avLst/>
            <a:gdLst/>
            <a:ahLst/>
            <a:cxnLst/>
            <a:rect l="l" t="t" r="r" b="b"/>
            <a:pathLst>
              <a:path w="1497964" h="508634">
                <a:moveTo>
                  <a:pt x="622020" y="422224"/>
                </a:moveTo>
                <a:lnTo>
                  <a:pt x="534225" y="422008"/>
                </a:lnTo>
                <a:lnTo>
                  <a:pt x="449707" y="422224"/>
                </a:lnTo>
                <a:lnTo>
                  <a:pt x="622020" y="422224"/>
                </a:lnTo>
                <a:close/>
              </a:path>
              <a:path w="1497964" h="508634">
                <a:moveTo>
                  <a:pt x="1497965" y="218452"/>
                </a:moveTo>
                <a:lnTo>
                  <a:pt x="1040384" y="218452"/>
                </a:lnTo>
                <a:lnTo>
                  <a:pt x="998982" y="216662"/>
                </a:lnTo>
                <a:lnTo>
                  <a:pt x="948944" y="212344"/>
                </a:lnTo>
                <a:lnTo>
                  <a:pt x="868045" y="206578"/>
                </a:lnTo>
                <a:lnTo>
                  <a:pt x="636905" y="205994"/>
                </a:lnTo>
                <a:lnTo>
                  <a:pt x="636905" y="422275"/>
                </a:lnTo>
                <a:lnTo>
                  <a:pt x="341630" y="422224"/>
                </a:lnTo>
                <a:lnTo>
                  <a:pt x="449707" y="422224"/>
                </a:lnTo>
                <a:lnTo>
                  <a:pt x="479171" y="421855"/>
                </a:lnTo>
                <a:lnTo>
                  <a:pt x="534225" y="422008"/>
                </a:lnTo>
                <a:lnTo>
                  <a:pt x="587248" y="421855"/>
                </a:lnTo>
                <a:lnTo>
                  <a:pt x="636905" y="422275"/>
                </a:lnTo>
                <a:lnTo>
                  <a:pt x="636905" y="205994"/>
                </a:lnTo>
                <a:lnTo>
                  <a:pt x="602526" y="205905"/>
                </a:lnTo>
                <a:lnTo>
                  <a:pt x="602526" y="26644"/>
                </a:lnTo>
                <a:lnTo>
                  <a:pt x="602526" y="0"/>
                </a:lnTo>
                <a:lnTo>
                  <a:pt x="422529" y="0"/>
                </a:lnTo>
                <a:lnTo>
                  <a:pt x="422529" y="8636"/>
                </a:lnTo>
                <a:lnTo>
                  <a:pt x="413639" y="8636"/>
                </a:lnTo>
                <a:lnTo>
                  <a:pt x="413639" y="202615"/>
                </a:lnTo>
                <a:lnTo>
                  <a:pt x="411226" y="202260"/>
                </a:lnTo>
                <a:lnTo>
                  <a:pt x="398145" y="199732"/>
                </a:lnTo>
                <a:lnTo>
                  <a:pt x="381635" y="195783"/>
                </a:lnTo>
                <a:lnTo>
                  <a:pt x="339852" y="187134"/>
                </a:lnTo>
                <a:lnTo>
                  <a:pt x="291338" y="182816"/>
                </a:lnTo>
                <a:lnTo>
                  <a:pt x="242697" y="180657"/>
                </a:lnTo>
                <a:lnTo>
                  <a:pt x="134747" y="180657"/>
                </a:lnTo>
                <a:lnTo>
                  <a:pt x="17272" y="182092"/>
                </a:lnTo>
                <a:lnTo>
                  <a:pt x="1524" y="183540"/>
                </a:lnTo>
                <a:lnTo>
                  <a:pt x="1143" y="183540"/>
                </a:lnTo>
                <a:lnTo>
                  <a:pt x="1143" y="183896"/>
                </a:lnTo>
                <a:lnTo>
                  <a:pt x="381" y="183896"/>
                </a:lnTo>
                <a:lnTo>
                  <a:pt x="381" y="184264"/>
                </a:lnTo>
                <a:lnTo>
                  <a:pt x="0" y="184264"/>
                </a:lnTo>
                <a:lnTo>
                  <a:pt x="0" y="401701"/>
                </a:lnTo>
                <a:lnTo>
                  <a:pt x="109093" y="432295"/>
                </a:lnTo>
                <a:lnTo>
                  <a:pt x="165989" y="444182"/>
                </a:lnTo>
                <a:lnTo>
                  <a:pt x="223647" y="453542"/>
                </a:lnTo>
                <a:lnTo>
                  <a:pt x="370078" y="468655"/>
                </a:lnTo>
                <a:lnTo>
                  <a:pt x="429133" y="476948"/>
                </a:lnTo>
                <a:lnTo>
                  <a:pt x="509778" y="492429"/>
                </a:lnTo>
                <a:lnTo>
                  <a:pt x="530987" y="497459"/>
                </a:lnTo>
                <a:lnTo>
                  <a:pt x="552323" y="501789"/>
                </a:lnTo>
                <a:lnTo>
                  <a:pt x="573913" y="505028"/>
                </a:lnTo>
                <a:lnTo>
                  <a:pt x="595884" y="507187"/>
                </a:lnTo>
                <a:lnTo>
                  <a:pt x="636905" y="508622"/>
                </a:lnTo>
                <a:lnTo>
                  <a:pt x="744855" y="508622"/>
                </a:lnTo>
                <a:lnTo>
                  <a:pt x="1293114" y="507542"/>
                </a:lnTo>
                <a:lnTo>
                  <a:pt x="1401191" y="507542"/>
                </a:lnTo>
                <a:lnTo>
                  <a:pt x="1401191" y="459663"/>
                </a:lnTo>
                <a:lnTo>
                  <a:pt x="1401191" y="434454"/>
                </a:lnTo>
                <a:lnTo>
                  <a:pt x="1497965" y="434467"/>
                </a:lnTo>
                <a:lnTo>
                  <a:pt x="1497965" y="242938"/>
                </a:lnTo>
                <a:lnTo>
                  <a:pt x="1497965" y="238252"/>
                </a:lnTo>
                <a:lnTo>
                  <a:pt x="1497965" y="218452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51828" y="2230373"/>
            <a:ext cx="4292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>
                <a:solidFill>
                  <a:srgbClr val="0D649B"/>
                </a:solidFill>
              </a:rPr>
              <a:t>STACK</a:t>
            </a:r>
            <a:r>
              <a:rPr u="none" spc="-70" dirty="0">
                <a:solidFill>
                  <a:srgbClr val="0D649B"/>
                </a:solidFill>
              </a:rPr>
              <a:t> </a:t>
            </a:r>
            <a:r>
              <a:rPr u="none" spc="-5" dirty="0">
                <a:solidFill>
                  <a:srgbClr val="0D649B"/>
                </a:solidFill>
              </a:rPr>
              <a:t>OVERFLOW</a:t>
            </a:r>
          </a:p>
        </p:txBody>
      </p:sp>
      <p:sp>
        <p:nvSpPr>
          <p:cNvPr id="5" name="object 5"/>
          <p:cNvSpPr/>
          <p:nvPr/>
        </p:nvSpPr>
        <p:spPr>
          <a:xfrm>
            <a:off x="1031747" y="1825751"/>
            <a:ext cx="4794504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6251828" y="2778709"/>
            <a:ext cx="4902200" cy="2852576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DEVELOPER</a:t>
            </a:r>
            <a:r>
              <a:rPr spc="-45" dirty="0"/>
              <a:t> </a:t>
            </a:r>
            <a:r>
              <a:rPr spc="-5" dirty="0"/>
              <a:t>SURVEY  2019</a:t>
            </a:r>
          </a:p>
          <a:p>
            <a:pPr marL="12700" marR="1306830">
              <a:lnSpc>
                <a:spcPct val="120000"/>
              </a:lnSpc>
              <a:spcBef>
                <a:spcPts val="130"/>
              </a:spcBef>
            </a:pPr>
            <a:r>
              <a:rPr lang="en-IN" sz="2800" b="0" spc="-20" dirty="0">
                <a:solidFill>
                  <a:srgbClr val="006FC0"/>
                </a:solidFill>
                <a:latin typeface="Carlito"/>
                <a:cs typeface="Carlito"/>
              </a:rPr>
              <a:t>Harsh Sharma</a:t>
            </a:r>
          </a:p>
          <a:p>
            <a:pPr marL="12700" marR="1306830">
              <a:lnSpc>
                <a:spcPct val="120000"/>
              </a:lnSpc>
              <a:spcBef>
                <a:spcPts val="130"/>
              </a:spcBef>
            </a:pPr>
            <a:r>
              <a:rPr lang="en-IN" sz="2800" b="0" dirty="0">
                <a:solidFill>
                  <a:srgbClr val="006FC0"/>
                </a:solidFill>
                <a:latin typeface="Carlito"/>
                <a:cs typeface="Carlito"/>
              </a:rPr>
              <a:t>September 03 2023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3092" y="856233"/>
            <a:ext cx="184785" cy="360045"/>
          </a:xfrm>
          <a:custGeom>
            <a:avLst/>
            <a:gdLst/>
            <a:ahLst/>
            <a:cxnLst/>
            <a:rect l="l" t="t" r="r" b="b"/>
            <a:pathLst>
              <a:path w="184785" h="360044">
                <a:moveTo>
                  <a:pt x="184784" y="0"/>
                </a:moveTo>
                <a:lnTo>
                  <a:pt x="0" y="0"/>
                </a:lnTo>
                <a:lnTo>
                  <a:pt x="0" y="360044"/>
                </a:lnTo>
                <a:lnTo>
                  <a:pt x="184784" y="360044"/>
                </a:lnTo>
                <a:lnTo>
                  <a:pt x="184784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30600" y="770940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71" y="0"/>
                </a:moveTo>
                <a:lnTo>
                  <a:pt x="109474" y="0"/>
                </a:lnTo>
                <a:lnTo>
                  <a:pt x="109474" y="97155"/>
                </a:lnTo>
                <a:lnTo>
                  <a:pt x="0" y="97155"/>
                </a:lnTo>
                <a:lnTo>
                  <a:pt x="0" y="457149"/>
                </a:lnTo>
                <a:lnTo>
                  <a:pt x="179997" y="457149"/>
                </a:lnTo>
                <a:lnTo>
                  <a:pt x="179997" y="359994"/>
                </a:lnTo>
                <a:lnTo>
                  <a:pt x="289471" y="359994"/>
                </a:lnTo>
                <a:lnTo>
                  <a:pt x="289471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42023" y="2282875"/>
            <a:ext cx="180340" cy="408305"/>
          </a:xfrm>
          <a:custGeom>
            <a:avLst/>
            <a:gdLst/>
            <a:ahLst/>
            <a:cxnLst/>
            <a:rect l="l" t="t" r="r" b="b"/>
            <a:pathLst>
              <a:path w="180340" h="408305">
                <a:moveTo>
                  <a:pt x="179997" y="0"/>
                </a:moveTo>
                <a:lnTo>
                  <a:pt x="0" y="0"/>
                </a:lnTo>
                <a:lnTo>
                  <a:pt x="0" y="48260"/>
                </a:lnTo>
                <a:lnTo>
                  <a:pt x="0" y="359994"/>
                </a:lnTo>
                <a:lnTo>
                  <a:pt x="0" y="408254"/>
                </a:lnTo>
                <a:lnTo>
                  <a:pt x="179997" y="408254"/>
                </a:lnTo>
                <a:lnTo>
                  <a:pt x="179997" y="359994"/>
                </a:lnTo>
                <a:lnTo>
                  <a:pt x="179997" y="48260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4216" y="437951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5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97253" y="831773"/>
            <a:ext cx="281305" cy="372745"/>
          </a:xfrm>
          <a:custGeom>
            <a:avLst/>
            <a:gdLst/>
            <a:ahLst/>
            <a:cxnLst/>
            <a:rect l="l" t="t" r="r" b="b"/>
            <a:pathLst>
              <a:path w="281305" h="372744">
                <a:moveTo>
                  <a:pt x="281178" y="12268"/>
                </a:moveTo>
                <a:lnTo>
                  <a:pt x="240449" y="12268"/>
                </a:lnTo>
                <a:lnTo>
                  <a:pt x="179997" y="12192"/>
                </a:lnTo>
                <a:lnTo>
                  <a:pt x="179997" y="0"/>
                </a:lnTo>
                <a:lnTo>
                  <a:pt x="0" y="0"/>
                </a:lnTo>
                <a:lnTo>
                  <a:pt x="0" y="359994"/>
                </a:lnTo>
                <a:lnTo>
                  <a:pt x="60452" y="359994"/>
                </a:lnTo>
                <a:lnTo>
                  <a:pt x="60452" y="372186"/>
                </a:lnTo>
                <a:lnTo>
                  <a:pt x="96520" y="372186"/>
                </a:lnTo>
                <a:lnTo>
                  <a:pt x="240449" y="372186"/>
                </a:lnTo>
                <a:lnTo>
                  <a:pt x="281178" y="372186"/>
                </a:lnTo>
                <a:lnTo>
                  <a:pt x="281178" y="1226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06680" marR="5080">
              <a:lnSpc>
                <a:spcPts val="4320"/>
              </a:lnSpc>
              <a:spcBef>
                <a:spcPts val="640"/>
              </a:spcBef>
              <a:tabLst>
                <a:tab pos="10534015" algn="l"/>
              </a:tabLst>
            </a:pPr>
            <a:r>
              <a:rPr u="none" spc="-5" dirty="0"/>
              <a:t>DATABASE TRENDS - FINDINGS &amp;  </a:t>
            </a:r>
            <a:r>
              <a:rPr spc="-5" dirty="0"/>
              <a:t>IMPLICATIONS	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5CDE2EF-E0C6-463D-8160-81B78A24C3A6}"/>
              </a:ext>
            </a:extLst>
          </p:cNvPr>
          <p:cNvSpPr txBox="1">
            <a:spLocks/>
          </p:cNvSpPr>
          <p:nvPr/>
        </p:nvSpPr>
        <p:spPr>
          <a:xfrm>
            <a:off x="6324600" y="1687056"/>
            <a:ext cx="5181600" cy="3441520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spc="-20" dirty="0">
                <a:solidFill>
                  <a:srgbClr val="006FC0"/>
                </a:solidFill>
                <a:latin typeface="Carlito"/>
              </a:rPr>
              <a:t>Implications</a:t>
            </a:r>
          </a:p>
          <a:p>
            <a:endParaRPr lang="en-US" sz="2200" spc="-20" dirty="0">
              <a:solidFill>
                <a:srgbClr val="006FC0"/>
              </a:solidFill>
              <a:latin typeface="Carlit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spc="-20" dirty="0">
                <a:solidFill>
                  <a:srgbClr val="006FC0"/>
                </a:solidFill>
                <a:latin typeface="Carlito"/>
              </a:rPr>
              <a:t>Open-source databases like MySQL are still preferable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pc="-20" dirty="0">
                <a:solidFill>
                  <a:srgbClr val="006FC0"/>
                </a:solidFill>
                <a:latin typeface="Carlito"/>
              </a:rPr>
              <a:t>Software development and Big Data technology still requires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pc="-20" dirty="0">
                <a:solidFill>
                  <a:srgbClr val="006FC0"/>
                </a:solidFill>
                <a:latin typeface="Carlito"/>
              </a:rPr>
              <a:t>NoSQL databases will make an impact for relational databases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07B9F9-14E5-1F2E-9F92-55FB759BECF8}"/>
              </a:ext>
            </a:extLst>
          </p:cNvPr>
          <p:cNvSpPr txBox="1">
            <a:spLocks/>
          </p:cNvSpPr>
          <p:nvPr/>
        </p:nvSpPr>
        <p:spPr>
          <a:xfrm>
            <a:off x="916031" y="1687056"/>
            <a:ext cx="5181600" cy="4351338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sz="4000" b="1" i="0">
                <a:solidFill>
                  <a:srgbClr val="0D649B"/>
                </a:solidFill>
                <a:latin typeface="Courier New"/>
                <a:ea typeface="+mn-ea"/>
                <a:cs typeface="Courier New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pc="-20" dirty="0">
                <a:solidFill>
                  <a:srgbClr val="006FC0"/>
                </a:solidFill>
                <a:latin typeface="Carlito"/>
                <a:cs typeface="+mn-cs"/>
              </a:rPr>
              <a:t>Findings</a:t>
            </a:r>
          </a:p>
          <a:p>
            <a:endParaRPr lang="en-US" sz="2200" spc="-20" dirty="0">
              <a:solidFill>
                <a:srgbClr val="006FC0"/>
              </a:solidFill>
              <a:latin typeface="Carlito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spc="-20" dirty="0">
                <a:solidFill>
                  <a:srgbClr val="006FC0"/>
                </a:solidFill>
                <a:latin typeface="Carlito"/>
                <a:cs typeface="+mn-cs"/>
              </a:rPr>
              <a:t>MySQL is the most popular </a:t>
            </a:r>
            <a:r>
              <a:rPr lang="en-US" altLang="zh-CN" sz="2200" b="0" spc="-20" dirty="0">
                <a:solidFill>
                  <a:srgbClr val="006FC0"/>
                </a:solidFill>
                <a:latin typeface="Carlito"/>
                <a:cs typeface="+mn-cs"/>
              </a:rPr>
              <a:t>d</a:t>
            </a:r>
            <a:r>
              <a:rPr lang="en-US" sz="2200" b="0" spc="-20" dirty="0">
                <a:solidFill>
                  <a:srgbClr val="006FC0"/>
                </a:solidFill>
                <a:latin typeface="Carlito"/>
                <a:cs typeface="+mn-cs"/>
              </a:rPr>
              <a:t>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0" spc="-20" dirty="0">
                <a:solidFill>
                  <a:srgbClr val="006FC0"/>
                </a:solidFill>
                <a:latin typeface="Carlito"/>
                <a:cs typeface="+mn-cs"/>
              </a:rPr>
              <a:t>There are still a lot of companies using Microsoft SQL Server</a:t>
            </a:r>
            <a:endParaRPr lang="en-US" sz="2200" b="0" spc="-20" dirty="0">
              <a:solidFill>
                <a:srgbClr val="006FC0"/>
              </a:solidFill>
              <a:latin typeface="Carlito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0" spc="-20" dirty="0">
                <a:solidFill>
                  <a:srgbClr val="006FC0"/>
                </a:solidFill>
                <a:latin typeface="Carlito"/>
                <a:cs typeface="+mn-cs"/>
              </a:rPr>
              <a:t>MongoDB and Redis are the most favorable NoSQL database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DASHBOARD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5999" y="2133600"/>
            <a:ext cx="4549140" cy="2958758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59"/>
              </a:spcBef>
            </a:pPr>
            <a:r>
              <a:rPr lang="en-US" sz="2400" b="1" spc="-20" dirty="0">
                <a:solidFill>
                  <a:srgbClr val="006FC0"/>
                </a:solidFill>
                <a:latin typeface="Carlito"/>
              </a:rPr>
              <a:t>The permanent link of the read-only view of the Cognos dashboard:</a:t>
            </a:r>
          </a:p>
          <a:p>
            <a:pPr marL="12700" marR="5080">
              <a:lnSpc>
                <a:spcPct val="90000"/>
              </a:lnSpc>
              <a:spcBef>
                <a:spcPts val="359"/>
              </a:spcBef>
            </a:pPr>
            <a:endParaRPr lang="en-IN" sz="2200" u="heavy" spc="-10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359"/>
              </a:spcBef>
            </a:pPr>
            <a:r>
              <a:rPr lang="en-IN" sz="22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https://dataplatform.cloud.ibm.com/dashboards/b0e09f5b-d11d-4dec-9b36-63b5ba755dd5/view/5c24c316048a0dc04cefd0e4079f2f032e65225fe6bbd755d5d07b490c602097f06a1b96c879495c88130166a6e5145d98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7467" y="1901951"/>
            <a:ext cx="3054096" cy="3054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73412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CURRENT TECHNOLOGY</a:t>
            </a:r>
            <a:r>
              <a:rPr u="none" spc="-45" dirty="0"/>
              <a:t> </a:t>
            </a:r>
            <a:r>
              <a:rPr u="none" spc="-5" dirty="0"/>
              <a:t>USAGE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68B685-83C6-DA89-97D1-5FFA046FB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715" y="1337446"/>
            <a:ext cx="8684569" cy="49399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7043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FUTURE TECHNOLOGY</a:t>
            </a:r>
            <a:r>
              <a:rPr u="none" spc="-40" dirty="0"/>
              <a:t> </a:t>
            </a:r>
            <a:r>
              <a:rPr u="none" spc="-5" dirty="0"/>
              <a:t>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972E9-3D55-AABD-AD34-F1D1C4BCF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523386"/>
            <a:ext cx="8610600" cy="48659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DEMOGRAPHICS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66291-C5CF-F947-9648-949BCB553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9" y="1342074"/>
            <a:ext cx="8924920" cy="47626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2727" y="1825751"/>
            <a:ext cx="4352544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DISCUSSION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9483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OVERALL FINDINGS &amp;</a:t>
            </a:r>
            <a:r>
              <a:rPr u="none" spc="-15" dirty="0"/>
              <a:t> </a:t>
            </a:r>
            <a:r>
              <a:rPr u="none" spc="-5" dirty="0"/>
              <a:t>IMPLICATIONS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2555" y="2816479"/>
            <a:ext cx="4412615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13055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JavaScript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widely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used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and 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TypeScript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getting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40" dirty="0">
                <a:solidFill>
                  <a:srgbClr val="006FC0"/>
                </a:solidFill>
                <a:latin typeface="Carlito"/>
                <a:cs typeface="Carlito"/>
              </a:rPr>
              <a:t>popular.</a:t>
            </a:r>
            <a:endParaRPr sz="2800">
              <a:latin typeface="Carlito"/>
              <a:cs typeface="Carlito"/>
            </a:endParaRPr>
          </a:p>
          <a:p>
            <a:pPr marL="241300" marR="1016635" indent="-229235">
              <a:lnSpc>
                <a:spcPts val="302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Over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90%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young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male 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developers.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Developers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mostly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located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in 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developed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countries.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555" y="1793493"/>
            <a:ext cx="71348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Findings	Implications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1828" y="2816479"/>
            <a:ext cx="5008880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2799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JavaScript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TypeScript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web 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frames gaining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rlito"/>
                <a:cs typeface="Carlito"/>
              </a:rPr>
              <a:t>followers.</a:t>
            </a:r>
            <a:endParaRPr sz="2800" dirty="0">
              <a:latin typeface="Carlito"/>
              <a:cs typeface="Carlito"/>
            </a:endParaRPr>
          </a:p>
          <a:p>
            <a:pPr marL="241300" marR="5080" indent="-228600">
              <a:lnSpc>
                <a:spcPts val="302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Global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polarization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of</a:t>
            </a:r>
            <a:r>
              <a:rPr sz="2800" spc="-6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developers 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location </a:t>
            </a:r>
            <a:r>
              <a:rPr sz="2800" dirty="0">
                <a:solidFill>
                  <a:srgbClr val="006FC0"/>
                </a:solidFill>
                <a:latin typeface="Carlito"/>
                <a:cs typeface="Carlito"/>
              </a:rPr>
              <a:t>and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45" dirty="0">
                <a:solidFill>
                  <a:srgbClr val="006FC0"/>
                </a:solidFill>
                <a:latin typeface="Carlito"/>
                <a:cs typeface="Carlito"/>
              </a:rPr>
              <a:t>gender.</a:t>
            </a:r>
            <a:endParaRPr sz="2800" dirty="0">
              <a:latin typeface="Carlito"/>
              <a:cs typeface="Carlito"/>
            </a:endParaRPr>
          </a:p>
          <a:p>
            <a:pPr marL="241300" marR="149225" indent="-228600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45" dirty="0">
                <a:solidFill>
                  <a:srgbClr val="006FC0"/>
                </a:solidFill>
                <a:latin typeface="Carlito"/>
                <a:cs typeface="Carlito"/>
              </a:rPr>
              <a:t>Young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developers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without  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postgrad 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studies </a:t>
            </a:r>
            <a:r>
              <a:rPr sz="2800" dirty="0">
                <a:solidFill>
                  <a:srgbClr val="006FC0"/>
                </a:solidFill>
                <a:latin typeface="Carlito"/>
                <a:cs typeface="Carlito"/>
              </a:rPr>
              <a:t>on </a:t>
            </a:r>
            <a:r>
              <a:rPr sz="2800" spc="-5" dirty="0">
                <a:solidFill>
                  <a:srgbClr val="006FC0"/>
                </a:solidFill>
                <a:latin typeface="Carlito"/>
                <a:cs typeface="Carlito"/>
              </a:rPr>
              <a:t>its</a:t>
            </a:r>
            <a:r>
              <a:rPr sz="2800" spc="-1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rlito"/>
                <a:cs typeface="Carlito"/>
              </a:rPr>
              <a:t>majority.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CONCLUSION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32251" y="1488667"/>
            <a:ext cx="6958839" cy="522963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lvl="0" indent="-228600">
              <a:lnSpc>
                <a:spcPts val="3020"/>
              </a:lnSpc>
              <a:spcAft>
                <a:spcPts val="800"/>
              </a:spcAft>
              <a:buFont typeface="Arial"/>
              <a:buChar char="•"/>
              <a:tabLst>
                <a:tab pos="241300" algn="l"/>
              </a:tabLst>
            </a:pPr>
            <a:r>
              <a:rPr lang="en-US" sz="2800" spc="-15" dirty="0">
                <a:solidFill>
                  <a:srgbClr val="006FC0"/>
                </a:solidFill>
                <a:latin typeface="Carlito"/>
              </a:rPr>
              <a:t>A good idea of popularity trends of different  tools, platforms and languages can be  obtained.</a:t>
            </a:r>
            <a:endParaRPr lang="en-IN" sz="2800" spc="-15" dirty="0">
              <a:solidFill>
                <a:srgbClr val="006FC0"/>
              </a:solidFill>
              <a:latin typeface="Carlito"/>
            </a:endParaRPr>
          </a:p>
          <a:p>
            <a:pPr marL="241300" lvl="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lang="en-IN" sz="2800" spc="-15" dirty="0">
                <a:solidFill>
                  <a:srgbClr val="006FC0"/>
                </a:solidFill>
                <a:latin typeface="Carlito"/>
              </a:rPr>
              <a:t>Due to high demand in the field, competition is getting high and there is a need to quick adaptation  to change.</a:t>
            </a:r>
          </a:p>
          <a:p>
            <a:pPr marL="241300" lvl="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lang="en-IN" sz="2800" spc="-15" dirty="0">
                <a:solidFill>
                  <a:srgbClr val="006FC0"/>
                </a:solidFill>
                <a:latin typeface="Carlito"/>
              </a:rPr>
              <a:t>Artificial Intelligence and the like are new area impacting the technology field and are probably skills ones must seek to acquire.</a:t>
            </a:r>
          </a:p>
          <a:p>
            <a:pPr marL="241300" lvl="0" indent="-228600">
              <a:lnSpc>
                <a:spcPts val="302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sz="2800" spc="-15" dirty="0">
                <a:solidFill>
                  <a:srgbClr val="006FC0"/>
                </a:solidFill>
                <a:latin typeface="Carlito"/>
              </a:rPr>
              <a:t>There is a job to be done to spread  accessibility of this labor market to  countries in development.</a:t>
            </a:r>
            <a:endParaRPr lang="en-IN" sz="2800" spc="-15" dirty="0">
              <a:solidFill>
                <a:srgbClr val="006FC0"/>
              </a:solidFill>
              <a:latin typeface="Carlito"/>
            </a:endParaRPr>
          </a:p>
          <a:p>
            <a:pPr marL="12700" marR="530225">
              <a:lnSpc>
                <a:spcPts val="3020"/>
              </a:lnSpc>
              <a:spcBef>
                <a:spcPts val="480"/>
              </a:spcBef>
              <a:tabLst>
                <a:tab pos="241300" algn="l"/>
              </a:tabLst>
            </a:pPr>
            <a:endParaRPr lang="en-US"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26236" y="2113788"/>
            <a:ext cx="3054095" cy="3054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6132" y="1850135"/>
            <a:ext cx="3194304" cy="3194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APPENDIX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1816" y="670686"/>
            <a:ext cx="730778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u="none" spc="-5" dirty="0"/>
              <a:t>GITHUB </a:t>
            </a:r>
            <a:r>
              <a:rPr u="none" spc="-5" dirty="0"/>
              <a:t>JOB</a:t>
            </a:r>
            <a:r>
              <a:rPr u="none" spc="-75" dirty="0"/>
              <a:t> </a:t>
            </a:r>
            <a:r>
              <a:rPr u="none" spc="-5" dirty="0"/>
              <a:t>POSTINGS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6C003AB-4F61-DEFA-76E6-9870EF8AF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2909"/>
            <a:ext cx="10431984" cy="4497303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50847" y="2025395"/>
            <a:ext cx="3194304" cy="3194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0856" y="551434"/>
            <a:ext cx="2159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OUTLINE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07809" y="2748026"/>
            <a:ext cx="14732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5"/>
              </a:lnSpc>
            </a:pP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o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4892" y="2748026"/>
            <a:ext cx="1466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85"/>
              </a:lnSpc>
            </a:pP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d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1828" y="1715160"/>
            <a:ext cx="2863850" cy="39585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Executive </a:t>
            </a:r>
            <a:r>
              <a:rPr sz="2200" dirty="0">
                <a:solidFill>
                  <a:srgbClr val="006FC0"/>
                </a:solidFill>
                <a:latin typeface="Carlito"/>
                <a:cs typeface="Carlito"/>
              </a:rPr>
              <a:t>Summary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Introduction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  <a:tab pos="241300" algn="l"/>
                <a:tab pos="1149350" algn="l"/>
              </a:tabLst>
            </a:pP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Meth	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ology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Results</a:t>
            </a:r>
            <a:endParaRPr sz="22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Visualization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–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Charts</a:t>
            </a:r>
            <a:endParaRPr sz="18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Dashboard</a:t>
            </a:r>
            <a:endParaRPr sz="18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Discussion</a:t>
            </a:r>
            <a:endParaRPr sz="22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Findings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&amp;</a:t>
            </a:r>
            <a:r>
              <a:rPr sz="1800" spc="-3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Implications</a:t>
            </a:r>
            <a:endParaRPr sz="18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Conclusion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Appendix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9335" y="819581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38248" y="783132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38120" y="745870"/>
            <a:ext cx="3175" cy="363220"/>
          </a:xfrm>
          <a:custGeom>
            <a:avLst/>
            <a:gdLst/>
            <a:ahLst/>
            <a:cxnLst/>
            <a:rect l="l" t="t" r="r" b="b"/>
            <a:pathLst>
              <a:path w="3175" h="363219">
                <a:moveTo>
                  <a:pt x="0" y="362838"/>
                </a:moveTo>
                <a:lnTo>
                  <a:pt x="2921" y="362838"/>
                </a:lnTo>
                <a:lnTo>
                  <a:pt x="2921" y="0"/>
                </a:lnTo>
                <a:lnTo>
                  <a:pt x="0" y="0"/>
                </a:lnTo>
                <a:lnTo>
                  <a:pt x="0" y="36283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38247" y="745489"/>
            <a:ext cx="182880" cy="365760"/>
          </a:xfrm>
          <a:custGeom>
            <a:avLst/>
            <a:gdLst/>
            <a:ahLst/>
            <a:cxnLst/>
            <a:rect l="l" t="t" r="r" b="b"/>
            <a:pathLst>
              <a:path w="182880" h="365759">
                <a:moveTo>
                  <a:pt x="182753" y="2540"/>
                </a:moveTo>
                <a:lnTo>
                  <a:pt x="182118" y="381"/>
                </a:lnTo>
                <a:lnTo>
                  <a:pt x="182118" y="0"/>
                </a:lnTo>
                <a:lnTo>
                  <a:pt x="2032" y="0"/>
                </a:lnTo>
                <a:lnTo>
                  <a:pt x="2032" y="939"/>
                </a:lnTo>
                <a:lnTo>
                  <a:pt x="0" y="939"/>
                </a:lnTo>
                <a:lnTo>
                  <a:pt x="0" y="360934"/>
                </a:lnTo>
                <a:lnTo>
                  <a:pt x="2794" y="360934"/>
                </a:lnTo>
                <a:lnTo>
                  <a:pt x="2794" y="365760"/>
                </a:lnTo>
                <a:lnTo>
                  <a:pt x="182753" y="365760"/>
                </a:lnTo>
                <a:lnTo>
                  <a:pt x="182753" y="360680"/>
                </a:lnTo>
                <a:lnTo>
                  <a:pt x="182118" y="360680"/>
                </a:lnTo>
                <a:lnTo>
                  <a:pt x="182118" y="360426"/>
                </a:lnTo>
                <a:lnTo>
                  <a:pt x="182753" y="360426"/>
                </a:lnTo>
                <a:lnTo>
                  <a:pt x="182753" y="254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76261" y="2709214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90918" y="2697276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47647" y="1708404"/>
            <a:ext cx="8531860" cy="4934585"/>
            <a:chOff x="1747647" y="1708404"/>
            <a:chExt cx="8531860" cy="4934585"/>
          </a:xfrm>
        </p:grpSpPr>
        <p:sp>
          <p:nvSpPr>
            <p:cNvPr id="4" name="object 4"/>
            <p:cNvSpPr/>
            <p:nvPr/>
          </p:nvSpPr>
          <p:spPr>
            <a:xfrm>
              <a:off x="1747647" y="6256248"/>
              <a:ext cx="189230" cy="386715"/>
            </a:xfrm>
            <a:custGeom>
              <a:avLst/>
              <a:gdLst/>
              <a:ahLst/>
              <a:cxnLst/>
              <a:rect l="l" t="t" r="r" b="b"/>
              <a:pathLst>
                <a:path w="189230" h="386715">
                  <a:moveTo>
                    <a:pt x="188887" y="0"/>
                  </a:moveTo>
                  <a:lnTo>
                    <a:pt x="8890" y="0"/>
                  </a:lnTo>
                  <a:lnTo>
                    <a:pt x="8890" y="8636"/>
                  </a:lnTo>
                  <a:lnTo>
                    <a:pt x="0" y="8636"/>
                  </a:lnTo>
                  <a:lnTo>
                    <a:pt x="0" y="368642"/>
                  </a:lnTo>
                  <a:lnTo>
                    <a:pt x="8890" y="368642"/>
                  </a:lnTo>
                  <a:lnTo>
                    <a:pt x="8890" y="386638"/>
                  </a:lnTo>
                  <a:lnTo>
                    <a:pt x="188887" y="386638"/>
                  </a:lnTo>
                  <a:lnTo>
                    <a:pt x="188887" y="359994"/>
                  </a:lnTo>
                  <a:lnTo>
                    <a:pt x="188887" y="26644"/>
                  </a:lnTo>
                  <a:lnTo>
                    <a:pt x="188887" y="0"/>
                  </a:lnTo>
                  <a:close/>
                </a:path>
              </a:pathLst>
            </a:custGeom>
            <a:solidFill>
              <a:srgbClr val="FFFFFF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2620" y="1708404"/>
              <a:ext cx="8366759" cy="46344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17016" y="670686"/>
            <a:ext cx="5207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POPULAR</a:t>
            </a:r>
            <a:r>
              <a:rPr u="none" spc="-65" dirty="0"/>
              <a:t> </a:t>
            </a:r>
            <a:r>
              <a:rPr u="none" spc="-5" dirty="0"/>
              <a:t>LANGUAGES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AE2C49C-7A8A-D5E7-E949-A5B2567C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75" y="1449870"/>
            <a:ext cx="11331518" cy="4634483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2698" y="592581"/>
            <a:ext cx="5207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EXECUTIVE</a:t>
            </a:r>
            <a:r>
              <a:rPr u="none" spc="-65" dirty="0"/>
              <a:t> </a:t>
            </a:r>
            <a:r>
              <a:rPr u="none" spc="-5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64482" y="1715160"/>
            <a:ext cx="6570345" cy="34016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Data </a:t>
            </a: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contextualization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and analysis</a:t>
            </a:r>
            <a:r>
              <a:rPr sz="2200" spc="3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goal.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Methodology</a:t>
            </a:r>
            <a:r>
              <a:rPr sz="2200" spc="1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description.</a:t>
            </a:r>
            <a:endParaRPr sz="22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rlito"/>
                <a:cs typeface="Carlito"/>
              </a:rPr>
              <a:t>Data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gathering.</a:t>
            </a:r>
            <a:endParaRPr sz="18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rlito"/>
                <a:cs typeface="Carlito"/>
              </a:rPr>
              <a:t>Data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analysis.</a:t>
            </a:r>
            <a:endParaRPr sz="1800" dirty="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5" dirty="0">
                <a:solidFill>
                  <a:srgbClr val="006FC0"/>
                </a:solidFill>
                <a:latin typeface="Carlito"/>
                <a:cs typeface="Carlito"/>
              </a:rPr>
              <a:t>Data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visualizations.</a:t>
            </a:r>
            <a:endParaRPr sz="18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Results </a:t>
            </a: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presentation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supported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graphs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and</a:t>
            </a:r>
            <a:r>
              <a:rPr sz="2200" spc="8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trends.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ts val="251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Discussion of </a:t>
            </a: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overall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findings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and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implications</a:t>
            </a:r>
            <a:r>
              <a:rPr sz="2200" spc="4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regarding</a:t>
            </a:r>
            <a:endParaRPr sz="2200" dirty="0">
              <a:latin typeface="Carlito"/>
              <a:cs typeface="Carlito"/>
            </a:endParaRPr>
          </a:p>
          <a:p>
            <a:pPr marL="241300">
              <a:lnSpc>
                <a:spcPts val="2510"/>
              </a:lnSpc>
            </a:pP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results previously</a:t>
            </a:r>
            <a:r>
              <a:rPr sz="220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exposed.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Final conclusions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of the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carried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out</a:t>
            </a:r>
            <a:r>
              <a:rPr sz="2200" spc="1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research.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1183" y="2302764"/>
            <a:ext cx="3194304" cy="3194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3647" y="2261616"/>
            <a:ext cx="3055619" cy="3054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652653"/>
            <a:ext cx="10521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07345" algn="l"/>
              </a:tabLst>
            </a:pPr>
            <a:r>
              <a:rPr spc="-5" dirty="0"/>
              <a:t>INTRODUCTION	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76D7FD-447E-DB16-4707-4113D44FAC78}"/>
              </a:ext>
            </a:extLst>
          </p:cNvPr>
          <p:cNvSpPr txBox="1">
            <a:spLocks/>
          </p:cNvSpPr>
          <p:nvPr/>
        </p:nvSpPr>
        <p:spPr>
          <a:xfrm>
            <a:off x="5105400" y="1612993"/>
            <a:ext cx="6400800" cy="4592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spc="-20" dirty="0">
                <a:solidFill>
                  <a:srgbClr val="006FC0"/>
                </a:solidFill>
                <a:latin typeface="Carlito"/>
              </a:rPr>
              <a:t>Analyze </a:t>
            </a:r>
            <a:r>
              <a:rPr lang="en-US" altLang="zh-CN" sz="2200" spc="-20" dirty="0">
                <a:solidFill>
                  <a:srgbClr val="006FC0"/>
                </a:solidFill>
                <a:latin typeface="Carlito"/>
              </a:rPr>
              <a:t>technology </a:t>
            </a:r>
            <a:r>
              <a:rPr lang="en-US" sz="2200" spc="-20" dirty="0">
                <a:solidFill>
                  <a:srgbClr val="006FC0"/>
                </a:solidFill>
                <a:latin typeface="Carlito"/>
              </a:rPr>
              <a:t>trend in software </a:t>
            </a:r>
            <a:r>
              <a:rPr lang="en-US" altLang="zh-CN" sz="2200" spc="-20" dirty="0">
                <a:solidFill>
                  <a:srgbClr val="006FC0"/>
                </a:solidFill>
                <a:latin typeface="Carlito"/>
              </a:rPr>
              <a:t>and web </a:t>
            </a:r>
            <a:r>
              <a:rPr lang="en-US" sz="2200" spc="-20" dirty="0">
                <a:solidFill>
                  <a:srgbClr val="006FC0"/>
                </a:solidFill>
                <a:latin typeface="Carlito"/>
              </a:rPr>
              <a:t>development </a:t>
            </a:r>
            <a:r>
              <a:rPr lang="en-US" altLang="zh-CN" sz="2200" spc="-20" dirty="0">
                <a:solidFill>
                  <a:srgbClr val="006FC0"/>
                </a:solidFill>
                <a:latin typeface="Carlito"/>
              </a:rPr>
              <a:t>among developers around the world</a:t>
            </a:r>
            <a:endParaRPr lang="en-US" sz="2200" spc="-20" dirty="0">
              <a:solidFill>
                <a:srgbClr val="006FC0"/>
              </a:solidFill>
              <a:latin typeface="Carlito"/>
            </a:endParaRPr>
          </a:p>
          <a:p>
            <a:r>
              <a:rPr lang="en-US" altLang="zh-CN" sz="2200" spc="-20" dirty="0">
                <a:solidFill>
                  <a:srgbClr val="006FC0"/>
                </a:solidFill>
                <a:latin typeface="Carlito"/>
              </a:rPr>
              <a:t>Purpose of this Analysis</a:t>
            </a:r>
          </a:p>
          <a:p>
            <a:pPr lvl="1"/>
            <a:r>
              <a:rPr lang="en-US" altLang="zh-CN" sz="2200" spc="-20" dirty="0">
                <a:solidFill>
                  <a:srgbClr val="006FC0"/>
                </a:solidFill>
                <a:latin typeface="Carlito"/>
              </a:rPr>
              <a:t>Identify the top programming languages, database, platform and web frame skills in demand</a:t>
            </a:r>
          </a:p>
          <a:p>
            <a:pPr lvl="1"/>
            <a:r>
              <a:rPr lang="en-US" altLang="zh-CN" sz="2200" spc="-20" dirty="0">
                <a:solidFill>
                  <a:srgbClr val="006FC0"/>
                </a:solidFill>
                <a:latin typeface="Carlito"/>
              </a:rPr>
              <a:t>Identify skill requirements for future</a:t>
            </a:r>
          </a:p>
          <a:p>
            <a:pPr lvl="1"/>
            <a:r>
              <a:rPr lang="en-US" altLang="zh-CN" sz="2200" spc="-20" dirty="0">
                <a:solidFill>
                  <a:srgbClr val="006FC0"/>
                </a:solidFill>
                <a:latin typeface="Carlito"/>
              </a:rPr>
              <a:t>Identify human resource gap in the industry</a:t>
            </a:r>
          </a:p>
          <a:p>
            <a:r>
              <a:rPr lang="en-US" sz="2200" spc="-20" dirty="0">
                <a:solidFill>
                  <a:srgbClr val="006FC0"/>
                </a:solidFill>
                <a:latin typeface="Carlito"/>
              </a:rPr>
              <a:t>Audience for this Presentation</a:t>
            </a:r>
          </a:p>
          <a:p>
            <a:pPr lvl="1"/>
            <a:r>
              <a:rPr lang="en-US" sz="2200" spc="-20" dirty="0">
                <a:solidFill>
                  <a:srgbClr val="006FC0"/>
                </a:solidFill>
                <a:latin typeface="Carlito"/>
              </a:rPr>
              <a:t>Programmers</a:t>
            </a:r>
          </a:p>
          <a:p>
            <a:pPr lvl="1"/>
            <a:r>
              <a:rPr lang="en-US" sz="2200" spc="-20" dirty="0">
                <a:solidFill>
                  <a:srgbClr val="006FC0"/>
                </a:solidFill>
                <a:latin typeface="Carlito"/>
              </a:rPr>
              <a:t>IT industry leaders</a:t>
            </a:r>
          </a:p>
          <a:p>
            <a:pPr lvl="1"/>
            <a:r>
              <a:rPr lang="en-US" sz="2200" spc="-20" dirty="0">
                <a:solidFill>
                  <a:srgbClr val="006FC0"/>
                </a:solidFill>
                <a:latin typeface="Carlito"/>
              </a:rPr>
              <a:t>Computer science students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856" y="664210"/>
            <a:ext cx="10509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95915" algn="l"/>
              </a:tabLst>
            </a:pPr>
            <a:r>
              <a:rPr spc="-5" dirty="0"/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4482" y="1638064"/>
            <a:ext cx="6702425" cy="45434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Collect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survey 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&amp; </a:t>
            </a: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explore </a:t>
            </a:r>
            <a:r>
              <a:rPr sz="2200" spc="-5" dirty="0">
                <a:solidFill>
                  <a:srgbClr val="006FC0"/>
                </a:solidFill>
                <a:latin typeface="Carlito"/>
                <a:cs typeface="Carlito"/>
              </a:rPr>
              <a:t>its</a:t>
            </a:r>
            <a:r>
              <a:rPr sz="2200" spc="5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content</a:t>
            </a:r>
            <a:endParaRPr sz="22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25" dirty="0">
                <a:solidFill>
                  <a:srgbClr val="006FC0"/>
                </a:solidFill>
                <a:latin typeface="Carlito"/>
                <a:cs typeface="Carlito"/>
              </a:rPr>
              <a:t>Web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Scraping</a:t>
            </a:r>
            <a:endParaRPr sz="1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APIs.</a:t>
            </a:r>
            <a:endParaRPr sz="1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Request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006FC0"/>
                </a:solidFill>
                <a:latin typeface="Carlito"/>
                <a:cs typeface="Carlito"/>
              </a:rPr>
              <a:t>library.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Data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rlito"/>
                <a:cs typeface="Carlito"/>
              </a:rPr>
              <a:t>Exploratory </a:t>
            </a: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data</a:t>
            </a:r>
            <a:r>
              <a:rPr sz="2200" spc="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analysis</a:t>
            </a:r>
            <a:endParaRPr sz="22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Analyzing </a:t>
            </a:r>
            <a:r>
              <a:rPr sz="1800" spc="-15" dirty="0">
                <a:solidFill>
                  <a:srgbClr val="006FC0"/>
                </a:solidFill>
                <a:latin typeface="Carlito"/>
                <a:cs typeface="Carlito"/>
              </a:rPr>
              <a:t>data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 distribution.</a:t>
            </a:r>
            <a:endParaRPr sz="1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Handling outliers.</a:t>
            </a:r>
            <a:endParaRPr sz="1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Correlations.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rlito"/>
                <a:cs typeface="Carlito"/>
              </a:rPr>
              <a:t>Data</a:t>
            </a: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 Visualization</a:t>
            </a:r>
            <a:endParaRPr sz="2200">
              <a:latin typeface="Carlito"/>
              <a:cs typeface="Carlito"/>
            </a:endParaRPr>
          </a:p>
          <a:p>
            <a:pPr marL="698500" marR="5080" lvl="1" indent="-228600">
              <a:lnSpc>
                <a:spcPts val="1939"/>
              </a:lnSpc>
              <a:spcBef>
                <a:spcPts val="5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Highlight distribution of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data, relationships, </a:t>
            </a:r>
            <a:r>
              <a:rPr sz="1800" dirty="0">
                <a:solidFill>
                  <a:srgbClr val="006FC0"/>
                </a:solidFill>
                <a:latin typeface="Carlito"/>
                <a:cs typeface="Carlito"/>
              </a:rPr>
              <a:t>the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composition and 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comparison </a:t>
            </a:r>
            <a:r>
              <a:rPr sz="1800" spc="-5" dirty="0">
                <a:solidFill>
                  <a:srgbClr val="006FC0"/>
                </a:solidFill>
                <a:latin typeface="Carlito"/>
                <a:cs typeface="Carlito"/>
              </a:rPr>
              <a:t>of</a:t>
            </a:r>
            <a:r>
              <a:rPr sz="1800" spc="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rlito"/>
                <a:cs typeface="Carlito"/>
              </a:rPr>
              <a:t>data.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rlito"/>
                <a:cs typeface="Carlito"/>
              </a:rPr>
              <a:t>Dashboards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79932" y="1831848"/>
            <a:ext cx="3194304" cy="3194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10639" y="1824227"/>
            <a:ext cx="4351020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031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RESULTS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52653"/>
            <a:ext cx="8263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PROGRAMMING LANGUAGE</a:t>
            </a:r>
            <a:r>
              <a:rPr sz="4000" b="1" spc="-3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1793493"/>
            <a:ext cx="6757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Current</a:t>
            </a:r>
            <a:r>
              <a:rPr sz="280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rlito"/>
                <a:cs typeface="Carlito"/>
              </a:rPr>
              <a:t>Year	</a:t>
            </a: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Next</a:t>
            </a:r>
            <a:r>
              <a:rPr sz="2800" spc="-7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rlito"/>
                <a:cs typeface="Carlito"/>
              </a:rPr>
              <a:t>Year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00ABD2-8B4F-D048-C062-C9476154A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78950"/>
            <a:ext cx="6096000" cy="398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19A667-B60B-4E8E-8CF3-05B38B58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4" y="2278950"/>
            <a:ext cx="6143625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2555" y="570356"/>
            <a:ext cx="10477500" cy="121571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830" marR="5080">
              <a:lnSpc>
                <a:spcPts val="3020"/>
              </a:lnSpc>
              <a:spcBef>
                <a:spcPts val="480"/>
              </a:spcBef>
              <a:tabLst>
                <a:tab pos="10464165" algn="l"/>
              </a:tabLst>
            </a:pP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PROGRAMMING LANGUAGE TRENDS </a:t>
            </a:r>
            <a:r>
              <a:rPr sz="2800" b="1" spc="-5" dirty="0">
                <a:solidFill>
                  <a:srgbClr val="005392"/>
                </a:solidFill>
                <a:latin typeface="Courier New"/>
                <a:cs typeface="Courier New"/>
              </a:rPr>
              <a:t>-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FINDINGS </a:t>
            </a:r>
            <a:r>
              <a:rPr sz="2800" b="1" spc="-5" dirty="0">
                <a:solidFill>
                  <a:srgbClr val="005392"/>
                </a:solidFill>
                <a:latin typeface="Courier New"/>
                <a:cs typeface="Courier New"/>
              </a:rPr>
              <a:t>&amp;  </a:t>
            </a:r>
            <a:r>
              <a:rPr sz="2800" b="1" u="sng" spc="-10" dirty="0">
                <a:solidFill>
                  <a:srgbClr val="005392"/>
                </a:solidFill>
                <a:uFill>
                  <a:solidFill>
                    <a:srgbClr val="4471C4"/>
                  </a:solidFill>
                </a:uFill>
                <a:latin typeface="Courier New"/>
                <a:cs typeface="Courier New"/>
              </a:rPr>
              <a:t>IMPLICATIONS</a:t>
            </a:r>
            <a:r>
              <a:rPr lang="en-IN" sz="2800" b="1" u="sng" spc="-10" dirty="0">
                <a:solidFill>
                  <a:srgbClr val="005392"/>
                </a:solidFill>
                <a:uFill>
                  <a:solidFill>
                    <a:srgbClr val="4471C4"/>
                  </a:solidFill>
                </a:uFill>
                <a:latin typeface="Courier New"/>
                <a:cs typeface="Courier New"/>
              </a:rPr>
              <a:t>	</a:t>
            </a:r>
            <a:r>
              <a:rPr lang="en-IN" sz="2800" spc="-10" dirty="0">
                <a:solidFill>
                  <a:srgbClr val="006FC0"/>
                </a:solidFill>
                <a:latin typeface="Carlito"/>
                <a:cs typeface="Carlito"/>
              </a:rPr>
              <a:t>	</a:t>
            </a:r>
            <a:endParaRPr lang="en-IN" sz="2800" dirty="0">
              <a:latin typeface="Carlito"/>
              <a:cs typeface="Carlito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A75F21-B8AC-69BA-FCBF-52842631FBE3}"/>
              </a:ext>
            </a:extLst>
          </p:cNvPr>
          <p:cNvSpPr txBox="1">
            <a:spLocks/>
          </p:cNvSpPr>
          <p:nvPr/>
        </p:nvSpPr>
        <p:spPr>
          <a:xfrm>
            <a:off x="917280" y="1786073"/>
            <a:ext cx="5178720" cy="3090727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spc="-20" dirty="0">
                <a:solidFill>
                  <a:srgbClr val="006FC0"/>
                </a:solidFill>
                <a:latin typeface="Carlito"/>
              </a:rPr>
              <a:t>Findings</a:t>
            </a:r>
          </a:p>
          <a:p>
            <a:endParaRPr lang="en-US" sz="2200" spc="-20" dirty="0">
              <a:solidFill>
                <a:srgbClr val="006FC0"/>
              </a:solidFill>
              <a:latin typeface="Carli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spc="-20" dirty="0">
                <a:solidFill>
                  <a:srgbClr val="006FC0"/>
                </a:solidFill>
                <a:latin typeface="Carlito"/>
              </a:rPr>
              <a:t>JavaScript is top trending language in the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spc="-20" dirty="0">
                <a:solidFill>
                  <a:srgbClr val="006FC0"/>
                </a:solidFill>
                <a:latin typeface="Carlito"/>
              </a:rPr>
              <a:t>Python and TypeScript are becoming more and more popular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spc="-20" dirty="0">
                <a:solidFill>
                  <a:srgbClr val="006FC0"/>
                </a:solidFill>
                <a:latin typeface="Carlito"/>
              </a:rPr>
              <a:t>HTML/CSS and SQL still has great portion in language usage trend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C8E139A-56D0-3870-60B7-A743D2014E7B}"/>
              </a:ext>
            </a:extLst>
          </p:cNvPr>
          <p:cNvSpPr txBox="1">
            <a:spLocks/>
          </p:cNvSpPr>
          <p:nvPr/>
        </p:nvSpPr>
        <p:spPr>
          <a:xfrm>
            <a:off x="6411891" y="1786073"/>
            <a:ext cx="4958164" cy="3441520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spc="-20" dirty="0">
                <a:solidFill>
                  <a:srgbClr val="006FC0"/>
                </a:solidFill>
                <a:latin typeface="Carlito"/>
              </a:rPr>
              <a:t>Implications</a:t>
            </a:r>
          </a:p>
          <a:p>
            <a:endParaRPr lang="en-US" sz="2200" spc="-20" dirty="0">
              <a:solidFill>
                <a:srgbClr val="006FC0"/>
              </a:solidFill>
              <a:latin typeface="Carli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spc="-20" dirty="0">
                <a:solidFill>
                  <a:srgbClr val="006FC0"/>
                </a:solidFill>
                <a:latin typeface="Carlito"/>
              </a:rPr>
              <a:t>Web developments and Web developers are still in high demands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spc="-20" dirty="0">
                <a:solidFill>
                  <a:srgbClr val="006FC0"/>
                </a:solidFill>
                <a:latin typeface="Carlito"/>
              </a:rPr>
              <a:t>JavaScript and TypeScript are crucial to learn for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spc="-20" dirty="0">
                <a:solidFill>
                  <a:srgbClr val="006FC0"/>
                </a:solidFill>
                <a:latin typeface="Carlito"/>
              </a:rPr>
              <a:t>Python is the new trending language, especially popular in AI fields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1324" y="716406"/>
            <a:ext cx="4602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DATABASE</a:t>
            </a:r>
            <a:r>
              <a:rPr u="none" spc="-60" dirty="0"/>
              <a:t> </a:t>
            </a:r>
            <a:r>
              <a:rPr u="none" spc="-5" dirty="0"/>
              <a:t>TRENDS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2555" y="1793493"/>
            <a:ext cx="1822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Current</a:t>
            </a:r>
            <a:r>
              <a:rPr sz="2800" spc="-7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rlito"/>
                <a:cs typeface="Carlito"/>
              </a:rPr>
              <a:t>Year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1828" y="1793493"/>
            <a:ext cx="1398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6FC0"/>
                </a:solidFill>
                <a:latin typeface="Carlito"/>
                <a:cs typeface="Carlito"/>
              </a:rPr>
              <a:t>Next</a:t>
            </a:r>
            <a:r>
              <a:rPr sz="2800" spc="-7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rlito"/>
                <a:cs typeface="Carlito"/>
              </a:rPr>
              <a:t>Year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5FE1AA-0753-0A5B-AE58-C8EC35BC9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143" y="2273095"/>
            <a:ext cx="6134100" cy="3819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E64F4D-4033-37CF-1500-52A9C3874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28" y="2241156"/>
            <a:ext cx="6134100" cy="4019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515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Carlito</vt:lpstr>
      <vt:lpstr>Courier New</vt:lpstr>
      <vt:lpstr>Office Theme</vt:lpstr>
      <vt:lpstr>STACK OVERFLOW</vt:lpstr>
      <vt:lpstr>OUTLINE</vt:lpstr>
      <vt:lpstr>EXECUTIVE SUMMARY</vt:lpstr>
      <vt:lpstr>INTRODUCTION </vt:lpstr>
      <vt:lpstr>METHODOLOGY </vt:lpstr>
      <vt:lpstr>RESULTS </vt:lpstr>
      <vt:lpstr>PowerPoint Presentation</vt:lpstr>
      <vt:lpstr>PowerPoint Presentation</vt:lpstr>
      <vt:lpstr>DATABASE TRENDS</vt:lpstr>
      <vt:lpstr>DATABASE TRENDS - FINDINGS &amp;  IMPLICATIONS </vt:lpstr>
      <vt:lpstr>DASHBOARD </vt:lpstr>
      <vt:lpstr>CURRENT TECHNOLOGY USAGE</vt:lpstr>
      <vt:lpstr>FUTURE TECHNOLOGY TREND</vt:lpstr>
      <vt:lpstr>DEMOGRAPHICS </vt:lpstr>
      <vt:lpstr>DISCUSSION </vt:lpstr>
      <vt:lpstr>OVERALL FINDINGS &amp; IMPLICATIONS</vt:lpstr>
      <vt:lpstr>CONCLUSION </vt:lpstr>
      <vt:lpstr>APPENDIX 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harsh sharma</cp:lastModifiedBy>
  <cp:revision>2</cp:revision>
  <dcterms:created xsi:type="dcterms:W3CDTF">2023-09-03T07:53:04Z</dcterms:created>
  <dcterms:modified xsi:type="dcterms:W3CDTF">2023-09-03T09:33:47Z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2022-10-19T00:00:00Z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2023-09-03T00:00:00Z</vt:filetime>
  </property>
</Properties>
</file>