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</p:sldIdLst>
  <p:sldSz cy="5143500" cx="9144000"/>
  <p:notesSz cx="6858000" cy="9144000"/>
  <p:embeddedFontLst>
    <p:embeddedFont>
      <p:font typeface="Lato"/>
      <p:regular r:id="rId75"/>
      <p:bold r:id="rId76"/>
      <p:italic r:id="rId77"/>
      <p:boldItalic r:id="rId78"/>
    </p:embeddedFont>
    <p:embeddedFont>
      <p:font typeface="Lato Light"/>
      <p:regular r:id="rId79"/>
      <p:bold r:id="rId80"/>
      <p:italic r:id="rId81"/>
      <p:boldItalic r:id="rId82"/>
    </p:embeddedFont>
    <p:embeddedFont>
      <p:font typeface="Roboto Mono"/>
      <p:regular r:id="rId83"/>
      <p:bold r:id="rId84"/>
      <p:italic r:id="rId85"/>
      <p:boldItalic r:id="rId8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RobotoMono-bold.fntdata"/><Relationship Id="rId83" Type="http://schemas.openxmlformats.org/officeDocument/2006/relationships/font" Target="fonts/RobotoMono-regular.fntdata"/><Relationship Id="rId42" Type="http://schemas.openxmlformats.org/officeDocument/2006/relationships/slide" Target="slides/slide36.xml"/><Relationship Id="rId86" Type="http://schemas.openxmlformats.org/officeDocument/2006/relationships/font" Target="fonts/RobotoMono-boldItalic.fntdata"/><Relationship Id="rId41" Type="http://schemas.openxmlformats.org/officeDocument/2006/relationships/slide" Target="slides/slide35.xml"/><Relationship Id="rId85" Type="http://schemas.openxmlformats.org/officeDocument/2006/relationships/font" Target="fonts/RobotoMono-italic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Light-bold.fntdata"/><Relationship Id="rId82" Type="http://schemas.openxmlformats.org/officeDocument/2006/relationships/font" Target="fonts/LatoLight-boldItalic.fntdata"/><Relationship Id="rId81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font" Target="fonts/Lato-regular.fntdata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font" Target="fonts/Lato-italic.fntdata"/><Relationship Id="rId32" Type="http://schemas.openxmlformats.org/officeDocument/2006/relationships/slide" Target="slides/slide26.xml"/><Relationship Id="rId76" Type="http://schemas.openxmlformats.org/officeDocument/2006/relationships/font" Target="fonts/Lato-bold.fntdata"/><Relationship Id="rId35" Type="http://schemas.openxmlformats.org/officeDocument/2006/relationships/slide" Target="slides/slide29.xml"/><Relationship Id="rId79" Type="http://schemas.openxmlformats.org/officeDocument/2006/relationships/font" Target="fonts/LatoLight-regular.fntdata"/><Relationship Id="rId34" Type="http://schemas.openxmlformats.org/officeDocument/2006/relationships/slide" Target="slides/slide28.xml"/><Relationship Id="rId78" Type="http://schemas.openxmlformats.org/officeDocument/2006/relationships/font" Target="fonts/Lato-boldItalic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3d4e9d84d8_2_20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13d4e9d84d8_2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3d4e9d84d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3d4e9d84d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d4e9d84d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3d4e9d84d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3d4e9d84d8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3d4e9d84d8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3d4e9d84d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3d4e9d84d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d4e9d84d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3d4e9d84d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3d4e9d84d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3d4e9d84d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3d4e9d84d8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3d4e9d84d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3d4e9d84d8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3d4e9d84d8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3d4e9d84d8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3d4e9d84d8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3d4e9d84d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3d4e9d84d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d4e9d84d8_2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13d4e9d84d8_2_22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3d4e9d84d8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3d4e9d84d8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3d4e9d84d8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3d4e9d84d8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13d4e9d84d8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13d4e9d84d8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13d4e9d84d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13d4e9d84d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3d4e9d84d8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3d4e9d84d8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3d4e9d84d8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3d4e9d84d8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3d4e9d84d8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3d4e9d84d8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d4e9d84d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d4e9d84d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3d65819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3d65819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d658193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d658193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3d4e9d84d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13d4e9d84d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3d65819362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3d6581936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3d6581936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3d6581936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d6581936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d6581936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3d6581936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3d6581936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d6581936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d6581936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13d6581936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13d6581936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3d6581936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3d6581936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d65819362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d6581936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3d65819362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3d6581936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3d6581936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3d658193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3d4e9d84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3d4e9d84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d65819362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d65819362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3d65819362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3d6581936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13d65819362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13d65819362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3d65819362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3d65819362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13d65819362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13d65819362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6b337c5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6b337c5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6b337c51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6b337c51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36b337c51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36b337c51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6b337c51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6b337c51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36b337c51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36b337c51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3d4e9d84d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3d4e9d84d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36b337c51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36b337c51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36b337c5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136b337c5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36b337c516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36b337c51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136b337c516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136b337c516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6b337c51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6b337c51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36b337c51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36b337c5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136b337c51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136b337c51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136b337c51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136b337c51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136b337c516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136b337c516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136b337c516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136b337c516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3d4e9d84d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3d4e9d84d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136b337c51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136b337c51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136b337c51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136b337c51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136b337c516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136b337c516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136b337c516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136b337c516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36b337c51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36b337c51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36b337c51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36b337c51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36b337c516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36b337c516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36b337c51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36b337c51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3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36b337c51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5" name="Google Shape;865;g136b337c51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3d4e9d84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3d4e9d84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3d4e9d84d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3d4e9d84d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d4e9d84d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3d4e9d84d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11" Type="http://schemas.openxmlformats.org/officeDocument/2006/relationships/hyperlink" Target="http://www.linkedin.com/company/josh-software-private-limited" TargetMode="External"/><Relationship Id="rId10" Type="http://schemas.openxmlformats.org/officeDocument/2006/relationships/hyperlink" Target="https://twitter.com/joshsoftware" TargetMode="External"/><Relationship Id="rId12" Type="http://schemas.openxmlformats.org/officeDocument/2006/relationships/hyperlink" Target="https://github.com/joshsoftware" TargetMode="External"/><Relationship Id="rId9" Type="http://schemas.openxmlformats.org/officeDocument/2006/relationships/hyperlink" Target="https://facebook.com/joshsoftware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1.png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61" name="Google Shape;61;p14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62" name="Google Shape;62;p14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Agenda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5248031" y="1089563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5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" name="Google Shape;77;p15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78" name="Google Shape;78;p15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15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pic>
        <p:nvPicPr>
          <p:cNvPr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41057" y="942022"/>
            <a:ext cx="2955785" cy="35690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Detail Slide 2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248031" y="1089563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6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16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96" name="Google Shape;96;p16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6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Thank You Slid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111" name="Google Shape;111;p17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112" name="Google Shape;112;p17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7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7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7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7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7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7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7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7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7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7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17"/>
          <p:cNvSpPr txBox="1"/>
          <p:nvPr/>
        </p:nvSpPr>
        <p:spPr>
          <a:xfrm flipH="1">
            <a:off x="3642360" y="2446020"/>
            <a:ext cx="227838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7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7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1_Title slid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6" name="Google Shape;12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7" name="Google Shape;127;p18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129" name="Google Shape;129;p18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130" name="Google Shape;130;p18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 Slide Josh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10013" y="12"/>
            <a:ext cx="3994985" cy="4026468"/>
            <a:chOff x="1405600" y="425825"/>
            <a:chExt cx="4790150" cy="4827900"/>
          </a:xfrm>
        </p:grpSpPr>
        <p:sp>
          <p:nvSpPr>
            <p:cNvPr id="144" name="Google Shape;144;p19"/>
            <p:cNvSpPr/>
            <p:nvPr/>
          </p:nvSpPr>
          <p:spPr>
            <a:xfrm>
              <a:off x="2723675" y="3828800"/>
              <a:ext cx="2138075" cy="1424925"/>
            </a:xfrm>
            <a:custGeom>
              <a:rect b="b" l="l" r="r" t="t"/>
              <a:pathLst>
                <a:path extrusionOk="0" h="56997" w="85523">
                  <a:moveTo>
                    <a:pt x="1" y="0"/>
                  </a:moveTo>
                  <a:lnTo>
                    <a:pt x="42762" y="56996"/>
                  </a:lnTo>
                  <a:lnTo>
                    <a:pt x="85522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>
              <a:off x="3980875" y="562175"/>
              <a:ext cx="2214875" cy="2962100"/>
            </a:xfrm>
            <a:custGeom>
              <a:rect b="b" l="l" r="r" t="t"/>
              <a:pathLst>
                <a:path extrusionOk="0" h="118484" w="88595">
                  <a:moveTo>
                    <a:pt x="43470" y="1"/>
                  </a:moveTo>
                  <a:lnTo>
                    <a:pt x="0" y="58742"/>
                  </a:lnTo>
                  <a:lnTo>
                    <a:pt x="44325" y="118448"/>
                  </a:lnTo>
                  <a:lnTo>
                    <a:pt x="44361" y="118484"/>
                  </a:lnTo>
                  <a:lnTo>
                    <a:pt x="44397" y="118448"/>
                  </a:lnTo>
                  <a:lnTo>
                    <a:pt x="88594" y="59670"/>
                  </a:lnTo>
                  <a:lnTo>
                    <a:pt x="43470" y="1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>
              <a:off x="1405600" y="425825"/>
              <a:ext cx="3434325" cy="3097550"/>
            </a:xfrm>
            <a:custGeom>
              <a:rect b="b" l="l" r="r" t="t"/>
              <a:pathLst>
                <a:path extrusionOk="0" h="123902" w="137373">
                  <a:moveTo>
                    <a:pt x="46270" y="1"/>
                  </a:moveTo>
                  <a:lnTo>
                    <a:pt x="0" y="65851"/>
                  </a:lnTo>
                  <a:lnTo>
                    <a:pt x="44306" y="123902"/>
                  </a:lnTo>
                  <a:lnTo>
                    <a:pt x="137373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811850" y="2247525"/>
              <a:ext cx="1978525" cy="1317675"/>
            </a:xfrm>
            <a:custGeom>
              <a:rect b="b" l="l" r="r" t="t"/>
              <a:pathLst>
                <a:path extrusionOk="0" h="52707" w="79141">
                  <a:moveTo>
                    <a:pt x="39580" y="1"/>
                  </a:moveTo>
                  <a:lnTo>
                    <a:pt x="1" y="52706"/>
                  </a:lnTo>
                  <a:lnTo>
                    <a:pt x="79141" y="52706"/>
                  </a:lnTo>
                  <a:lnTo>
                    <a:pt x="39580" y="1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4493163" y="1966575"/>
            <a:ext cx="3562163" cy="778038"/>
            <a:chOff x="237400" y="2075500"/>
            <a:chExt cx="7124325" cy="1556075"/>
          </a:xfrm>
        </p:grpSpPr>
        <p:sp>
          <p:nvSpPr>
            <p:cNvPr id="149" name="Google Shape;149;p19"/>
            <p:cNvSpPr/>
            <p:nvPr/>
          </p:nvSpPr>
          <p:spPr>
            <a:xfrm>
              <a:off x="237400" y="2748750"/>
              <a:ext cx="1635275" cy="882125"/>
            </a:xfrm>
            <a:custGeom>
              <a:rect b="b" l="l" r="r" t="t"/>
              <a:pathLst>
                <a:path extrusionOk="0" h="35285" w="65411">
                  <a:moveTo>
                    <a:pt x="61522" y="0"/>
                  </a:moveTo>
                  <a:cubicBezTo>
                    <a:pt x="60486" y="0"/>
                    <a:pt x="59506" y="404"/>
                    <a:pt x="58815" y="1124"/>
                  </a:cubicBezTo>
                  <a:cubicBezTo>
                    <a:pt x="58037" y="1844"/>
                    <a:pt x="57605" y="2852"/>
                    <a:pt x="57634" y="3889"/>
                  </a:cubicBezTo>
                  <a:lnTo>
                    <a:pt x="57634" y="18290"/>
                  </a:lnTo>
                  <a:cubicBezTo>
                    <a:pt x="57605" y="19327"/>
                    <a:pt x="57461" y="20364"/>
                    <a:pt x="57173" y="21372"/>
                  </a:cubicBezTo>
                  <a:cubicBezTo>
                    <a:pt x="56885" y="22437"/>
                    <a:pt x="56396" y="23446"/>
                    <a:pt x="55733" y="24338"/>
                  </a:cubicBezTo>
                  <a:cubicBezTo>
                    <a:pt x="55013" y="25318"/>
                    <a:pt x="54063" y="26095"/>
                    <a:pt x="52968" y="26614"/>
                  </a:cubicBezTo>
                  <a:cubicBezTo>
                    <a:pt x="51693" y="27198"/>
                    <a:pt x="50319" y="27513"/>
                    <a:pt x="48915" y="27513"/>
                  </a:cubicBezTo>
                  <a:cubicBezTo>
                    <a:pt x="48797" y="27513"/>
                    <a:pt x="48679" y="27511"/>
                    <a:pt x="48561" y="27507"/>
                  </a:cubicBezTo>
                  <a:lnTo>
                    <a:pt x="15957" y="27507"/>
                  </a:lnTo>
                  <a:cubicBezTo>
                    <a:pt x="14891" y="27507"/>
                    <a:pt x="13797" y="27363"/>
                    <a:pt x="12760" y="27017"/>
                  </a:cubicBezTo>
                  <a:cubicBezTo>
                    <a:pt x="11838" y="26729"/>
                    <a:pt x="10974" y="26268"/>
                    <a:pt x="10167" y="25692"/>
                  </a:cubicBezTo>
                  <a:cubicBezTo>
                    <a:pt x="9505" y="25174"/>
                    <a:pt x="8900" y="24540"/>
                    <a:pt x="8439" y="23820"/>
                  </a:cubicBezTo>
                  <a:cubicBezTo>
                    <a:pt x="8007" y="23186"/>
                    <a:pt x="7806" y="22437"/>
                    <a:pt x="7806" y="21689"/>
                  </a:cubicBezTo>
                  <a:cubicBezTo>
                    <a:pt x="7806" y="19345"/>
                    <a:pt x="5885" y="17796"/>
                    <a:pt x="3894" y="17796"/>
                  </a:cubicBezTo>
                  <a:cubicBezTo>
                    <a:pt x="2949" y="17796"/>
                    <a:pt x="1989" y="18145"/>
                    <a:pt x="1210" y="18924"/>
                  </a:cubicBezTo>
                  <a:cubicBezTo>
                    <a:pt x="432" y="19644"/>
                    <a:pt x="0" y="20652"/>
                    <a:pt x="29" y="21689"/>
                  </a:cubicBezTo>
                  <a:cubicBezTo>
                    <a:pt x="29" y="23417"/>
                    <a:pt x="403" y="25145"/>
                    <a:pt x="1123" y="26729"/>
                  </a:cubicBezTo>
                  <a:cubicBezTo>
                    <a:pt x="1844" y="28371"/>
                    <a:pt x="2823" y="29840"/>
                    <a:pt x="4061" y="31107"/>
                  </a:cubicBezTo>
                  <a:cubicBezTo>
                    <a:pt x="5329" y="32374"/>
                    <a:pt x="6769" y="33411"/>
                    <a:pt x="8411" y="34131"/>
                  </a:cubicBezTo>
                  <a:cubicBezTo>
                    <a:pt x="10023" y="34909"/>
                    <a:pt x="11809" y="35283"/>
                    <a:pt x="13624" y="35283"/>
                  </a:cubicBezTo>
                  <a:lnTo>
                    <a:pt x="50174" y="35283"/>
                  </a:lnTo>
                  <a:cubicBezTo>
                    <a:pt x="50227" y="35284"/>
                    <a:pt x="50280" y="35284"/>
                    <a:pt x="50333" y="35284"/>
                  </a:cubicBezTo>
                  <a:cubicBezTo>
                    <a:pt x="52496" y="35284"/>
                    <a:pt x="54627" y="34710"/>
                    <a:pt x="56511" y="33642"/>
                  </a:cubicBezTo>
                  <a:cubicBezTo>
                    <a:pt x="58354" y="32605"/>
                    <a:pt x="59996" y="31193"/>
                    <a:pt x="61321" y="29494"/>
                  </a:cubicBezTo>
                  <a:cubicBezTo>
                    <a:pt x="63942" y="26095"/>
                    <a:pt x="65353" y="21919"/>
                    <a:pt x="65411" y="17627"/>
                  </a:cubicBezTo>
                  <a:lnTo>
                    <a:pt x="65411" y="3889"/>
                  </a:lnTo>
                  <a:cubicBezTo>
                    <a:pt x="65411" y="1728"/>
                    <a:pt x="63654" y="0"/>
                    <a:pt x="61522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916200" y="2748700"/>
              <a:ext cx="1661925" cy="882150"/>
            </a:xfrm>
            <a:custGeom>
              <a:rect b="b" l="l" r="r" t="t"/>
              <a:pathLst>
                <a:path extrusionOk="0" h="35286" w="66477">
                  <a:moveTo>
                    <a:pt x="60238" y="1"/>
                  </a:moveTo>
                  <a:cubicBezTo>
                    <a:pt x="60205" y="1"/>
                    <a:pt x="60173" y="1"/>
                    <a:pt x="60140" y="2"/>
                  </a:cubicBezTo>
                  <a:lnTo>
                    <a:pt x="11032" y="2"/>
                  </a:lnTo>
                  <a:cubicBezTo>
                    <a:pt x="9592" y="2"/>
                    <a:pt x="8152" y="290"/>
                    <a:pt x="6827" y="838"/>
                  </a:cubicBezTo>
                  <a:cubicBezTo>
                    <a:pt x="4263" y="1961"/>
                    <a:pt x="2218" y="4006"/>
                    <a:pt x="1124" y="6540"/>
                  </a:cubicBezTo>
                  <a:cubicBezTo>
                    <a:pt x="0" y="9248"/>
                    <a:pt x="0" y="12272"/>
                    <a:pt x="1124" y="14980"/>
                  </a:cubicBezTo>
                  <a:cubicBezTo>
                    <a:pt x="2218" y="17514"/>
                    <a:pt x="4263" y="19559"/>
                    <a:pt x="6827" y="20683"/>
                  </a:cubicBezTo>
                  <a:cubicBezTo>
                    <a:pt x="8152" y="21230"/>
                    <a:pt x="9592" y="21518"/>
                    <a:pt x="11032" y="21518"/>
                  </a:cubicBezTo>
                  <a:lnTo>
                    <a:pt x="55935" y="21518"/>
                  </a:lnTo>
                  <a:cubicBezTo>
                    <a:pt x="56741" y="21518"/>
                    <a:pt x="57490" y="21835"/>
                    <a:pt x="58038" y="22411"/>
                  </a:cubicBezTo>
                  <a:cubicBezTo>
                    <a:pt x="58614" y="22987"/>
                    <a:pt x="58959" y="23764"/>
                    <a:pt x="58930" y="24600"/>
                  </a:cubicBezTo>
                  <a:cubicBezTo>
                    <a:pt x="58930" y="25377"/>
                    <a:pt x="58614" y="26126"/>
                    <a:pt x="58038" y="26645"/>
                  </a:cubicBezTo>
                  <a:cubicBezTo>
                    <a:pt x="57490" y="27221"/>
                    <a:pt x="56713" y="27509"/>
                    <a:pt x="55935" y="27509"/>
                  </a:cubicBezTo>
                  <a:lnTo>
                    <a:pt x="6596" y="27509"/>
                  </a:lnTo>
                  <a:cubicBezTo>
                    <a:pt x="6579" y="27508"/>
                    <a:pt x="6561" y="27508"/>
                    <a:pt x="6544" y="27508"/>
                  </a:cubicBezTo>
                  <a:cubicBezTo>
                    <a:pt x="4408" y="27508"/>
                    <a:pt x="2679" y="29254"/>
                    <a:pt x="2679" y="31397"/>
                  </a:cubicBezTo>
                  <a:cubicBezTo>
                    <a:pt x="2679" y="33557"/>
                    <a:pt x="4436" y="35285"/>
                    <a:pt x="6596" y="35285"/>
                  </a:cubicBezTo>
                  <a:lnTo>
                    <a:pt x="55618" y="35285"/>
                  </a:lnTo>
                  <a:cubicBezTo>
                    <a:pt x="57058" y="35285"/>
                    <a:pt x="58527" y="34997"/>
                    <a:pt x="59852" y="34450"/>
                  </a:cubicBezTo>
                  <a:cubicBezTo>
                    <a:pt x="61148" y="33960"/>
                    <a:pt x="62329" y="33183"/>
                    <a:pt x="63308" y="32204"/>
                  </a:cubicBezTo>
                  <a:cubicBezTo>
                    <a:pt x="64288" y="31224"/>
                    <a:pt x="65065" y="30072"/>
                    <a:pt x="65613" y="28805"/>
                  </a:cubicBezTo>
                  <a:cubicBezTo>
                    <a:pt x="66189" y="27480"/>
                    <a:pt x="66477" y="26040"/>
                    <a:pt x="66448" y="24600"/>
                  </a:cubicBezTo>
                  <a:cubicBezTo>
                    <a:pt x="66477" y="23131"/>
                    <a:pt x="66189" y="21691"/>
                    <a:pt x="65613" y="20337"/>
                  </a:cubicBezTo>
                  <a:cubicBezTo>
                    <a:pt x="65065" y="19070"/>
                    <a:pt x="64288" y="17889"/>
                    <a:pt x="63308" y="16909"/>
                  </a:cubicBezTo>
                  <a:cubicBezTo>
                    <a:pt x="62300" y="15930"/>
                    <a:pt x="61148" y="15152"/>
                    <a:pt x="59852" y="14605"/>
                  </a:cubicBezTo>
                  <a:cubicBezTo>
                    <a:pt x="58587" y="14055"/>
                    <a:pt x="57192" y="13768"/>
                    <a:pt x="55815" y="13768"/>
                  </a:cubicBezTo>
                  <a:cubicBezTo>
                    <a:pt x="55749" y="13768"/>
                    <a:pt x="55684" y="13769"/>
                    <a:pt x="55618" y="13770"/>
                  </a:cubicBezTo>
                  <a:lnTo>
                    <a:pt x="10888" y="13770"/>
                  </a:lnTo>
                  <a:cubicBezTo>
                    <a:pt x="10081" y="13770"/>
                    <a:pt x="9304" y="13424"/>
                    <a:pt x="8728" y="12877"/>
                  </a:cubicBezTo>
                  <a:cubicBezTo>
                    <a:pt x="8123" y="12330"/>
                    <a:pt x="7806" y="11552"/>
                    <a:pt x="7806" y="10774"/>
                  </a:cubicBezTo>
                  <a:cubicBezTo>
                    <a:pt x="7777" y="9939"/>
                    <a:pt x="8123" y="9162"/>
                    <a:pt x="8728" y="8614"/>
                  </a:cubicBezTo>
                  <a:cubicBezTo>
                    <a:pt x="9279" y="8090"/>
                    <a:pt x="10016" y="7777"/>
                    <a:pt x="10786" y="7777"/>
                  </a:cubicBezTo>
                  <a:cubicBezTo>
                    <a:pt x="10820" y="7777"/>
                    <a:pt x="10854" y="7778"/>
                    <a:pt x="10888" y="7779"/>
                  </a:cubicBezTo>
                  <a:lnTo>
                    <a:pt x="60140" y="7779"/>
                  </a:lnTo>
                  <a:cubicBezTo>
                    <a:pt x="63596" y="7779"/>
                    <a:pt x="65325" y="3574"/>
                    <a:pt x="62905" y="1126"/>
                  </a:cubicBezTo>
                  <a:cubicBezTo>
                    <a:pt x="62208" y="428"/>
                    <a:pt x="61240" y="1"/>
                    <a:pt x="6023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5777550" y="2748025"/>
              <a:ext cx="1584175" cy="883550"/>
            </a:xfrm>
            <a:custGeom>
              <a:rect b="b" l="l" r="r" t="t"/>
              <a:pathLst>
                <a:path extrusionOk="0" h="35342" w="63367">
                  <a:moveTo>
                    <a:pt x="3889" y="1"/>
                  </a:moveTo>
                  <a:cubicBezTo>
                    <a:pt x="1729" y="1"/>
                    <a:pt x="1" y="1757"/>
                    <a:pt x="1" y="3918"/>
                  </a:cubicBezTo>
                  <a:lnTo>
                    <a:pt x="1" y="31424"/>
                  </a:lnTo>
                  <a:cubicBezTo>
                    <a:pt x="1" y="33584"/>
                    <a:pt x="1729" y="35341"/>
                    <a:pt x="3889" y="35341"/>
                  </a:cubicBezTo>
                  <a:cubicBezTo>
                    <a:pt x="6049" y="35341"/>
                    <a:pt x="7806" y="33584"/>
                    <a:pt x="7778" y="31424"/>
                  </a:cubicBezTo>
                  <a:lnTo>
                    <a:pt x="7778" y="18953"/>
                  </a:lnTo>
                  <a:cubicBezTo>
                    <a:pt x="9275" y="19817"/>
                    <a:pt x="10917" y="20479"/>
                    <a:pt x="12588" y="20911"/>
                  </a:cubicBezTo>
                  <a:cubicBezTo>
                    <a:pt x="14229" y="21314"/>
                    <a:pt x="15929" y="21545"/>
                    <a:pt x="17657" y="21545"/>
                  </a:cubicBezTo>
                  <a:lnTo>
                    <a:pt x="45711" y="21545"/>
                  </a:lnTo>
                  <a:cubicBezTo>
                    <a:pt x="46747" y="21574"/>
                    <a:pt x="47784" y="21660"/>
                    <a:pt x="48792" y="21862"/>
                  </a:cubicBezTo>
                  <a:cubicBezTo>
                    <a:pt x="49916" y="22092"/>
                    <a:pt x="50981" y="22495"/>
                    <a:pt x="51961" y="23100"/>
                  </a:cubicBezTo>
                  <a:cubicBezTo>
                    <a:pt x="52940" y="23705"/>
                    <a:pt x="53804" y="24569"/>
                    <a:pt x="54467" y="25548"/>
                  </a:cubicBezTo>
                  <a:cubicBezTo>
                    <a:pt x="55187" y="26758"/>
                    <a:pt x="55590" y="28141"/>
                    <a:pt x="55590" y="29552"/>
                  </a:cubicBezTo>
                  <a:lnTo>
                    <a:pt x="55590" y="31424"/>
                  </a:lnTo>
                  <a:cubicBezTo>
                    <a:pt x="55561" y="33584"/>
                    <a:pt x="57318" y="35341"/>
                    <a:pt x="59478" y="35341"/>
                  </a:cubicBezTo>
                  <a:cubicBezTo>
                    <a:pt x="61638" y="35341"/>
                    <a:pt x="63367" y="33584"/>
                    <a:pt x="63367" y="31424"/>
                  </a:cubicBezTo>
                  <a:lnTo>
                    <a:pt x="63367" y="3918"/>
                  </a:lnTo>
                  <a:cubicBezTo>
                    <a:pt x="63367" y="2881"/>
                    <a:pt x="62963" y="1873"/>
                    <a:pt x="62214" y="1153"/>
                  </a:cubicBezTo>
                  <a:cubicBezTo>
                    <a:pt x="61423" y="361"/>
                    <a:pt x="60450" y="6"/>
                    <a:pt x="59497" y="6"/>
                  </a:cubicBezTo>
                  <a:cubicBezTo>
                    <a:pt x="57502" y="6"/>
                    <a:pt x="55590" y="1560"/>
                    <a:pt x="55590" y="3918"/>
                  </a:cubicBezTo>
                  <a:lnTo>
                    <a:pt x="55590" y="16360"/>
                  </a:lnTo>
                  <a:cubicBezTo>
                    <a:pt x="54092" y="15496"/>
                    <a:pt x="52450" y="14863"/>
                    <a:pt x="50780" y="14431"/>
                  </a:cubicBezTo>
                  <a:cubicBezTo>
                    <a:pt x="49109" y="13999"/>
                    <a:pt x="47410" y="13797"/>
                    <a:pt x="45711" y="13797"/>
                  </a:cubicBezTo>
                  <a:lnTo>
                    <a:pt x="17657" y="13797"/>
                  </a:lnTo>
                  <a:cubicBezTo>
                    <a:pt x="16591" y="13768"/>
                    <a:pt x="15526" y="13653"/>
                    <a:pt x="14489" y="13422"/>
                  </a:cubicBezTo>
                  <a:cubicBezTo>
                    <a:pt x="13365" y="13163"/>
                    <a:pt x="12271" y="12731"/>
                    <a:pt x="11292" y="12126"/>
                  </a:cubicBezTo>
                  <a:cubicBezTo>
                    <a:pt x="10255" y="11464"/>
                    <a:pt x="9419" y="10571"/>
                    <a:pt x="8786" y="9534"/>
                  </a:cubicBezTo>
                  <a:cubicBezTo>
                    <a:pt x="8123" y="8440"/>
                    <a:pt x="7778" y="7000"/>
                    <a:pt x="7778" y="5271"/>
                  </a:cubicBezTo>
                  <a:lnTo>
                    <a:pt x="7778" y="3918"/>
                  </a:lnTo>
                  <a:cubicBezTo>
                    <a:pt x="7806" y="1757"/>
                    <a:pt x="6049" y="1"/>
                    <a:pt x="3889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066350" y="2748725"/>
              <a:ext cx="1662650" cy="882150"/>
            </a:xfrm>
            <a:custGeom>
              <a:rect b="b" l="l" r="r" t="t"/>
              <a:pathLst>
                <a:path extrusionOk="0" h="35286" w="66506">
                  <a:moveTo>
                    <a:pt x="15044" y="0"/>
                  </a:moveTo>
                  <a:cubicBezTo>
                    <a:pt x="12913" y="0"/>
                    <a:pt x="10840" y="547"/>
                    <a:pt x="8987" y="1614"/>
                  </a:cubicBezTo>
                  <a:cubicBezTo>
                    <a:pt x="7172" y="2680"/>
                    <a:pt x="5560" y="4091"/>
                    <a:pt x="4292" y="5791"/>
                  </a:cubicBezTo>
                  <a:cubicBezTo>
                    <a:pt x="2996" y="7490"/>
                    <a:pt x="1988" y="9420"/>
                    <a:pt x="1354" y="11465"/>
                  </a:cubicBezTo>
                  <a:cubicBezTo>
                    <a:pt x="1" y="15439"/>
                    <a:pt x="1" y="19731"/>
                    <a:pt x="1297" y="23706"/>
                  </a:cubicBezTo>
                  <a:cubicBezTo>
                    <a:pt x="1930" y="25693"/>
                    <a:pt x="2852" y="27594"/>
                    <a:pt x="4091" y="29293"/>
                  </a:cubicBezTo>
                  <a:cubicBezTo>
                    <a:pt x="5272" y="30935"/>
                    <a:pt x="6769" y="32347"/>
                    <a:pt x="8497" y="33441"/>
                  </a:cubicBezTo>
                  <a:cubicBezTo>
                    <a:pt x="10283" y="34564"/>
                    <a:pt x="12299" y="35198"/>
                    <a:pt x="14402" y="35284"/>
                  </a:cubicBezTo>
                  <a:lnTo>
                    <a:pt x="51298" y="35284"/>
                  </a:lnTo>
                  <a:cubicBezTo>
                    <a:pt x="51350" y="35285"/>
                    <a:pt x="51402" y="35285"/>
                    <a:pt x="51455" y="35285"/>
                  </a:cubicBezTo>
                  <a:cubicBezTo>
                    <a:pt x="53589" y="35285"/>
                    <a:pt x="55664" y="34711"/>
                    <a:pt x="57519" y="33643"/>
                  </a:cubicBezTo>
                  <a:cubicBezTo>
                    <a:pt x="59334" y="32577"/>
                    <a:pt x="60947" y="31166"/>
                    <a:pt x="62214" y="29495"/>
                  </a:cubicBezTo>
                  <a:cubicBezTo>
                    <a:pt x="63510" y="27767"/>
                    <a:pt x="64518" y="25866"/>
                    <a:pt x="65181" y="23821"/>
                  </a:cubicBezTo>
                  <a:cubicBezTo>
                    <a:pt x="66506" y="19846"/>
                    <a:pt x="66506" y="15555"/>
                    <a:pt x="65210" y="11580"/>
                  </a:cubicBezTo>
                  <a:cubicBezTo>
                    <a:pt x="64576" y="9564"/>
                    <a:pt x="63654" y="7692"/>
                    <a:pt x="62416" y="5992"/>
                  </a:cubicBezTo>
                  <a:cubicBezTo>
                    <a:pt x="61235" y="4322"/>
                    <a:pt x="59737" y="2910"/>
                    <a:pt x="58009" y="1816"/>
                  </a:cubicBezTo>
                  <a:cubicBezTo>
                    <a:pt x="56223" y="693"/>
                    <a:pt x="54207" y="88"/>
                    <a:pt x="52104" y="1"/>
                  </a:cubicBezTo>
                  <a:lnTo>
                    <a:pt x="48101" y="1"/>
                  </a:lnTo>
                  <a:lnTo>
                    <a:pt x="42427" y="7778"/>
                  </a:lnTo>
                  <a:lnTo>
                    <a:pt x="49599" y="7778"/>
                  </a:lnTo>
                  <a:cubicBezTo>
                    <a:pt x="51442" y="7778"/>
                    <a:pt x="52940" y="8095"/>
                    <a:pt x="54121" y="8786"/>
                  </a:cubicBezTo>
                  <a:cubicBezTo>
                    <a:pt x="55244" y="9391"/>
                    <a:pt x="56194" y="10226"/>
                    <a:pt x="56914" y="11234"/>
                  </a:cubicBezTo>
                  <a:cubicBezTo>
                    <a:pt x="57577" y="12214"/>
                    <a:pt x="58067" y="13308"/>
                    <a:pt x="58297" y="14431"/>
                  </a:cubicBezTo>
                  <a:cubicBezTo>
                    <a:pt x="58787" y="16534"/>
                    <a:pt x="58787" y="18723"/>
                    <a:pt x="58297" y="20826"/>
                  </a:cubicBezTo>
                  <a:cubicBezTo>
                    <a:pt x="58067" y="21978"/>
                    <a:pt x="57577" y="23072"/>
                    <a:pt x="56914" y="24023"/>
                  </a:cubicBezTo>
                  <a:cubicBezTo>
                    <a:pt x="56194" y="25059"/>
                    <a:pt x="55244" y="25895"/>
                    <a:pt x="54121" y="26500"/>
                  </a:cubicBezTo>
                  <a:cubicBezTo>
                    <a:pt x="52940" y="27162"/>
                    <a:pt x="51442" y="27508"/>
                    <a:pt x="49599" y="27508"/>
                  </a:cubicBezTo>
                  <a:lnTo>
                    <a:pt x="16908" y="27508"/>
                  </a:lnTo>
                  <a:cubicBezTo>
                    <a:pt x="15036" y="27508"/>
                    <a:pt x="13509" y="27162"/>
                    <a:pt x="12328" y="26500"/>
                  </a:cubicBezTo>
                  <a:cubicBezTo>
                    <a:pt x="11262" y="25895"/>
                    <a:pt x="10312" y="25059"/>
                    <a:pt x="9592" y="24023"/>
                  </a:cubicBezTo>
                  <a:cubicBezTo>
                    <a:pt x="8929" y="23072"/>
                    <a:pt x="8440" y="21978"/>
                    <a:pt x="8209" y="20826"/>
                  </a:cubicBezTo>
                  <a:cubicBezTo>
                    <a:pt x="7720" y="18723"/>
                    <a:pt x="7720" y="16534"/>
                    <a:pt x="8209" y="14431"/>
                  </a:cubicBezTo>
                  <a:cubicBezTo>
                    <a:pt x="8440" y="13308"/>
                    <a:pt x="8929" y="12214"/>
                    <a:pt x="9592" y="11234"/>
                  </a:cubicBezTo>
                  <a:cubicBezTo>
                    <a:pt x="10312" y="10226"/>
                    <a:pt x="11262" y="9391"/>
                    <a:pt x="12328" y="8786"/>
                  </a:cubicBezTo>
                  <a:cubicBezTo>
                    <a:pt x="13509" y="8095"/>
                    <a:pt x="15036" y="7778"/>
                    <a:pt x="16908" y="7778"/>
                  </a:cubicBezTo>
                  <a:lnTo>
                    <a:pt x="25837" y="7778"/>
                  </a:lnTo>
                  <a:lnTo>
                    <a:pt x="20105" y="1"/>
                  </a:lnTo>
                  <a:lnTo>
                    <a:pt x="15208" y="1"/>
                  </a:lnTo>
                  <a:cubicBezTo>
                    <a:pt x="15154" y="1"/>
                    <a:pt x="15099" y="0"/>
                    <a:pt x="1504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685600" y="2815000"/>
              <a:ext cx="465200" cy="309650"/>
            </a:xfrm>
            <a:custGeom>
              <a:rect b="b" l="l" r="r" t="t"/>
              <a:pathLst>
                <a:path extrusionOk="0" h="12386" w="18608">
                  <a:moveTo>
                    <a:pt x="1" y="0"/>
                  </a:moveTo>
                  <a:lnTo>
                    <a:pt x="9304" y="12385"/>
                  </a:lnTo>
                  <a:lnTo>
                    <a:pt x="18607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2959225" y="2105000"/>
              <a:ext cx="481025" cy="643775"/>
            </a:xfrm>
            <a:custGeom>
              <a:rect b="b" l="l" r="r" t="t"/>
              <a:pathLst>
                <a:path extrusionOk="0" h="25751" w="19241">
                  <a:moveTo>
                    <a:pt x="9448" y="1"/>
                  </a:moveTo>
                  <a:lnTo>
                    <a:pt x="1" y="12760"/>
                  </a:lnTo>
                  <a:lnTo>
                    <a:pt x="9621" y="25750"/>
                  </a:lnTo>
                  <a:lnTo>
                    <a:pt x="9650" y="25750"/>
                  </a:lnTo>
                  <a:lnTo>
                    <a:pt x="19241" y="12962"/>
                  </a:lnTo>
                  <a:lnTo>
                    <a:pt x="9448" y="1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2399025" y="2075500"/>
              <a:ext cx="746725" cy="673275"/>
            </a:xfrm>
            <a:custGeom>
              <a:rect b="b" l="l" r="r" t="t"/>
              <a:pathLst>
                <a:path extrusionOk="0" h="26931" w="29869">
                  <a:moveTo>
                    <a:pt x="10081" y="0"/>
                  </a:moveTo>
                  <a:lnTo>
                    <a:pt x="0" y="14315"/>
                  </a:lnTo>
                  <a:lnTo>
                    <a:pt x="9649" y="26930"/>
                  </a:lnTo>
                  <a:lnTo>
                    <a:pt x="2986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2705050" y="2471525"/>
              <a:ext cx="429900" cy="286600"/>
            </a:xfrm>
            <a:custGeom>
              <a:rect b="b" l="l" r="r" t="t"/>
              <a:pathLst>
                <a:path extrusionOk="0" h="11464" w="17196">
                  <a:moveTo>
                    <a:pt x="8584" y="0"/>
                  </a:moveTo>
                  <a:lnTo>
                    <a:pt x="1" y="11464"/>
                  </a:lnTo>
                  <a:lnTo>
                    <a:pt x="17196" y="11464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2685600" y="2815000"/>
              <a:ext cx="465200" cy="309650"/>
            </a:xfrm>
            <a:custGeom>
              <a:rect b="b" l="l" r="r" t="t"/>
              <a:pathLst>
                <a:path extrusionOk="0" h="12386" w="18608">
                  <a:moveTo>
                    <a:pt x="1" y="0"/>
                  </a:moveTo>
                  <a:lnTo>
                    <a:pt x="9304" y="12385"/>
                  </a:lnTo>
                  <a:lnTo>
                    <a:pt x="18607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2959225" y="2105000"/>
              <a:ext cx="481025" cy="643775"/>
            </a:xfrm>
            <a:custGeom>
              <a:rect b="b" l="l" r="r" t="t"/>
              <a:pathLst>
                <a:path extrusionOk="0" h="25751" w="19241">
                  <a:moveTo>
                    <a:pt x="9448" y="1"/>
                  </a:moveTo>
                  <a:lnTo>
                    <a:pt x="1" y="12760"/>
                  </a:lnTo>
                  <a:lnTo>
                    <a:pt x="9621" y="25750"/>
                  </a:lnTo>
                  <a:lnTo>
                    <a:pt x="9650" y="25750"/>
                  </a:lnTo>
                  <a:lnTo>
                    <a:pt x="19241" y="12962"/>
                  </a:lnTo>
                  <a:lnTo>
                    <a:pt x="9448" y="1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2399025" y="2075500"/>
              <a:ext cx="746725" cy="673275"/>
            </a:xfrm>
            <a:custGeom>
              <a:rect b="b" l="l" r="r" t="t"/>
              <a:pathLst>
                <a:path extrusionOk="0" h="26931" w="29869">
                  <a:moveTo>
                    <a:pt x="10081" y="0"/>
                  </a:moveTo>
                  <a:lnTo>
                    <a:pt x="0" y="14315"/>
                  </a:lnTo>
                  <a:lnTo>
                    <a:pt x="9649" y="26930"/>
                  </a:lnTo>
                  <a:lnTo>
                    <a:pt x="2986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19"/>
          <p:cNvSpPr txBox="1"/>
          <p:nvPr/>
        </p:nvSpPr>
        <p:spPr>
          <a:xfrm>
            <a:off x="4493163" y="2866388"/>
            <a:ext cx="4094850" cy="39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691C00"/>
                </a:solidFill>
                <a:latin typeface="Lato Light"/>
                <a:ea typeface="Lato Light"/>
                <a:cs typeface="Lato Light"/>
                <a:sym typeface="Lato Light"/>
              </a:rPr>
              <a:t>DISRUPT YOUR INDUSTRY</a:t>
            </a:r>
            <a:endParaRPr b="1" i="0" sz="1200" u="none" cap="none" strike="noStrike">
              <a:solidFill>
                <a:srgbClr val="691C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3748813" y="3849861"/>
            <a:ext cx="4749504" cy="32316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70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tail Slide">
  <p:cSld name="Detail Slid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0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165" name="Google Shape;165;p20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166" name="Google Shape;166;p20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20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0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0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057275" y="971550"/>
            <a:ext cx="7215188" cy="312181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Detail Slide 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1" name="Google Shape;181;p21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1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184" name="Google Shape;184;p21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185" name="Google Shape;185;p21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" name="Google Shape;196;p21"/>
          <p:cNvSpPr txBox="1"/>
          <p:nvPr>
            <p:ph idx="2" type="body"/>
          </p:nvPr>
        </p:nvSpPr>
        <p:spPr>
          <a:xfrm>
            <a:off x="1042988" y="885825"/>
            <a:ext cx="7345363" cy="29217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Last Slide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/>
          <p:nvPr/>
        </p:nvSpPr>
        <p:spPr>
          <a:xfrm>
            <a:off x="3544" y="4995999"/>
            <a:ext cx="9146099" cy="147506"/>
          </a:xfrm>
          <a:custGeom>
            <a:rect b="b" l="l" r="r" t="t"/>
            <a:pathLst>
              <a:path extrusionOk="0" h="4485" w="278092">
                <a:moveTo>
                  <a:pt x="0" y="1"/>
                </a:moveTo>
                <a:lnTo>
                  <a:pt x="0" y="4485"/>
                </a:lnTo>
                <a:lnTo>
                  <a:pt x="278091" y="4485"/>
                </a:lnTo>
                <a:lnTo>
                  <a:pt x="278091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8153421" y="4998668"/>
            <a:ext cx="565219" cy="15388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Confidential</a:t>
            </a:r>
            <a:endParaRPr sz="700"/>
          </a:p>
        </p:txBody>
      </p:sp>
      <p:grpSp>
        <p:nvGrpSpPr>
          <p:cNvPr id="200" name="Google Shape;200;p22"/>
          <p:cNvGrpSpPr/>
          <p:nvPr/>
        </p:nvGrpSpPr>
        <p:grpSpPr>
          <a:xfrm>
            <a:off x="8118341" y="4797864"/>
            <a:ext cx="600298" cy="131200"/>
            <a:chOff x="15989972" y="9477278"/>
            <a:chExt cx="1800894" cy="393600"/>
          </a:xfrm>
        </p:grpSpPr>
        <p:sp>
          <p:nvSpPr>
            <p:cNvPr id="201" name="Google Shape;201;p22"/>
            <p:cNvSpPr/>
            <p:nvPr/>
          </p:nvSpPr>
          <p:spPr>
            <a:xfrm>
              <a:off x="15989972" y="9648111"/>
              <a:ext cx="413149" cy="222189"/>
            </a:xfrm>
            <a:custGeom>
              <a:rect b="b" l="l" r="r" t="t"/>
              <a:pathLst>
                <a:path extrusionOk="0" h="2306" w="4288">
                  <a:moveTo>
                    <a:pt x="4033" y="0"/>
                  </a:moveTo>
                  <a:cubicBezTo>
                    <a:pt x="3963" y="0"/>
                    <a:pt x="3905" y="23"/>
                    <a:pt x="3859" y="70"/>
                  </a:cubicBezTo>
                  <a:cubicBezTo>
                    <a:pt x="3801" y="116"/>
                    <a:pt x="3778" y="185"/>
                    <a:pt x="3778" y="255"/>
                  </a:cubicBezTo>
                  <a:lnTo>
                    <a:pt x="3778" y="1194"/>
                  </a:lnTo>
                  <a:cubicBezTo>
                    <a:pt x="3778" y="1263"/>
                    <a:pt x="3766" y="1333"/>
                    <a:pt x="3755" y="1391"/>
                  </a:cubicBezTo>
                  <a:cubicBezTo>
                    <a:pt x="3732" y="1472"/>
                    <a:pt x="3697" y="1530"/>
                    <a:pt x="3651" y="1587"/>
                  </a:cubicBezTo>
                  <a:cubicBezTo>
                    <a:pt x="3604" y="1657"/>
                    <a:pt x="3546" y="1703"/>
                    <a:pt x="3477" y="1738"/>
                  </a:cubicBezTo>
                  <a:cubicBezTo>
                    <a:pt x="3400" y="1777"/>
                    <a:pt x="3315" y="1799"/>
                    <a:pt x="3236" y="1799"/>
                  </a:cubicBezTo>
                  <a:cubicBezTo>
                    <a:pt x="3219" y="1799"/>
                    <a:pt x="3203" y="1798"/>
                    <a:pt x="3187" y="1796"/>
                  </a:cubicBezTo>
                  <a:lnTo>
                    <a:pt x="1043" y="1796"/>
                  </a:lnTo>
                  <a:cubicBezTo>
                    <a:pt x="974" y="1796"/>
                    <a:pt x="904" y="1784"/>
                    <a:pt x="835" y="1773"/>
                  </a:cubicBezTo>
                  <a:cubicBezTo>
                    <a:pt x="777" y="1750"/>
                    <a:pt x="719" y="1715"/>
                    <a:pt x="673" y="1680"/>
                  </a:cubicBezTo>
                  <a:cubicBezTo>
                    <a:pt x="626" y="1645"/>
                    <a:pt x="580" y="1611"/>
                    <a:pt x="557" y="1553"/>
                  </a:cubicBezTo>
                  <a:cubicBezTo>
                    <a:pt x="522" y="1518"/>
                    <a:pt x="510" y="1472"/>
                    <a:pt x="510" y="1414"/>
                  </a:cubicBezTo>
                  <a:cubicBezTo>
                    <a:pt x="510" y="1265"/>
                    <a:pt x="384" y="1164"/>
                    <a:pt x="255" y="1164"/>
                  </a:cubicBezTo>
                  <a:cubicBezTo>
                    <a:pt x="193" y="1164"/>
                    <a:pt x="131" y="1187"/>
                    <a:pt x="82" y="1240"/>
                  </a:cubicBezTo>
                  <a:cubicBezTo>
                    <a:pt x="24" y="1286"/>
                    <a:pt x="1" y="1344"/>
                    <a:pt x="1" y="1414"/>
                  </a:cubicBezTo>
                  <a:cubicBezTo>
                    <a:pt x="1" y="1530"/>
                    <a:pt x="24" y="1645"/>
                    <a:pt x="70" y="1750"/>
                  </a:cubicBezTo>
                  <a:cubicBezTo>
                    <a:pt x="117" y="1854"/>
                    <a:pt x="186" y="1947"/>
                    <a:pt x="267" y="2039"/>
                  </a:cubicBezTo>
                  <a:cubicBezTo>
                    <a:pt x="348" y="2121"/>
                    <a:pt x="441" y="2190"/>
                    <a:pt x="545" y="2236"/>
                  </a:cubicBezTo>
                  <a:cubicBezTo>
                    <a:pt x="661" y="2283"/>
                    <a:pt x="777" y="2306"/>
                    <a:pt x="893" y="2306"/>
                  </a:cubicBezTo>
                  <a:lnTo>
                    <a:pt x="3291" y="2306"/>
                  </a:lnTo>
                  <a:cubicBezTo>
                    <a:pt x="3430" y="2306"/>
                    <a:pt x="3581" y="2271"/>
                    <a:pt x="3709" y="2202"/>
                  </a:cubicBezTo>
                  <a:cubicBezTo>
                    <a:pt x="3824" y="2132"/>
                    <a:pt x="3929" y="2039"/>
                    <a:pt x="4021" y="1924"/>
                  </a:cubicBezTo>
                  <a:cubicBezTo>
                    <a:pt x="4195" y="1703"/>
                    <a:pt x="4288" y="1437"/>
                    <a:pt x="4288" y="1147"/>
                  </a:cubicBezTo>
                  <a:lnTo>
                    <a:pt x="4288" y="255"/>
                  </a:lnTo>
                  <a:cubicBezTo>
                    <a:pt x="4288" y="104"/>
                    <a:pt x="4172" y="0"/>
                    <a:pt x="4033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16919953" y="9648111"/>
              <a:ext cx="419893" cy="222189"/>
            </a:xfrm>
            <a:custGeom>
              <a:rect b="b" l="l" r="r" t="t"/>
              <a:pathLst>
                <a:path extrusionOk="0" h="2306" w="4358">
                  <a:moveTo>
                    <a:pt x="719" y="0"/>
                  </a:moveTo>
                  <a:cubicBezTo>
                    <a:pt x="626" y="0"/>
                    <a:pt x="534" y="12"/>
                    <a:pt x="441" y="46"/>
                  </a:cubicBezTo>
                  <a:cubicBezTo>
                    <a:pt x="279" y="128"/>
                    <a:pt x="140" y="255"/>
                    <a:pt x="70" y="429"/>
                  </a:cubicBezTo>
                  <a:cubicBezTo>
                    <a:pt x="1" y="603"/>
                    <a:pt x="1" y="800"/>
                    <a:pt x="70" y="973"/>
                  </a:cubicBezTo>
                  <a:cubicBezTo>
                    <a:pt x="140" y="1147"/>
                    <a:pt x="279" y="1275"/>
                    <a:pt x="441" y="1356"/>
                  </a:cubicBezTo>
                  <a:cubicBezTo>
                    <a:pt x="534" y="1391"/>
                    <a:pt x="626" y="1402"/>
                    <a:pt x="719" y="1402"/>
                  </a:cubicBezTo>
                  <a:lnTo>
                    <a:pt x="3662" y="1402"/>
                  </a:lnTo>
                  <a:cubicBezTo>
                    <a:pt x="3720" y="1402"/>
                    <a:pt x="3767" y="1425"/>
                    <a:pt x="3801" y="1460"/>
                  </a:cubicBezTo>
                  <a:cubicBezTo>
                    <a:pt x="3836" y="1506"/>
                    <a:pt x="3859" y="1553"/>
                    <a:pt x="3859" y="1611"/>
                  </a:cubicBezTo>
                  <a:cubicBezTo>
                    <a:pt x="3859" y="1657"/>
                    <a:pt x="3836" y="1703"/>
                    <a:pt x="3801" y="1738"/>
                  </a:cubicBezTo>
                  <a:cubicBezTo>
                    <a:pt x="3767" y="1784"/>
                    <a:pt x="3720" y="1796"/>
                    <a:pt x="3662" y="1796"/>
                  </a:cubicBezTo>
                  <a:lnTo>
                    <a:pt x="429" y="1796"/>
                  </a:lnTo>
                  <a:cubicBezTo>
                    <a:pt x="93" y="1796"/>
                    <a:pt x="93" y="2306"/>
                    <a:pt x="429" y="2306"/>
                  </a:cubicBezTo>
                  <a:lnTo>
                    <a:pt x="3639" y="2306"/>
                  </a:lnTo>
                  <a:cubicBezTo>
                    <a:pt x="3743" y="2306"/>
                    <a:pt x="3836" y="2294"/>
                    <a:pt x="3917" y="2260"/>
                  </a:cubicBezTo>
                  <a:cubicBezTo>
                    <a:pt x="4010" y="2225"/>
                    <a:pt x="4079" y="2167"/>
                    <a:pt x="4149" y="2109"/>
                  </a:cubicBezTo>
                  <a:cubicBezTo>
                    <a:pt x="4207" y="2039"/>
                    <a:pt x="4265" y="1970"/>
                    <a:pt x="4300" y="1889"/>
                  </a:cubicBezTo>
                  <a:cubicBezTo>
                    <a:pt x="4334" y="1796"/>
                    <a:pt x="4357" y="1703"/>
                    <a:pt x="4357" y="1611"/>
                  </a:cubicBezTo>
                  <a:cubicBezTo>
                    <a:pt x="4357" y="1518"/>
                    <a:pt x="4334" y="1414"/>
                    <a:pt x="4300" y="1333"/>
                  </a:cubicBezTo>
                  <a:cubicBezTo>
                    <a:pt x="4265" y="1240"/>
                    <a:pt x="4207" y="1170"/>
                    <a:pt x="4149" y="1101"/>
                  </a:cubicBezTo>
                  <a:cubicBezTo>
                    <a:pt x="4079" y="1043"/>
                    <a:pt x="4010" y="985"/>
                    <a:pt x="3917" y="950"/>
                  </a:cubicBezTo>
                  <a:cubicBezTo>
                    <a:pt x="3836" y="915"/>
                    <a:pt x="3743" y="892"/>
                    <a:pt x="3639" y="892"/>
                  </a:cubicBezTo>
                  <a:lnTo>
                    <a:pt x="708" y="892"/>
                  </a:lnTo>
                  <a:cubicBezTo>
                    <a:pt x="661" y="892"/>
                    <a:pt x="603" y="881"/>
                    <a:pt x="568" y="834"/>
                  </a:cubicBezTo>
                  <a:cubicBezTo>
                    <a:pt x="534" y="800"/>
                    <a:pt x="511" y="753"/>
                    <a:pt x="511" y="695"/>
                  </a:cubicBezTo>
                  <a:cubicBezTo>
                    <a:pt x="511" y="649"/>
                    <a:pt x="534" y="591"/>
                    <a:pt x="568" y="556"/>
                  </a:cubicBezTo>
                  <a:cubicBezTo>
                    <a:pt x="603" y="521"/>
                    <a:pt x="661" y="510"/>
                    <a:pt x="708" y="510"/>
                  </a:cubicBezTo>
                  <a:lnTo>
                    <a:pt x="3940" y="510"/>
                  </a:lnTo>
                  <a:cubicBezTo>
                    <a:pt x="4276" y="510"/>
                    <a:pt x="4276" y="0"/>
                    <a:pt x="3940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2"/>
            <p:cNvSpPr/>
            <p:nvPr/>
          </p:nvSpPr>
          <p:spPr>
            <a:xfrm>
              <a:off x="17389954" y="9647437"/>
              <a:ext cx="400912" cy="223441"/>
            </a:xfrm>
            <a:custGeom>
              <a:rect b="b" l="l" r="r" t="t"/>
              <a:pathLst>
                <a:path extrusionOk="0" h="2319" w="4161">
                  <a:moveTo>
                    <a:pt x="3903" y="1"/>
                  </a:moveTo>
                  <a:cubicBezTo>
                    <a:pt x="3773" y="1"/>
                    <a:pt x="3651" y="105"/>
                    <a:pt x="3651" y="262"/>
                  </a:cubicBezTo>
                  <a:lnTo>
                    <a:pt x="3651" y="1073"/>
                  </a:lnTo>
                  <a:cubicBezTo>
                    <a:pt x="3547" y="1015"/>
                    <a:pt x="3442" y="980"/>
                    <a:pt x="3326" y="946"/>
                  </a:cubicBezTo>
                  <a:cubicBezTo>
                    <a:pt x="3222" y="922"/>
                    <a:pt x="3106" y="899"/>
                    <a:pt x="3002" y="899"/>
                  </a:cubicBezTo>
                  <a:lnTo>
                    <a:pt x="1160" y="899"/>
                  </a:lnTo>
                  <a:cubicBezTo>
                    <a:pt x="1090" y="899"/>
                    <a:pt x="1021" y="899"/>
                    <a:pt x="951" y="876"/>
                  </a:cubicBezTo>
                  <a:cubicBezTo>
                    <a:pt x="882" y="865"/>
                    <a:pt x="800" y="841"/>
                    <a:pt x="742" y="795"/>
                  </a:cubicBezTo>
                  <a:cubicBezTo>
                    <a:pt x="673" y="749"/>
                    <a:pt x="615" y="691"/>
                    <a:pt x="580" y="621"/>
                  </a:cubicBezTo>
                  <a:cubicBezTo>
                    <a:pt x="534" y="540"/>
                    <a:pt x="511" y="447"/>
                    <a:pt x="511" y="343"/>
                  </a:cubicBezTo>
                  <a:lnTo>
                    <a:pt x="511" y="262"/>
                  </a:lnTo>
                  <a:cubicBezTo>
                    <a:pt x="511" y="88"/>
                    <a:pt x="383" y="1"/>
                    <a:pt x="256" y="1"/>
                  </a:cubicBezTo>
                  <a:cubicBezTo>
                    <a:pt x="128" y="1"/>
                    <a:pt x="1" y="88"/>
                    <a:pt x="1" y="262"/>
                  </a:cubicBezTo>
                  <a:lnTo>
                    <a:pt x="1" y="2058"/>
                  </a:lnTo>
                  <a:cubicBezTo>
                    <a:pt x="1" y="2226"/>
                    <a:pt x="128" y="2310"/>
                    <a:pt x="256" y="2310"/>
                  </a:cubicBezTo>
                  <a:cubicBezTo>
                    <a:pt x="383" y="2310"/>
                    <a:pt x="511" y="2226"/>
                    <a:pt x="511" y="2058"/>
                  </a:cubicBezTo>
                  <a:lnTo>
                    <a:pt x="511" y="1247"/>
                  </a:lnTo>
                  <a:cubicBezTo>
                    <a:pt x="615" y="1305"/>
                    <a:pt x="719" y="1340"/>
                    <a:pt x="824" y="1374"/>
                  </a:cubicBezTo>
                  <a:cubicBezTo>
                    <a:pt x="939" y="1398"/>
                    <a:pt x="1044" y="1409"/>
                    <a:pt x="1160" y="1409"/>
                  </a:cubicBezTo>
                  <a:lnTo>
                    <a:pt x="3002" y="1409"/>
                  </a:lnTo>
                  <a:cubicBezTo>
                    <a:pt x="3071" y="1409"/>
                    <a:pt x="3129" y="1421"/>
                    <a:pt x="3199" y="1432"/>
                  </a:cubicBezTo>
                  <a:cubicBezTo>
                    <a:pt x="3268" y="1444"/>
                    <a:pt x="3350" y="1479"/>
                    <a:pt x="3408" y="1513"/>
                  </a:cubicBezTo>
                  <a:cubicBezTo>
                    <a:pt x="3477" y="1560"/>
                    <a:pt x="3535" y="1606"/>
                    <a:pt x="3570" y="1676"/>
                  </a:cubicBezTo>
                  <a:cubicBezTo>
                    <a:pt x="3616" y="1757"/>
                    <a:pt x="3651" y="1849"/>
                    <a:pt x="3651" y="1942"/>
                  </a:cubicBezTo>
                  <a:lnTo>
                    <a:pt x="3651" y="2058"/>
                  </a:lnTo>
                  <a:cubicBezTo>
                    <a:pt x="3651" y="2232"/>
                    <a:pt x="3778" y="2319"/>
                    <a:pt x="3906" y="2319"/>
                  </a:cubicBezTo>
                  <a:cubicBezTo>
                    <a:pt x="4033" y="2319"/>
                    <a:pt x="4161" y="2232"/>
                    <a:pt x="4161" y="2058"/>
                  </a:cubicBezTo>
                  <a:lnTo>
                    <a:pt x="4161" y="262"/>
                  </a:lnTo>
                  <a:cubicBezTo>
                    <a:pt x="4161" y="192"/>
                    <a:pt x="4126" y="123"/>
                    <a:pt x="4080" y="77"/>
                  </a:cubicBezTo>
                  <a:cubicBezTo>
                    <a:pt x="4027" y="24"/>
                    <a:pt x="3964" y="1"/>
                    <a:pt x="3903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2"/>
            <p:cNvSpPr/>
            <p:nvPr/>
          </p:nvSpPr>
          <p:spPr>
            <a:xfrm>
              <a:off x="16452168" y="9647918"/>
              <a:ext cx="419893" cy="222382"/>
            </a:xfrm>
            <a:custGeom>
              <a:rect b="b" l="l" r="r" t="t"/>
              <a:pathLst>
                <a:path extrusionOk="0" h="2308" w="4358">
                  <a:moveTo>
                    <a:pt x="954" y="0"/>
                  </a:moveTo>
                  <a:cubicBezTo>
                    <a:pt x="827" y="0"/>
                    <a:pt x="696" y="44"/>
                    <a:pt x="592" y="106"/>
                  </a:cubicBezTo>
                  <a:cubicBezTo>
                    <a:pt x="464" y="176"/>
                    <a:pt x="360" y="269"/>
                    <a:pt x="279" y="373"/>
                  </a:cubicBezTo>
                  <a:cubicBezTo>
                    <a:pt x="198" y="489"/>
                    <a:pt x="128" y="616"/>
                    <a:pt x="93" y="744"/>
                  </a:cubicBezTo>
                  <a:cubicBezTo>
                    <a:pt x="1" y="1010"/>
                    <a:pt x="1" y="1288"/>
                    <a:pt x="82" y="1555"/>
                  </a:cubicBezTo>
                  <a:cubicBezTo>
                    <a:pt x="128" y="1682"/>
                    <a:pt x="186" y="1810"/>
                    <a:pt x="267" y="1914"/>
                  </a:cubicBezTo>
                  <a:cubicBezTo>
                    <a:pt x="348" y="2030"/>
                    <a:pt x="441" y="2123"/>
                    <a:pt x="557" y="2192"/>
                  </a:cubicBezTo>
                  <a:cubicBezTo>
                    <a:pt x="673" y="2262"/>
                    <a:pt x="812" y="2308"/>
                    <a:pt x="939" y="2308"/>
                  </a:cubicBezTo>
                  <a:lnTo>
                    <a:pt x="3361" y="2308"/>
                  </a:lnTo>
                  <a:cubicBezTo>
                    <a:pt x="3512" y="2308"/>
                    <a:pt x="3651" y="2273"/>
                    <a:pt x="3778" y="2204"/>
                  </a:cubicBezTo>
                  <a:cubicBezTo>
                    <a:pt x="3894" y="2134"/>
                    <a:pt x="3998" y="2041"/>
                    <a:pt x="4079" y="1926"/>
                  </a:cubicBezTo>
                  <a:cubicBezTo>
                    <a:pt x="4160" y="1821"/>
                    <a:pt x="4230" y="1694"/>
                    <a:pt x="4276" y="1555"/>
                  </a:cubicBezTo>
                  <a:cubicBezTo>
                    <a:pt x="4357" y="1300"/>
                    <a:pt x="4357" y="1022"/>
                    <a:pt x="4276" y="755"/>
                  </a:cubicBezTo>
                  <a:cubicBezTo>
                    <a:pt x="4230" y="628"/>
                    <a:pt x="4172" y="500"/>
                    <a:pt x="4091" y="384"/>
                  </a:cubicBezTo>
                  <a:cubicBezTo>
                    <a:pt x="4010" y="280"/>
                    <a:pt x="3917" y="187"/>
                    <a:pt x="3801" y="118"/>
                  </a:cubicBezTo>
                  <a:cubicBezTo>
                    <a:pt x="3685" y="48"/>
                    <a:pt x="3558" y="2"/>
                    <a:pt x="3419" y="2"/>
                  </a:cubicBezTo>
                  <a:lnTo>
                    <a:pt x="3152" y="2"/>
                  </a:lnTo>
                  <a:lnTo>
                    <a:pt x="2782" y="512"/>
                  </a:lnTo>
                  <a:lnTo>
                    <a:pt x="3257" y="512"/>
                  </a:lnTo>
                  <a:cubicBezTo>
                    <a:pt x="3273" y="510"/>
                    <a:pt x="3289" y="509"/>
                    <a:pt x="3305" y="509"/>
                  </a:cubicBezTo>
                  <a:cubicBezTo>
                    <a:pt x="3385" y="509"/>
                    <a:pt x="3470" y="531"/>
                    <a:pt x="3546" y="570"/>
                  </a:cubicBezTo>
                  <a:cubicBezTo>
                    <a:pt x="3616" y="616"/>
                    <a:pt x="3685" y="663"/>
                    <a:pt x="3732" y="732"/>
                  </a:cubicBezTo>
                  <a:cubicBezTo>
                    <a:pt x="3778" y="802"/>
                    <a:pt x="3801" y="871"/>
                    <a:pt x="3824" y="941"/>
                  </a:cubicBezTo>
                  <a:cubicBezTo>
                    <a:pt x="3848" y="1080"/>
                    <a:pt x="3848" y="1230"/>
                    <a:pt x="3824" y="1358"/>
                  </a:cubicBezTo>
                  <a:cubicBezTo>
                    <a:pt x="3801" y="1439"/>
                    <a:pt x="3778" y="1508"/>
                    <a:pt x="3732" y="1578"/>
                  </a:cubicBezTo>
                  <a:cubicBezTo>
                    <a:pt x="3685" y="1636"/>
                    <a:pt x="3616" y="1694"/>
                    <a:pt x="3546" y="1740"/>
                  </a:cubicBezTo>
                  <a:cubicBezTo>
                    <a:pt x="3470" y="1779"/>
                    <a:pt x="3385" y="1801"/>
                    <a:pt x="3305" y="1801"/>
                  </a:cubicBezTo>
                  <a:cubicBezTo>
                    <a:pt x="3289" y="1801"/>
                    <a:pt x="3273" y="1800"/>
                    <a:pt x="3257" y="1798"/>
                  </a:cubicBezTo>
                  <a:lnTo>
                    <a:pt x="1113" y="1798"/>
                  </a:lnTo>
                  <a:cubicBezTo>
                    <a:pt x="1095" y="1800"/>
                    <a:pt x="1077" y="1801"/>
                    <a:pt x="1059" y="1801"/>
                  </a:cubicBezTo>
                  <a:cubicBezTo>
                    <a:pt x="973" y="1801"/>
                    <a:pt x="889" y="1779"/>
                    <a:pt x="812" y="1740"/>
                  </a:cubicBezTo>
                  <a:cubicBezTo>
                    <a:pt x="731" y="1694"/>
                    <a:pt x="673" y="1636"/>
                    <a:pt x="626" y="1578"/>
                  </a:cubicBezTo>
                  <a:cubicBezTo>
                    <a:pt x="580" y="1508"/>
                    <a:pt x="557" y="1439"/>
                    <a:pt x="534" y="1358"/>
                  </a:cubicBezTo>
                  <a:cubicBezTo>
                    <a:pt x="511" y="1230"/>
                    <a:pt x="511" y="1080"/>
                    <a:pt x="534" y="941"/>
                  </a:cubicBezTo>
                  <a:cubicBezTo>
                    <a:pt x="557" y="871"/>
                    <a:pt x="580" y="802"/>
                    <a:pt x="626" y="732"/>
                  </a:cubicBezTo>
                  <a:cubicBezTo>
                    <a:pt x="673" y="663"/>
                    <a:pt x="731" y="616"/>
                    <a:pt x="812" y="570"/>
                  </a:cubicBezTo>
                  <a:cubicBezTo>
                    <a:pt x="889" y="531"/>
                    <a:pt x="973" y="509"/>
                    <a:pt x="1059" y="509"/>
                  </a:cubicBezTo>
                  <a:cubicBezTo>
                    <a:pt x="1077" y="509"/>
                    <a:pt x="1095" y="510"/>
                    <a:pt x="1113" y="512"/>
                  </a:cubicBezTo>
                  <a:lnTo>
                    <a:pt x="1692" y="512"/>
                  </a:lnTo>
                  <a:lnTo>
                    <a:pt x="1322" y="2"/>
                  </a:lnTo>
                  <a:lnTo>
                    <a:pt x="997" y="2"/>
                  </a:lnTo>
                  <a:cubicBezTo>
                    <a:pt x="983" y="1"/>
                    <a:pt x="968" y="0"/>
                    <a:pt x="95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2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2"/>
            <p:cNvSpPr/>
            <p:nvPr/>
          </p:nvSpPr>
          <p:spPr>
            <a:xfrm>
              <a:off x="16612978" y="9577774"/>
              <a:ext cx="109454" cy="72650"/>
            </a:xfrm>
            <a:custGeom>
              <a:rect b="b" l="l" r="r" t="t"/>
              <a:pathLst>
                <a:path extrusionOk="0" h="754" w="1136">
                  <a:moveTo>
                    <a:pt x="568" y="0"/>
                  </a:moveTo>
                  <a:lnTo>
                    <a:pt x="0" y="753"/>
                  </a:lnTo>
                  <a:lnTo>
                    <a:pt x="1136" y="753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2"/>
            <p:cNvSpPr/>
            <p:nvPr/>
          </p:nvSpPr>
          <p:spPr>
            <a:xfrm>
              <a:off x="16608450" y="9664780"/>
              <a:ext cx="117354" cy="78238"/>
            </a:xfrm>
            <a:custGeom>
              <a:rect b="b" l="l" r="r" t="t"/>
              <a:pathLst>
                <a:path extrusionOk="0" h="812" w="1218">
                  <a:moveTo>
                    <a:pt x="1" y="1"/>
                  </a:moveTo>
                  <a:lnTo>
                    <a:pt x="615" y="812"/>
                  </a:lnTo>
                  <a:lnTo>
                    <a:pt x="1218" y="1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2"/>
            <p:cNvSpPr/>
            <p:nvPr/>
          </p:nvSpPr>
          <p:spPr>
            <a:xfrm>
              <a:off x="16677726" y="9485083"/>
              <a:ext cx="121786" cy="163125"/>
            </a:xfrm>
            <a:custGeom>
              <a:rect b="b" l="l" r="r" t="t"/>
              <a:pathLst>
                <a:path extrusionOk="0" h="1693" w="1264">
                  <a:moveTo>
                    <a:pt x="614" y="0"/>
                  </a:moveTo>
                  <a:lnTo>
                    <a:pt x="0" y="835"/>
                  </a:lnTo>
                  <a:lnTo>
                    <a:pt x="638" y="1692"/>
                  </a:lnTo>
                  <a:lnTo>
                    <a:pt x="1263" y="84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2"/>
            <p:cNvSpPr/>
            <p:nvPr/>
          </p:nvSpPr>
          <p:spPr>
            <a:xfrm>
              <a:off x="16535898" y="9477278"/>
              <a:ext cx="188750" cy="170929"/>
            </a:xfrm>
            <a:custGeom>
              <a:rect b="b" l="l" r="r" t="t"/>
              <a:pathLst>
                <a:path extrusionOk="0" h="1774" w="1959">
                  <a:moveTo>
                    <a:pt x="661" y="0"/>
                  </a:moveTo>
                  <a:lnTo>
                    <a:pt x="1" y="939"/>
                  </a:lnTo>
                  <a:lnTo>
                    <a:pt x="638" y="1773"/>
                  </a:lnTo>
                  <a:lnTo>
                    <a:pt x="195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" name="Google Shape;212;p22"/>
          <p:cNvSpPr/>
          <p:nvPr/>
        </p:nvSpPr>
        <p:spPr>
          <a:xfrm>
            <a:off x="3544" y="674361"/>
            <a:ext cx="9149981" cy="2383350"/>
          </a:xfrm>
          <a:prstGeom prst="rect">
            <a:avLst/>
          </a:prstGeom>
          <a:solidFill>
            <a:srgbClr val="EA0000">
              <a:alpha val="61960"/>
            </a:srgbClr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2"/>
          <p:cNvSpPr/>
          <p:nvPr/>
        </p:nvSpPr>
        <p:spPr>
          <a:xfrm>
            <a:off x="4222500" y="2662325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1450" rotWithShape="0" algn="bl" dir="6000000" dist="28575">
              <a:schemeClr val="dk2">
                <a:alpha val="43921"/>
              </a:scheme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71500" y="3430300"/>
            <a:ext cx="3270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Contact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2952800" y="3430300"/>
            <a:ext cx="3270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Address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2"/>
          <p:cNvSpPr txBox="1"/>
          <p:nvPr/>
        </p:nvSpPr>
        <p:spPr>
          <a:xfrm>
            <a:off x="5734100" y="3430300"/>
            <a:ext cx="3270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999999"/>
                </a:solidFill>
                <a:latin typeface="Lato"/>
                <a:ea typeface="Lato"/>
                <a:cs typeface="Lato"/>
                <a:sym typeface="Lato"/>
              </a:rPr>
              <a:t>Email</a:t>
            </a:r>
            <a:endParaRPr b="0" i="0" sz="700" u="none" cap="none" strike="noStrike">
              <a:solidFill>
                <a:srgbClr val="999999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859813" y="3638200"/>
            <a:ext cx="193725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+91-9028014611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3101863" y="3682400"/>
            <a:ext cx="281055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JOSH SOFTWARE PVT. LTD.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2nd Floor, I-Space, IT Park,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Mumbai Pune Bypass Rd Bavdhan,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Pune, Maharashtra 411021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6384313" y="3638200"/>
            <a:ext cx="193725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info@joshsoftware.com</a:t>
            </a:r>
            <a:endParaRPr b="0" i="0" sz="1000" u="none" cap="none" strike="noStrike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6992938" y="2662325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1450" rotWithShape="0" algn="bl" dir="6000000" dist="28575">
              <a:schemeClr val="dk2">
                <a:alpha val="43921"/>
              </a:scheme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463138" y="2662325"/>
            <a:ext cx="720000" cy="720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1450" rotWithShape="0" algn="bl" dir="6000000" dist="28575">
              <a:schemeClr val="dk2">
                <a:alpha val="43921"/>
              </a:schemeClr>
            </a:outerShdw>
          </a:effectLst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/>
          <p:nvPr/>
        </p:nvSpPr>
        <p:spPr>
          <a:xfrm>
            <a:off x="790575" y="622775"/>
            <a:ext cx="8362950" cy="46800"/>
          </a:xfrm>
          <a:prstGeom prst="rect">
            <a:avLst/>
          </a:prstGeom>
          <a:gradFill>
            <a:gsLst>
              <a:gs pos="0">
                <a:srgbClr val="CF4338">
                  <a:alpha val="0"/>
                </a:srgbClr>
              </a:gs>
              <a:gs pos="100000">
                <a:srgbClr val="CF4338"/>
              </a:gs>
            </a:gsLst>
            <a:lin ang="0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758957" y="935007"/>
            <a:ext cx="245999" cy="24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1300" y="1306988"/>
            <a:ext cx="245999" cy="24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35969" y="1631694"/>
            <a:ext cx="336663" cy="3366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81298" y="2054886"/>
            <a:ext cx="245999" cy="24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8400" y="2892674"/>
            <a:ext cx="195097" cy="2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90886" y="2916761"/>
            <a:ext cx="246000" cy="2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28113" y="2906189"/>
            <a:ext cx="246000" cy="19679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2"/>
          <p:cNvSpPr txBox="1"/>
          <p:nvPr/>
        </p:nvSpPr>
        <p:spPr>
          <a:xfrm>
            <a:off x="3093971" y="813874"/>
            <a:ext cx="5536500" cy="13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9"/>
              </a:rPr>
              <a:t>https://facebook.com/joshsoftware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0"/>
              </a:rPr>
              <a:t>https://twitter.com/joshsoftware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1"/>
              </a:rPr>
              <a:t>http://www.linkedin.com/company/josh-software-private-limited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2"/>
              </a:rPr>
              <a:t>https://github.com/joshsoftware</a:t>
            </a:r>
            <a:endParaRPr b="0" i="0" sz="12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2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42" name="Google Shape;242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790575" y="622775"/>
            <a:ext cx="8362950" cy="46800"/>
          </a:xfrm>
          <a:prstGeom prst="rect">
            <a:avLst/>
          </a:prstGeom>
          <a:gradFill>
            <a:gsLst>
              <a:gs pos="0">
                <a:srgbClr val="CF4338">
                  <a:alpha val="0"/>
                </a:srgbClr>
              </a:gs>
              <a:gs pos="100000">
                <a:srgbClr val="CF4338"/>
              </a:gs>
            </a:gsLst>
            <a:lin ang="0" scaled="0"/>
          </a:gra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go.dev/ref/spec#Types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29"/>
          <p:cNvGrpSpPr/>
          <p:nvPr/>
        </p:nvGrpSpPr>
        <p:grpSpPr>
          <a:xfrm>
            <a:off x="4263661" y="2068781"/>
            <a:ext cx="4094850" cy="1098941"/>
            <a:chOff x="237400" y="2075500"/>
            <a:chExt cx="7124325" cy="1556075"/>
          </a:xfrm>
        </p:grpSpPr>
        <p:sp>
          <p:nvSpPr>
            <p:cNvPr id="259" name="Google Shape;259;p29"/>
            <p:cNvSpPr/>
            <p:nvPr/>
          </p:nvSpPr>
          <p:spPr>
            <a:xfrm>
              <a:off x="237400" y="2748750"/>
              <a:ext cx="1635275" cy="882125"/>
            </a:xfrm>
            <a:custGeom>
              <a:rect b="b" l="l" r="r" t="t"/>
              <a:pathLst>
                <a:path extrusionOk="0" h="35285" w="65411">
                  <a:moveTo>
                    <a:pt x="61522" y="0"/>
                  </a:moveTo>
                  <a:cubicBezTo>
                    <a:pt x="60486" y="0"/>
                    <a:pt x="59506" y="404"/>
                    <a:pt x="58815" y="1124"/>
                  </a:cubicBezTo>
                  <a:cubicBezTo>
                    <a:pt x="58037" y="1844"/>
                    <a:pt x="57605" y="2852"/>
                    <a:pt x="57634" y="3889"/>
                  </a:cubicBezTo>
                  <a:lnTo>
                    <a:pt x="57634" y="18290"/>
                  </a:lnTo>
                  <a:cubicBezTo>
                    <a:pt x="57605" y="19327"/>
                    <a:pt x="57461" y="20364"/>
                    <a:pt x="57173" y="21372"/>
                  </a:cubicBezTo>
                  <a:cubicBezTo>
                    <a:pt x="56885" y="22437"/>
                    <a:pt x="56396" y="23446"/>
                    <a:pt x="55733" y="24338"/>
                  </a:cubicBezTo>
                  <a:cubicBezTo>
                    <a:pt x="55013" y="25318"/>
                    <a:pt x="54063" y="26095"/>
                    <a:pt x="52968" y="26614"/>
                  </a:cubicBezTo>
                  <a:cubicBezTo>
                    <a:pt x="51693" y="27198"/>
                    <a:pt x="50319" y="27513"/>
                    <a:pt x="48915" y="27513"/>
                  </a:cubicBezTo>
                  <a:cubicBezTo>
                    <a:pt x="48797" y="27513"/>
                    <a:pt x="48679" y="27511"/>
                    <a:pt x="48561" y="27507"/>
                  </a:cubicBezTo>
                  <a:lnTo>
                    <a:pt x="15957" y="27507"/>
                  </a:lnTo>
                  <a:cubicBezTo>
                    <a:pt x="14891" y="27507"/>
                    <a:pt x="13797" y="27363"/>
                    <a:pt x="12760" y="27017"/>
                  </a:cubicBezTo>
                  <a:cubicBezTo>
                    <a:pt x="11838" y="26729"/>
                    <a:pt x="10974" y="26268"/>
                    <a:pt x="10167" y="25692"/>
                  </a:cubicBezTo>
                  <a:cubicBezTo>
                    <a:pt x="9505" y="25174"/>
                    <a:pt x="8900" y="24540"/>
                    <a:pt x="8439" y="23820"/>
                  </a:cubicBezTo>
                  <a:cubicBezTo>
                    <a:pt x="8007" y="23186"/>
                    <a:pt x="7806" y="22437"/>
                    <a:pt x="7806" y="21689"/>
                  </a:cubicBezTo>
                  <a:cubicBezTo>
                    <a:pt x="7806" y="19345"/>
                    <a:pt x="5885" y="17796"/>
                    <a:pt x="3894" y="17796"/>
                  </a:cubicBezTo>
                  <a:cubicBezTo>
                    <a:pt x="2949" y="17796"/>
                    <a:pt x="1989" y="18145"/>
                    <a:pt x="1210" y="18924"/>
                  </a:cubicBezTo>
                  <a:cubicBezTo>
                    <a:pt x="432" y="19644"/>
                    <a:pt x="0" y="20652"/>
                    <a:pt x="29" y="21689"/>
                  </a:cubicBezTo>
                  <a:cubicBezTo>
                    <a:pt x="29" y="23417"/>
                    <a:pt x="403" y="25145"/>
                    <a:pt x="1123" y="26729"/>
                  </a:cubicBezTo>
                  <a:cubicBezTo>
                    <a:pt x="1844" y="28371"/>
                    <a:pt x="2823" y="29840"/>
                    <a:pt x="4061" y="31107"/>
                  </a:cubicBezTo>
                  <a:cubicBezTo>
                    <a:pt x="5329" y="32374"/>
                    <a:pt x="6769" y="33411"/>
                    <a:pt x="8411" y="34131"/>
                  </a:cubicBezTo>
                  <a:cubicBezTo>
                    <a:pt x="10023" y="34909"/>
                    <a:pt x="11809" y="35283"/>
                    <a:pt x="13624" y="35283"/>
                  </a:cubicBezTo>
                  <a:lnTo>
                    <a:pt x="50174" y="35283"/>
                  </a:lnTo>
                  <a:cubicBezTo>
                    <a:pt x="50227" y="35284"/>
                    <a:pt x="50280" y="35284"/>
                    <a:pt x="50333" y="35284"/>
                  </a:cubicBezTo>
                  <a:cubicBezTo>
                    <a:pt x="52496" y="35284"/>
                    <a:pt x="54627" y="34710"/>
                    <a:pt x="56511" y="33642"/>
                  </a:cubicBezTo>
                  <a:cubicBezTo>
                    <a:pt x="58354" y="32605"/>
                    <a:pt x="59996" y="31193"/>
                    <a:pt x="61321" y="29494"/>
                  </a:cubicBezTo>
                  <a:cubicBezTo>
                    <a:pt x="63942" y="26095"/>
                    <a:pt x="65353" y="21919"/>
                    <a:pt x="65411" y="17627"/>
                  </a:cubicBezTo>
                  <a:lnTo>
                    <a:pt x="65411" y="3889"/>
                  </a:lnTo>
                  <a:cubicBezTo>
                    <a:pt x="65411" y="1728"/>
                    <a:pt x="63654" y="0"/>
                    <a:pt x="61522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3916200" y="2748700"/>
              <a:ext cx="1661925" cy="882150"/>
            </a:xfrm>
            <a:custGeom>
              <a:rect b="b" l="l" r="r" t="t"/>
              <a:pathLst>
                <a:path extrusionOk="0" h="35286" w="66477">
                  <a:moveTo>
                    <a:pt x="60238" y="1"/>
                  </a:moveTo>
                  <a:cubicBezTo>
                    <a:pt x="60205" y="1"/>
                    <a:pt x="60173" y="1"/>
                    <a:pt x="60140" y="2"/>
                  </a:cubicBezTo>
                  <a:lnTo>
                    <a:pt x="11032" y="2"/>
                  </a:lnTo>
                  <a:cubicBezTo>
                    <a:pt x="9592" y="2"/>
                    <a:pt x="8152" y="290"/>
                    <a:pt x="6827" y="838"/>
                  </a:cubicBezTo>
                  <a:cubicBezTo>
                    <a:pt x="4263" y="1961"/>
                    <a:pt x="2218" y="4006"/>
                    <a:pt x="1124" y="6540"/>
                  </a:cubicBezTo>
                  <a:cubicBezTo>
                    <a:pt x="0" y="9248"/>
                    <a:pt x="0" y="12272"/>
                    <a:pt x="1124" y="14980"/>
                  </a:cubicBezTo>
                  <a:cubicBezTo>
                    <a:pt x="2218" y="17514"/>
                    <a:pt x="4263" y="19559"/>
                    <a:pt x="6827" y="20683"/>
                  </a:cubicBezTo>
                  <a:cubicBezTo>
                    <a:pt x="8152" y="21230"/>
                    <a:pt x="9592" y="21518"/>
                    <a:pt x="11032" y="21518"/>
                  </a:cubicBezTo>
                  <a:lnTo>
                    <a:pt x="55935" y="21518"/>
                  </a:lnTo>
                  <a:cubicBezTo>
                    <a:pt x="56741" y="21518"/>
                    <a:pt x="57490" y="21835"/>
                    <a:pt x="58038" y="22411"/>
                  </a:cubicBezTo>
                  <a:cubicBezTo>
                    <a:pt x="58614" y="22987"/>
                    <a:pt x="58959" y="23764"/>
                    <a:pt x="58930" y="24600"/>
                  </a:cubicBezTo>
                  <a:cubicBezTo>
                    <a:pt x="58930" y="25377"/>
                    <a:pt x="58614" y="26126"/>
                    <a:pt x="58038" y="26645"/>
                  </a:cubicBezTo>
                  <a:cubicBezTo>
                    <a:pt x="57490" y="27221"/>
                    <a:pt x="56713" y="27509"/>
                    <a:pt x="55935" y="27509"/>
                  </a:cubicBezTo>
                  <a:lnTo>
                    <a:pt x="6596" y="27509"/>
                  </a:lnTo>
                  <a:cubicBezTo>
                    <a:pt x="6579" y="27508"/>
                    <a:pt x="6561" y="27508"/>
                    <a:pt x="6544" y="27508"/>
                  </a:cubicBezTo>
                  <a:cubicBezTo>
                    <a:pt x="4408" y="27508"/>
                    <a:pt x="2679" y="29254"/>
                    <a:pt x="2679" y="31397"/>
                  </a:cubicBezTo>
                  <a:cubicBezTo>
                    <a:pt x="2679" y="33557"/>
                    <a:pt x="4436" y="35285"/>
                    <a:pt x="6596" y="35285"/>
                  </a:cubicBezTo>
                  <a:lnTo>
                    <a:pt x="55618" y="35285"/>
                  </a:lnTo>
                  <a:cubicBezTo>
                    <a:pt x="57058" y="35285"/>
                    <a:pt x="58527" y="34997"/>
                    <a:pt x="59852" y="34450"/>
                  </a:cubicBezTo>
                  <a:cubicBezTo>
                    <a:pt x="61148" y="33960"/>
                    <a:pt x="62329" y="33183"/>
                    <a:pt x="63308" y="32204"/>
                  </a:cubicBezTo>
                  <a:cubicBezTo>
                    <a:pt x="64288" y="31224"/>
                    <a:pt x="65065" y="30072"/>
                    <a:pt x="65613" y="28805"/>
                  </a:cubicBezTo>
                  <a:cubicBezTo>
                    <a:pt x="66189" y="27480"/>
                    <a:pt x="66477" y="26040"/>
                    <a:pt x="66448" y="24600"/>
                  </a:cubicBezTo>
                  <a:cubicBezTo>
                    <a:pt x="66477" y="23131"/>
                    <a:pt x="66189" y="21691"/>
                    <a:pt x="65613" y="20337"/>
                  </a:cubicBezTo>
                  <a:cubicBezTo>
                    <a:pt x="65065" y="19070"/>
                    <a:pt x="64288" y="17889"/>
                    <a:pt x="63308" y="16909"/>
                  </a:cubicBezTo>
                  <a:cubicBezTo>
                    <a:pt x="62300" y="15930"/>
                    <a:pt x="61148" y="15152"/>
                    <a:pt x="59852" y="14605"/>
                  </a:cubicBezTo>
                  <a:cubicBezTo>
                    <a:pt x="58587" y="14055"/>
                    <a:pt x="57192" y="13768"/>
                    <a:pt x="55815" y="13768"/>
                  </a:cubicBezTo>
                  <a:cubicBezTo>
                    <a:pt x="55749" y="13768"/>
                    <a:pt x="55684" y="13769"/>
                    <a:pt x="55618" y="13770"/>
                  </a:cubicBezTo>
                  <a:lnTo>
                    <a:pt x="10888" y="13770"/>
                  </a:lnTo>
                  <a:cubicBezTo>
                    <a:pt x="10081" y="13770"/>
                    <a:pt x="9304" y="13424"/>
                    <a:pt x="8728" y="12877"/>
                  </a:cubicBezTo>
                  <a:cubicBezTo>
                    <a:pt x="8123" y="12330"/>
                    <a:pt x="7806" y="11552"/>
                    <a:pt x="7806" y="10774"/>
                  </a:cubicBezTo>
                  <a:cubicBezTo>
                    <a:pt x="7777" y="9939"/>
                    <a:pt x="8123" y="9162"/>
                    <a:pt x="8728" y="8614"/>
                  </a:cubicBezTo>
                  <a:cubicBezTo>
                    <a:pt x="9279" y="8090"/>
                    <a:pt x="10016" y="7777"/>
                    <a:pt x="10786" y="7777"/>
                  </a:cubicBezTo>
                  <a:cubicBezTo>
                    <a:pt x="10820" y="7777"/>
                    <a:pt x="10854" y="7778"/>
                    <a:pt x="10888" y="7779"/>
                  </a:cubicBezTo>
                  <a:lnTo>
                    <a:pt x="60140" y="7779"/>
                  </a:lnTo>
                  <a:cubicBezTo>
                    <a:pt x="63596" y="7779"/>
                    <a:pt x="65325" y="3574"/>
                    <a:pt x="62905" y="1126"/>
                  </a:cubicBezTo>
                  <a:cubicBezTo>
                    <a:pt x="62208" y="428"/>
                    <a:pt x="61240" y="1"/>
                    <a:pt x="60238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777550" y="2748025"/>
              <a:ext cx="1584175" cy="883550"/>
            </a:xfrm>
            <a:custGeom>
              <a:rect b="b" l="l" r="r" t="t"/>
              <a:pathLst>
                <a:path extrusionOk="0" h="35342" w="63367">
                  <a:moveTo>
                    <a:pt x="3889" y="1"/>
                  </a:moveTo>
                  <a:cubicBezTo>
                    <a:pt x="1729" y="1"/>
                    <a:pt x="1" y="1757"/>
                    <a:pt x="1" y="3918"/>
                  </a:cubicBezTo>
                  <a:lnTo>
                    <a:pt x="1" y="31424"/>
                  </a:lnTo>
                  <a:cubicBezTo>
                    <a:pt x="1" y="33584"/>
                    <a:pt x="1729" y="35341"/>
                    <a:pt x="3889" y="35341"/>
                  </a:cubicBezTo>
                  <a:cubicBezTo>
                    <a:pt x="6049" y="35341"/>
                    <a:pt x="7806" y="33584"/>
                    <a:pt x="7778" y="31424"/>
                  </a:cubicBezTo>
                  <a:lnTo>
                    <a:pt x="7778" y="18953"/>
                  </a:lnTo>
                  <a:cubicBezTo>
                    <a:pt x="9275" y="19817"/>
                    <a:pt x="10917" y="20479"/>
                    <a:pt x="12588" y="20911"/>
                  </a:cubicBezTo>
                  <a:cubicBezTo>
                    <a:pt x="14229" y="21314"/>
                    <a:pt x="15929" y="21545"/>
                    <a:pt x="17657" y="21545"/>
                  </a:cubicBezTo>
                  <a:lnTo>
                    <a:pt x="45711" y="21545"/>
                  </a:lnTo>
                  <a:cubicBezTo>
                    <a:pt x="46747" y="21574"/>
                    <a:pt x="47784" y="21660"/>
                    <a:pt x="48792" y="21862"/>
                  </a:cubicBezTo>
                  <a:cubicBezTo>
                    <a:pt x="49916" y="22092"/>
                    <a:pt x="50981" y="22495"/>
                    <a:pt x="51961" y="23100"/>
                  </a:cubicBezTo>
                  <a:cubicBezTo>
                    <a:pt x="52940" y="23705"/>
                    <a:pt x="53804" y="24569"/>
                    <a:pt x="54467" y="25548"/>
                  </a:cubicBezTo>
                  <a:cubicBezTo>
                    <a:pt x="55187" y="26758"/>
                    <a:pt x="55590" y="28141"/>
                    <a:pt x="55590" y="29552"/>
                  </a:cubicBezTo>
                  <a:lnTo>
                    <a:pt x="55590" y="31424"/>
                  </a:lnTo>
                  <a:cubicBezTo>
                    <a:pt x="55561" y="33584"/>
                    <a:pt x="57318" y="35341"/>
                    <a:pt x="59478" y="35341"/>
                  </a:cubicBezTo>
                  <a:cubicBezTo>
                    <a:pt x="61638" y="35341"/>
                    <a:pt x="63367" y="33584"/>
                    <a:pt x="63367" y="31424"/>
                  </a:cubicBezTo>
                  <a:lnTo>
                    <a:pt x="63367" y="3918"/>
                  </a:lnTo>
                  <a:cubicBezTo>
                    <a:pt x="63367" y="2881"/>
                    <a:pt x="62963" y="1873"/>
                    <a:pt x="62214" y="1153"/>
                  </a:cubicBezTo>
                  <a:cubicBezTo>
                    <a:pt x="61423" y="361"/>
                    <a:pt x="60450" y="6"/>
                    <a:pt x="59497" y="6"/>
                  </a:cubicBezTo>
                  <a:cubicBezTo>
                    <a:pt x="57502" y="6"/>
                    <a:pt x="55590" y="1560"/>
                    <a:pt x="55590" y="3918"/>
                  </a:cubicBezTo>
                  <a:lnTo>
                    <a:pt x="55590" y="16360"/>
                  </a:lnTo>
                  <a:cubicBezTo>
                    <a:pt x="54092" y="15496"/>
                    <a:pt x="52450" y="14863"/>
                    <a:pt x="50780" y="14431"/>
                  </a:cubicBezTo>
                  <a:cubicBezTo>
                    <a:pt x="49109" y="13999"/>
                    <a:pt x="47410" y="13797"/>
                    <a:pt x="45711" y="13797"/>
                  </a:cubicBezTo>
                  <a:lnTo>
                    <a:pt x="17657" y="13797"/>
                  </a:lnTo>
                  <a:cubicBezTo>
                    <a:pt x="16591" y="13768"/>
                    <a:pt x="15526" y="13653"/>
                    <a:pt x="14489" y="13422"/>
                  </a:cubicBezTo>
                  <a:cubicBezTo>
                    <a:pt x="13365" y="13163"/>
                    <a:pt x="12271" y="12731"/>
                    <a:pt x="11292" y="12126"/>
                  </a:cubicBezTo>
                  <a:cubicBezTo>
                    <a:pt x="10255" y="11464"/>
                    <a:pt x="9419" y="10571"/>
                    <a:pt x="8786" y="9534"/>
                  </a:cubicBezTo>
                  <a:cubicBezTo>
                    <a:pt x="8123" y="8440"/>
                    <a:pt x="7778" y="7000"/>
                    <a:pt x="7778" y="5271"/>
                  </a:cubicBezTo>
                  <a:lnTo>
                    <a:pt x="7778" y="3918"/>
                  </a:lnTo>
                  <a:cubicBezTo>
                    <a:pt x="7806" y="1757"/>
                    <a:pt x="6049" y="1"/>
                    <a:pt x="3889" y="1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2066350" y="2748725"/>
              <a:ext cx="1662650" cy="882150"/>
            </a:xfrm>
            <a:custGeom>
              <a:rect b="b" l="l" r="r" t="t"/>
              <a:pathLst>
                <a:path extrusionOk="0" h="35286" w="66506">
                  <a:moveTo>
                    <a:pt x="15044" y="0"/>
                  </a:moveTo>
                  <a:cubicBezTo>
                    <a:pt x="12913" y="0"/>
                    <a:pt x="10840" y="547"/>
                    <a:pt x="8987" y="1614"/>
                  </a:cubicBezTo>
                  <a:cubicBezTo>
                    <a:pt x="7172" y="2680"/>
                    <a:pt x="5560" y="4091"/>
                    <a:pt x="4292" y="5791"/>
                  </a:cubicBezTo>
                  <a:cubicBezTo>
                    <a:pt x="2996" y="7490"/>
                    <a:pt x="1988" y="9420"/>
                    <a:pt x="1354" y="11465"/>
                  </a:cubicBezTo>
                  <a:cubicBezTo>
                    <a:pt x="1" y="15439"/>
                    <a:pt x="1" y="19731"/>
                    <a:pt x="1297" y="23706"/>
                  </a:cubicBezTo>
                  <a:cubicBezTo>
                    <a:pt x="1930" y="25693"/>
                    <a:pt x="2852" y="27594"/>
                    <a:pt x="4091" y="29293"/>
                  </a:cubicBezTo>
                  <a:cubicBezTo>
                    <a:pt x="5272" y="30935"/>
                    <a:pt x="6769" y="32347"/>
                    <a:pt x="8497" y="33441"/>
                  </a:cubicBezTo>
                  <a:cubicBezTo>
                    <a:pt x="10283" y="34564"/>
                    <a:pt x="12299" y="35198"/>
                    <a:pt x="14402" y="35284"/>
                  </a:cubicBezTo>
                  <a:lnTo>
                    <a:pt x="51298" y="35284"/>
                  </a:lnTo>
                  <a:cubicBezTo>
                    <a:pt x="51350" y="35285"/>
                    <a:pt x="51402" y="35285"/>
                    <a:pt x="51455" y="35285"/>
                  </a:cubicBezTo>
                  <a:cubicBezTo>
                    <a:pt x="53589" y="35285"/>
                    <a:pt x="55664" y="34711"/>
                    <a:pt x="57519" y="33643"/>
                  </a:cubicBezTo>
                  <a:cubicBezTo>
                    <a:pt x="59334" y="32577"/>
                    <a:pt x="60947" y="31166"/>
                    <a:pt x="62214" y="29495"/>
                  </a:cubicBezTo>
                  <a:cubicBezTo>
                    <a:pt x="63510" y="27767"/>
                    <a:pt x="64518" y="25866"/>
                    <a:pt x="65181" y="23821"/>
                  </a:cubicBezTo>
                  <a:cubicBezTo>
                    <a:pt x="66506" y="19846"/>
                    <a:pt x="66506" y="15555"/>
                    <a:pt x="65210" y="11580"/>
                  </a:cubicBezTo>
                  <a:cubicBezTo>
                    <a:pt x="64576" y="9564"/>
                    <a:pt x="63654" y="7692"/>
                    <a:pt x="62416" y="5992"/>
                  </a:cubicBezTo>
                  <a:cubicBezTo>
                    <a:pt x="61235" y="4322"/>
                    <a:pt x="59737" y="2910"/>
                    <a:pt x="58009" y="1816"/>
                  </a:cubicBezTo>
                  <a:cubicBezTo>
                    <a:pt x="56223" y="693"/>
                    <a:pt x="54207" y="88"/>
                    <a:pt x="52104" y="1"/>
                  </a:cubicBezTo>
                  <a:lnTo>
                    <a:pt x="48101" y="1"/>
                  </a:lnTo>
                  <a:lnTo>
                    <a:pt x="42427" y="7778"/>
                  </a:lnTo>
                  <a:lnTo>
                    <a:pt x="49599" y="7778"/>
                  </a:lnTo>
                  <a:cubicBezTo>
                    <a:pt x="51442" y="7778"/>
                    <a:pt x="52940" y="8095"/>
                    <a:pt x="54121" y="8786"/>
                  </a:cubicBezTo>
                  <a:cubicBezTo>
                    <a:pt x="55244" y="9391"/>
                    <a:pt x="56194" y="10226"/>
                    <a:pt x="56914" y="11234"/>
                  </a:cubicBezTo>
                  <a:cubicBezTo>
                    <a:pt x="57577" y="12214"/>
                    <a:pt x="58067" y="13308"/>
                    <a:pt x="58297" y="14431"/>
                  </a:cubicBezTo>
                  <a:cubicBezTo>
                    <a:pt x="58787" y="16534"/>
                    <a:pt x="58787" y="18723"/>
                    <a:pt x="58297" y="20826"/>
                  </a:cubicBezTo>
                  <a:cubicBezTo>
                    <a:pt x="58067" y="21978"/>
                    <a:pt x="57577" y="23072"/>
                    <a:pt x="56914" y="24023"/>
                  </a:cubicBezTo>
                  <a:cubicBezTo>
                    <a:pt x="56194" y="25059"/>
                    <a:pt x="55244" y="25895"/>
                    <a:pt x="54121" y="26500"/>
                  </a:cubicBezTo>
                  <a:cubicBezTo>
                    <a:pt x="52940" y="27162"/>
                    <a:pt x="51442" y="27508"/>
                    <a:pt x="49599" y="27508"/>
                  </a:cubicBezTo>
                  <a:lnTo>
                    <a:pt x="16908" y="27508"/>
                  </a:lnTo>
                  <a:cubicBezTo>
                    <a:pt x="15036" y="27508"/>
                    <a:pt x="13509" y="27162"/>
                    <a:pt x="12328" y="26500"/>
                  </a:cubicBezTo>
                  <a:cubicBezTo>
                    <a:pt x="11262" y="25895"/>
                    <a:pt x="10312" y="25059"/>
                    <a:pt x="9592" y="24023"/>
                  </a:cubicBezTo>
                  <a:cubicBezTo>
                    <a:pt x="8929" y="23072"/>
                    <a:pt x="8440" y="21978"/>
                    <a:pt x="8209" y="20826"/>
                  </a:cubicBezTo>
                  <a:cubicBezTo>
                    <a:pt x="7720" y="18723"/>
                    <a:pt x="7720" y="16534"/>
                    <a:pt x="8209" y="14431"/>
                  </a:cubicBezTo>
                  <a:cubicBezTo>
                    <a:pt x="8440" y="13308"/>
                    <a:pt x="8929" y="12214"/>
                    <a:pt x="9592" y="11234"/>
                  </a:cubicBezTo>
                  <a:cubicBezTo>
                    <a:pt x="10312" y="10226"/>
                    <a:pt x="11262" y="9391"/>
                    <a:pt x="12328" y="8786"/>
                  </a:cubicBezTo>
                  <a:cubicBezTo>
                    <a:pt x="13509" y="8095"/>
                    <a:pt x="15036" y="7778"/>
                    <a:pt x="16908" y="7778"/>
                  </a:cubicBezTo>
                  <a:lnTo>
                    <a:pt x="25837" y="7778"/>
                  </a:lnTo>
                  <a:lnTo>
                    <a:pt x="20105" y="1"/>
                  </a:lnTo>
                  <a:lnTo>
                    <a:pt x="15208" y="1"/>
                  </a:lnTo>
                  <a:cubicBezTo>
                    <a:pt x="15154" y="1"/>
                    <a:pt x="15099" y="0"/>
                    <a:pt x="15044" y="0"/>
                  </a:cubicBez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2685600" y="2815000"/>
              <a:ext cx="465200" cy="309650"/>
            </a:xfrm>
            <a:custGeom>
              <a:rect b="b" l="l" r="r" t="t"/>
              <a:pathLst>
                <a:path extrusionOk="0" h="12386" w="18608">
                  <a:moveTo>
                    <a:pt x="1" y="0"/>
                  </a:moveTo>
                  <a:lnTo>
                    <a:pt x="9304" y="12385"/>
                  </a:lnTo>
                  <a:lnTo>
                    <a:pt x="18607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2959225" y="2105000"/>
              <a:ext cx="481025" cy="643775"/>
            </a:xfrm>
            <a:custGeom>
              <a:rect b="b" l="l" r="r" t="t"/>
              <a:pathLst>
                <a:path extrusionOk="0" h="25751" w="19241">
                  <a:moveTo>
                    <a:pt x="9448" y="1"/>
                  </a:moveTo>
                  <a:lnTo>
                    <a:pt x="1" y="12760"/>
                  </a:lnTo>
                  <a:lnTo>
                    <a:pt x="9621" y="25750"/>
                  </a:lnTo>
                  <a:lnTo>
                    <a:pt x="9650" y="25750"/>
                  </a:lnTo>
                  <a:lnTo>
                    <a:pt x="19241" y="12962"/>
                  </a:lnTo>
                  <a:lnTo>
                    <a:pt x="9448" y="1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2399025" y="2075500"/>
              <a:ext cx="746725" cy="673275"/>
            </a:xfrm>
            <a:custGeom>
              <a:rect b="b" l="l" r="r" t="t"/>
              <a:pathLst>
                <a:path extrusionOk="0" h="26931" w="29869">
                  <a:moveTo>
                    <a:pt x="10081" y="0"/>
                  </a:moveTo>
                  <a:lnTo>
                    <a:pt x="0" y="14315"/>
                  </a:lnTo>
                  <a:lnTo>
                    <a:pt x="9649" y="26930"/>
                  </a:lnTo>
                  <a:lnTo>
                    <a:pt x="2986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2705050" y="2471525"/>
              <a:ext cx="429900" cy="286600"/>
            </a:xfrm>
            <a:custGeom>
              <a:rect b="b" l="l" r="r" t="t"/>
              <a:pathLst>
                <a:path extrusionOk="0" h="11464" w="17196">
                  <a:moveTo>
                    <a:pt x="8584" y="0"/>
                  </a:moveTo>
                  <a:lnTo>
                    <a:pt x="1" y="11464"/>
                  </a:lnTo>
                  <a:lnTo>
                    <a:pt x="17196" y="11464"/>
                  </a:lnTo>
                  <a:lnTo>
                    <a:pt x="8584" y="0"/>
                  </a:lnTo>
                  <a:close/>
                </a:path>
              </a:pathLst>
            </a:custGeom>
            <a:solidFill>
              <a:srgbClr val="9A281E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2685600" y="2815000"/>
              <a:ext cx="465200" cy="309650"/>
            </a:xfrm>
            <a:custGeom>
              <a:rect b="b" l="l" r="r" t="t"/>
              <a:pathLst>
                <a:path extrusionOk="0" h="12386" w="18608">
                  <a:moveTo>
                    <a:pt x="1" y="0"/>
                  </a:moveTo>
                  <a:lnTo>
                    <a:pt x="9304" y="12385"/>
                  </a:lnTo>
                  <a:lnTo>
                    <a:pt x="18607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2959225" y="2105000"/>
              <a:ext cx="481025" cy="643775"/>
            </a:xfrm>
            <a:custGeom>
              <a:rect b="b" l="l" r="r" t="t"/>
              <a:pathLst>
                <a:path extrusionOk="0" h="25751" w="19241">
                  <a:moveTo>
                    <a:pt x="9448" y="1"/>
                  </a:moveTo>
                  <a:lnTo>
                    <a:pt x="1" y="12760"/>
                  </a:lnTo>
                  <a:lnTo>
                    <a:pt x="9621" y="25750"/>
                  </a:lnTo>
                  <a:lnTo>
                    <a:pt x="9650" y="25750"/>
                  </a:lnTo>
                  <a:lnTo>
                    <a:pt x="19241" y="12962"/>
                  </a:lnTo>
                  <a:lnTo>
                    <a:pt x="9448" y="1"/>
                  </a:lnTo>
                  <a:close/>
                </a:path>
              </a:pathLst>
            </a:custGeom>
            <a:solidFill>
              <a:srgbClr val="691C00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2399025" y="2075500"/>
              <a:ext cx="746725" cy="673275"/>
            </a:xfrm>
            <a:custGeom>
              <a:rect b="b" l="l" r="r" t="t"/>
              <a:pathLst>
                <a:path extrusionOk="0" h="26931" w="29869">
                  <a:moveTo>
                    <a:pt x="10081" y="0"/>
                  </a:moveTo>
                  <a:lnTo>
                    <a:pt x="0" y="14315"/>
                  </a:lnTo>
                  <a:lnTo>
                    <a:pt x="9649" y="26930"/>
                  </a:lnTo>
                  <a:lnTo>
                    <a:pt x="29869" y="0"/>
                  </a:lnTo>
                  <a:close/>
                </a:path>
              </a:pathLst>
            </a:custGeom>
            <a:solidFill>
              <a:srgbClr val="CF4338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t/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0" name="Google Shape;270;p29"/>
          <p:cNvSpPr txBox="1"/>
          <p:nvPr/>
        </p:nvSpPr>
        <p:spPr>
          <a:xfrm>
            <a:off x="4486685" y="3323682"/>
            <a:ext cx="4094850" cy="39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9A281E"/>
                </a:solidFill>
                <a:latin typeface="Lato Light"/>
                <a:ea typeface="Lato Light"/>
                <a:cs typeface="Lato Light"/>
                <a:sym typeface="Lato Light"/>
              </a:rPr>
              <a:t>DISRUPT  YOUR  INDUSTRY</a:t>
            </a:r>
            <a:endParaRPr b="1" i="0" sz="1400" u="none" cap="none" strike="noStrike">
              <a:solidFill>
                <a:srgbClr val="9A281E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1109288" y="2838093"/>
            <a:ext cx="1783154" cy="1188388"/>
          </a:xfrm>
          <a:custGeom>
            <a:rect b="b" l="l" r="r" t="t"/>
            <a:pathLst>
              <a:path extrusionOk="0" h="56997" w="85523">
                <a:moveTo>
                  <a:pt x="1" y="0"/>
                </a:moveTo>
                <a:lnTo>
                  <a:pt x="42762" y="56996"/>
                </a:lnTo>
                <a:lnTo>
                  <a:pt x="85522" y="0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9"/>
          <p:cNvSpPr/>
          <p:nvPr/>
        </p:nvSpPr>
        <p:spPr>
          <a:xfrm>
            <a:off x="2157793" y="113728"/>
            <a:ext cx="1847205" cy="2470392"/>
          </a:xfrm>
          <a:custGeom>
            <a:rect b="b" l="l" r="r" t="t"/>
            <a:pathLst>
              <a:path extrusionOk="0" h="118484" w="88595">
                <a:moveTo>
                  <a:pt x="43470" y="1"/>
                </a:moveTo>
                <a:lnTo>
                  <a:pt x="0" y="58742"/>
                </a:lnTo>
                <a:lnTo>
                  <a:pt x="44325" y="118448"/>
                </a:lnTo>
                <a:lnTo>
                  <a:pt x="44361" y="118484"/>
                </a:lnTo>
                <a:lnTo>
                  <a:pt x="44397" y="118448"/>
                </a:lnTo>
                <a:lnTo>
                  <a:pt x="88594" y="59670"/>
                </a:lnTo>
                <a:lnTo>
                  <a:pt x="43470" y="1"/>
                </a:lnTo>
                <a:close/>
              </a:path>
            </a:pathLst>
          </a:custGeom>
          <a:solidFill>
            <a:srgbClr val="691C00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9"/>
          <p:cNvSpPr/>
          <p:nvPr/>
        </p:nvSpPr>
        <p:spPr>
          <a:xfrm>
            <a:off x="10013" y="12"/>
            <a:ext cx="2864227" cy="2583357"/>
          </a:xfrm>
          <a:custGeom>
            <a:rect b="b" l="l" r="r" t="t"/>
            <a:pathLst>
              <a:path extrusionOk="0" h="123902" w="137373">
                <a:moveTo>
                  <a:pt x="46270" y="1"/>
                </a:moveTo>
                <a:lnTo>
                  <a:pt x="0" y="65851"/>
                </a:lnTo>
                <a:lnTo>
                  <a:pt x="44306" y="123902"/>
                </a:lnTo>
                <a:lnTo>
                  <a:pt x="137373" y="1"/>
                </a:lnTo>
                <a:close/>
              </a:path>
            </a:pathLst>
          </a:custGeom>
          <a:solidFill>
            <a:srgbClr val="CF4338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9"/>
          <p:cNvSpPr/>
          <p:nvPr/>
        </p:nvSpPr>
        <p:spPr>
          <a:xfrm>
            <a:off x="1182826" y="1519310"/>
            <a:ext cx="1650090" cy="1098941"/>
          </a:xfrm>
          <a:custGeom>
            <a:rect b="b" l="l" r="r" t="t"/>
            <a:pathLst>
              <a:path extrusionOk="0" h="52707" w="79141">
                <a:moveTo>
                  <a:pt x="39580" y="1"/>
                </a:moveTo>
                <a:lnTo>
                  <a:pt x="1" y="52706"/>
                </a:lnTo>
                <a:lnTo>
                  <a:pt x="79141" y="52706"/>
                </a:lnTo>
                <a:lnTo>
                  <a:pt x="39580" y="1"/>
                </a:lnTo>
                <a:close/>
              </a:path>
            </a:pathLst>
          </a:custGeom>
          <a:solidFill>
            <a:srgbClr val="9A281E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5004721" y="1326525"/>
            <a:ext cx="2898521" cy="4154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9A281E"/>
                </a:solidFill>
                <a:latin typeface="Lato Light"/>
                <a:ea typeface="Lato Light"/>
                <a:cs typeface="Lato Light"/>
                <a:sym typeface="Lato Light"/>
              </a:rPr>
              <a:t>Welcome</a:t>
            </a:r>
            <a:r>
              <a:rPr b="1" i="0" lang="en" sz="1400" u="none" cap="none" strike="noStrike">
                <a:solidFill>
                  <a:srgbClr val="9A281E"/>
                </a:solidFill>
                <a:latin typeface="Lato Light"/>
                <a:ea typeface="Lato Light"/>
                <a:cs typeface="Lato Light"/>
                <a:sym typeface="Lato Light"/>
              </a:rPr>
              <a:t>  </a:t>
            </a:r>
            <a:r>
              <a:rPr b="1" i="0" lang="en" sz="2400" u="none" cap="none" strike="noStrike">
                <a:solidFill>
                  <a:srgbClr val="9A281E"/>
                </a:solidFill>
                <a:latin typeface="Lato Light"/>
                <a:ea typeface="Lato Light"/>
                <a:cs typeface="Lato Light"/>
                <a:sym typeface="Lato Light"/>
              </a:rPr>
              <a:t>To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50" name="Google Shape;350;p38"/>
          <p:cNvSpPr txBox="1"/>
          <p:nvPr/>
        </p:nvSpPr>
        <p:spPr>
          <a:xfrm>
            <a:off x="3706075" y="15413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51" name="Google Shape;351;p38"/>
          <p:cNvSpPr txBox="1"/>
          <p:nvPr/>
        </p:nvSpPr>
        <p:spPr>
          <a:xfrm>
            <a:off x="3913675" y="19415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2" name="Google Shape;352;p38"/>
          <p:cNvSpPr txBox="1"/>
          <p:nvPr/>
        </p:nvSpPr>
        <p:spPr>
          <a:xfrm>
            <a:off x="3913675" y="12642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3" name="Google Shape;353;p38"/>
          <p:cNvSpPr txBox="1"/>
          <p:nvPr/>
        </p:nvSpPr>
        <p:spPr>
          <a:xfrm>
            <a:off x="1685025" y="27414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>
            <a:off x="1892625" y="31416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5" name="Google Shape;355;p38"/>
          <p:cNvSpPr txBox="1"/>
          <p:nvPr/>
        </p:nvSpPr>
        <p:spPr>
          <a:xfrm>
            <a:off x="1892625" y="24643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56" name="Google Shape;356;p38"/>
          <p:cNvCxnSpPr>
            <a:endCxn id="351" idx="1"/>
          </p:cNvCxnSpPr>
          <p:nvPr/>
        </p:nvCxnSpPr>
        <p:spPr>
          <a:xfrm flipH="1" rot="10800000">
            <a:off x="2580475" y="2118525"/>
            <a:ext cx="13332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7" name="Google Shape;357;p38"/>
          <p:cNvSpPr txBox="1"/>
          <p:nvPr/>
        </p:nvSpPr>
        <p:spPr>
          <a:xfrm>
            <a:off x="5134825" y="1333500"/>
            <a:ext cx="37233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98658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//declaring a variable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ptr *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 declaration of pointer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ptr = &amp;value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 initialization of pointer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fmt.Println(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"Address of value = 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&amp;value)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fmt.Println(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"Value stored in ptr = 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ptr)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fmt.Println(</a:t>
            </a:r>
            <a:r>
              <a:rPr lang="en" sz="900">
                <a:solidFill>
                  <a:srgbClr val="A31515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"dereferencing ptr = "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, *ptr)</a:t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0"/>
          <p:cNvSpPr txBox="1"/>
          <p:nvPr/>
        </p:nvSpPr>
        <p:spPr>
          <a:xfrm>
            <a:off x="424300" y="29441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(u User)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/>
        </p:nvSpPr>
        <p:spPr>
          <a:xfrm>
            <a:off x="3870600" y="891100"/>
            <a:ext cx="4442100" cy="2832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74" name="Google Shape;374;p41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1"/>
          <p:cNvSpPr txBox="1"/>
          <p:nvPr/>
        </p:nvSpPr>
        <p:spPr>
          <a:xfrm>
            <a:off x="424300" y="29441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(u User)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"/>
          <p:cNvSpPr txBox="1"/>
          <p:nvPr/>
        </p:nvSpPr>
        <p:spPr>
          <a:xfrm>
            <a:off x="3870600" y="891100"/>
            <a:ext cx="4442100" cy="2832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81" name="Google Shape;381;p42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2"/>
          <p:cNvSpPr txBox="1"/>
          <p:nvPr/>
        </p:nvSpPr>
        <p:spPr>
          <a:xfrm>
            <a:off x="424300" y="29441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(u User)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383" name="Google Shape;383;p42"/>
          <p:cNvSpPr txBox="1"/>
          <p:nvPr/>
        </p:nvSpPr>
        <p:spPr>
          <a:xfrm>
            <a:off x="3879275" y="3896600"/>
            <a:ext cx="4442100" cy="3387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{name name@example.com AXNAUHEJWNXJANJKLSNIKSNXLKSN!}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/>
        </p:nvSpPr>
        <p:spPr>
          <a:xfrm>
            <a:off x="3870600" y="891100"/>
            <a:ext cx="4442100" cy="2832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89" name="Google Shape;389;p43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3"/>
          <p:cNvSpPr txBox="1"/>
          <p:nvPr/>
        </p:nvSpPr>
        <p:spPr>
          <a:xfrm>
            <a:off x="424300" y="29441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(u </a:t>
            </a:r>
            <a:r>
              <a:rPr lang="en" sz="1000">
                <a:solidFill>
                  <a:srgbClr val="E0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User)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"/>
          <p:cNvSpPr txBox="1"/>
          <p:nvPr/>
        </p:nvSpPr>
        <p:spPr>
          <a:xfrm>
            <a:off x="3870600" y="891100"/>
            <a:ext cx="4442100" cy="2832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96" name="Google Shape;396;p44"/>
          <p:cNvSpPr txBox="1"/>
          <p:nvPr/>
        </p:nvSpPr>
        <p:spPr>
          <a:xfrm>
            <a:off x="424300" y="831275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4"/>
          <p:cNvSpPr txBox="1"/>
          <p:nvPr/>
        </p:nvSpPr>
        <p:spPr>
          <a:xfrm>
            <a:off x="424300" y="29441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 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(u </a:t>
            </a:r>
            <a:r>
              <a:rPr lang="en" sz="1000">
                <a:solidFill>
                  <a:srgbClr val="E0666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User)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398" name="Google Shape;398;p44"/>
          <p:cNvSpPr txBox="1"/>
          <p:nvPr/>
        </p:nvSpPr>
        <p:spPr>
          <a:xfrm>
            <a:off x="3861900" y="3922575"/>
            <a:ext cx="4459500" cy="3387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</a:rPr>
              <a:t>{name name@example.com }</a:t>
            </a:r>
            <a:endParaRPr sz="1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5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04" name="Google Shape;404;p45"/>
          <p:cNvSpPr txBox="1"/>
          <p:nvPr/>
        </p:nvSpPr>
        <p:spPr>
          <a:xfrm>
            <a:off x="4927025" y="857275"/>
            <a:ext cx="41130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5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06" name="Google Shape;406;p45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13" name="Google Shape;413;p46"/>
          <p:cNvSpPr txBox="1"/>
          <p:nvPr/>
        </p:nvSpPr>
        <p:spPr>
          <a:xfrm>
            <a:off x="4927025" y="857275"/>
            <a:ext cx="4113000" cy="11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414" name="Google Shape;414;p46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15" name="Google Shape;415;p46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1979425" y="2672200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</a:t>
            </a:r>
            <a:endParaRPr/>
          </a:p>
        </p:txBody>
      </p:sp>
      <p:sp>
        <p:nvSpPr>
          <p:cNvPr id="418" name="Google Shape;418;p46"/>
          <p:cNvSpPr txBox="1"/>
          <p:nvPr/>
        </p:nvSpPr>
        <p:spPr>
          <a:xfrm>
            <a:off x="2187025" y="3072400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2187025" y="2395100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ptr1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20" name="Google Shape;420;p46"/>
          <p:cNvCxnSpPr>
            <a:stCxn id="415" idx="1"/>
            <a:endCxn id="417" idx="3"/>
          </p:cNvCxnSpPr>
          <p:nvPr/>
        </p:nvCxnSpPr>
        <p:spPr>
          <a:xfrm flipH="1">
            <a:off x="3035825" y="1971325"/>
            <a:ext cx="505500" cy="900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26" name="Google Shape;426;p47"/>
          <p:cNvSpPr txBox="1"/>
          <p:nvPr/>
        </p:nvSpPr>
        <p:spPr>
          <a:xfrm>
            <a:off x="4927025" y="857275"/>
            <a:ext cx="4113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47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28" name="Google Shape;428;p47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9" name="Google Shape;429;p47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0" name="Google Shape;430;p47"/>
          <p:cNvSpPr txBox="1"/>
          <p:nvPr/>
        </p:nvSpPr>
        <p:spPr>
          <a:xfrm>
            <a:off x="1979425" y="2672200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431" name="Google Shape;431;p47"/>
          <p:cNvSpPr txBox="1"/>
          <p:nvPr/>
        </p:nvSpPr>
        <p:spPr>
          <a:xfrm>
            <a:off x="2187025" y="3072400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2" name="Google Shape;432;p47"/>
          <p:cNvSpPr txBox="1"/>
          <p:nvPr/>
        </p:nvSpPr>
        <p:spPr>
          <a:xfrm>
            <a:off x="2187025" y="2395100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ptr1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33" name="Google Shape;433;p47"/>
          <p:cNvCxnSpPr>
            <a:stCxn id="428" idx="1"/>
            <a:endCxn id="430" idx="3"/>
          </p:cNvCxnSpPr>
          <p:nvPr/>
        </p:nvCxnSpPr>
        <p:spPr>
          <a:xfrm flipH="1">
            <a:off x="3035825" y="1971325"/>
            <a:ext cx="505500" cy="900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954638" y="55538"/>
            <a:ext cx="2808000" cy="51896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281" name="Google Shape;281;p30"/>
          <p:cNvSpPr txBox="1"/>
          <p:nvPr/>
        </p:nvSpPr>
        <p:spPr>
          <a:xfrm>
            <a:off x="885375" y="1887700"/>
            <a:ext cx="703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73239"/>
                </a:solidFill>
                <a:highlight>
                  <a:srgbClr val="FFFFFF"/>
                </a:highlight>
              </a:rPr>
              <a:t>“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 Pointers is a variable that is used to store the memory address of another variable </a:t>
            </a:r>
            <a:r>
              <a:rPr lang="en" sz="2600">
                <a:solidFill>
                  <a:srgbClr val="273239"/>
                </a:solidFill>
                <a:highlight>
                  <a:srgbClr val="FFFFFF"/>
                </a:highlight>
              </a:rPr>
              <a:t>”</a:t>
            </a:r>
            <a:endParaRPr sz="2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8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39" name="Google Shape;439;p48"/>
          <p:cNvSpPr txBox="1"/>
          <p:nvPr/>
        </p:nvSpPr>
        <p:spPr>
          <a:xfrm>
            <a:off x="4927025" y="857275"/>
            <a:ext cx="4113000" cy="18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ptr2 **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/>
          </a:p>
        </p:txBody>
      </p:sp>
      <p:sp>
        <p:nvSpPr>
          <p:cNvPr id="440" name="Google Shape;440;p48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41" name="Google Shape;441;p48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2" name="Google Shape;442;p48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3" name="Google Shape;443;p48"/>
          <p:cNvSpPr txBox="1"/>
          <p:nvPr/>
        </p:nvSpPr>
        <p:spPr>
          <a:xfrm>
            <a:off x="1979425" y="2672200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444" name="Google Shape;444;p48"/>
          <p:cNvSpPr txBox="1"/>
          <p:nvPr/>
        </p:nvSpPr>
        <p:spPr>
          <a:xfrm>
            <a:off x="2187025" y="3072400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5" name="Google Shape;445;p48"/>
          <p:cNvSpPr txBox="1"/>
          <p:nvPr/>
        </p:nvSpPr>
        <p:spPr>
          <a:xfrm>
            <a:off x="2187025" y="2395100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ptr1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6" name="Google Shape;446;p48"/>
          <p:cNvSpPr txBox="1"/>
          <p:nvPr/>
        </p:nvSpPr>
        <p:spPr>
          <a:xfrm>
            <a:off x="296100" y="36558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</a:t>
            </a:r>
            <a:endParaRPr/>
          </a:p>
        </p:txBody>
      </p:sp>
      <p:sp>
        <p:nvSpPr>
          <p:cNvPr id="447" name="Google Shape;447;p48"/>
          <p:cNvSpPr txBox="1"/>
          <p:nvPr/>
        </p:nvSpPr>
        <p:spPr>
          <a:xfrm>
            <a:off x="503700" y="40560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0X400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48" name="Google Shape;448;p48"/>
          <p:cNvSpPr txBox="1"/>
          <p:nvPr/>
        </p:nvSpPr>
        <p:spPr>
          <a:xfrm>
            <a:off x="503700" y="33787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ptr2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49" name="Google Shape;449;p48"/>
          <p:cNvCxnSpPr>
            <a:stCxn id="441" idx="1"/>
            <a:endCxn id="443" idx="3"/>
          </p:cNvCxnSpPr>
          <p:nvPr/>
        </p:nvCxnSpPr>
        <p:spPr>
          <a:xfrm flipH="1">
            <a:off x="3035825" y="1971325"/>
            <a:ext cx="505500" cy="900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55" name="Google Shape;455;p49"/>
          <p:cNvSpPr txBox="1"/>
          <p:nvPr/>
        </p:nvSpPr>
        <p:spPr>
          <a:xfrm>
            <a:off x="4927025" y="857275"/>
            <a:ext cx="41130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ptr2 **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&amp;ptr1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57" name="Google Shape;457;p49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8" name="Google Shape;458;p49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59" name="Google Shape;459;p49"/>
          <p:cNvSpPr txBox="1"/>
          <p:nvPr/>
        </p:nvSpPr>
        <p:spPr>
          <a:xfrm>
            <a:off x="1979425" y="2672200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460" name="Google Shape;460;p49"/>
          <p:cNvSpPr txBox="1"/>
          <p:nvPr/>
        </p:nvSpPr>
        <p:spPr>
          <a:xfrm>
            <a:off x="2187025" y="3072400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1" name="Google Shape;461;p49"/>
          <p:cNvSpPr txBox="1"/>
          <p:nvPr/>
        </p:nvSpPr>
        <p:spPr>
          <a:xfrm>
            <a:off x="2187025" y="2395100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ptr1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2" name="Google Shape;462;p49"/>
          <p:cNvSpPr txBox="1"/>
          <p:nvPr/>
        </p:nvSpPr>
        <p:spPr>
          <a:xfrm>
            <a:off x="296100" y="36558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0X300</a:t>
            </a:r>
            <a:endParaRPr/>
          </a:p>
        </p:txBody>
      </p:sp>
      <p:sp>
        <p:nvSpPr>
          <p:cNvPr id="463" name="Google Shape;463;p49"/>
          <p:cNvSpPr txBox="1"/>
          <p:nvPr/>
        </p:nvSpPr>
        <p:spPr>
          <a:xfrm>
            <a:off x="503700" y="40560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0X400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p49"/>
          <p:cNvSpPr txBox="1"/>
          <p:nvPr/>
        </p:nvSpPr>
        <p:spPr>
          <a:xfrm>
            <a:off x="503700" y="33787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ptr2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65" name="Google Shape;465;p49"/>
          <p:cNvCxnSpPr>
            <a:stCxn id="460" idx="1"/>
          </p:cNvCxnSpPr>
          <p:nvPr/>
        </p:nvCxnSpPr>
        <p:spPr>
          <a:xfrm flipH="1">
            <a:off x="1177525" y="3249400"/>
            <a:ext cx="1009500" cy="6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9"/>
          <p:cNvCxnSpPr>
            <a:stCxn id="457" idx="1"/>
            <a:endCxn id="459" idx="3"/>
          </p:cNvCxnSpPr>
          <p:nvPr/>
        </p:nvCxnSpPr>
        <p:spPr>
          <a:xfrm flipH="1">
            <a:off x="3035825" y="1971325"/>
            <a:ext cx="505500" cy="900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0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to Pointer</a:t>
            </a:r>
            <a:endParaRPr/>
          </a:p>
        </p:txBody>
      </p:sp>
      <p:sp>
        <p:nvSpPr>
          <p:cNvPr id="472" name="Google Shape;472;p50"/>
          <p:cNvSpPr txBox="1"/>
          <p:nvPr/>
        </p:nvSpPr>
        <p:spPr>
          <a:xfrm>
            <a:off x="4977550" y="697325"/>
            <a:ext cx="4113000" cy="4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98658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ptr2 **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&amp;ptr1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"The Value of variable value is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value)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"Address of variable value is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&amp;value)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"The value of ptr1 is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ptr1)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"Address of ptr1 is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&amp;ptr1)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"The value of ptr2 is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ptr2)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"**ptr2 = 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**ptr2)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0"/>
          <p:cNvSpPr txBox="1"/>
          <p:nvPr/>
        </p:nvSpPr>
        <p:spPr>
          <a:xfrm>
            <a:off x="3333725" y="13941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474" name="Google Shape;474;p50"/>
          <p:cNvSpPr txBox="1"/>
          <p:nvPr/>
        </p:nvSpPr>
        <p:spPr>
          <a:xfrm>
            <a:off x="3541325" y="1794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3541325" y="11170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1979425" y="2672200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477" name="Google Shape;477;p50"/>
          <p:cNvSpPr txBox="1"/>
          <p:nvPr/>
        </p:nvSpPr>
        <p:spPr>
          <a:xfrm>
            <a:off x="2187025" y="3072400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2187025" y="2395100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ptr1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296100" y="36558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0X300</a:t>
            </a:r>
            <a:endParaRPr/>
          </a:p>
        </p:txBody>
      </p:sp>
      <p:sp>
        <p:nvSpPr>
          <p:cNvPr id="480" name="Google Shape;480;p50"/>
          <p:cNvSpPr txBox="1"/>
          <p:nvPr/>
        </p:nvSpPr>
        <p:spPr>
          <a:xfrm>
            <a:off x="503700" y="40560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0X400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503700" y="33787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ptr2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482" name="Google Shape;482;p50"/>
          <p:cNvCxnSpPr>
            <a:stCxn id="477" idx="1"/>
          </p:cNvCxnSpPr>
          <p:nvPr/>
        </p:nvCxnSpPr>
        <p:spPr>
          <a:xfrm flipH="1">
            <a:off x="1177525" y="3249400"/>
            <a:ext cx="1009500" cy="62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50"/>
          <p:cNvCxnSpPr>
            <a:stCxn id="474" idx="1"/>
            <a:endCxn id="476" idx="3"/>
          </p:cNvCxnSpPr>
          <p:nvPr/>
        </p:nvCxnSpPr>
        <p:spPr>
          <a:xfrm flipH="1">
            <a:off x="3035825" y="1971325"/>
            <a:ext cx="505500" cy="9009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1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89" name="Google Shape;489;p51"/>
          <p:cNvSpPr txBox="1"/>
          <p:nvPr/>
        </p:nvSpPr>
        <p:spPr>
          <a:xfrm>
            <a:off x="701375" y="1350825"/>
            <a:ext cx="3775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2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495" name="Google Shape;495;p52"/>
          <p:cNvSpPr txBox="1"/>
          <p:nvPr/>
        </p:nvSpPr>
        <p:spPr>
          <a:xfrm>
            <a:off x="701375" y="1350825"/>
            <a:ext cx="377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receiver appears in its own argument list between the 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chemeClr val="dk1"/>
                </a:solidFill>
              </a:rPr>
              <a:t> keyword and the method name.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96" name="Google Shape;496;p52"/>
          <p:cNvSpPr txBox="1"/>
          <p:nvPr/>
        </p:nvSpPr>
        <p:spPr>
          <a:xfrm>
            <a:off x="5784275" y="900550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2"/>
          <p:cNvSpPr txBox="1"/>
          <p:nvPr/>
        </p:nvSpPr>
        <p:spPr>
          <a:xfrm>
            <a:off x="5628425" y="2900800"/>
            <a:ext cx="30000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(u User)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code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3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03" name="Google Shape;503;p53"/>
          <p:cNvSpPr txBox="1"/>
          <p:nvPr/>
        </p:nvSpPr>
        <p:spPr>
          <a:xfrm>
            <a:off x="701375" y="1350825"/>
            <a:ext cx="3775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receiver appears in its own argument list between the 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chemeClr val="dk1"/>
                </a:solidFill>
              </a:rPr>
              <a:t> keyword and the method name.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04" name="Google Shape;504;p53"/>
          <p:cNvSpPr txBox="1"/>
          <p:nvPr/>
        </p:nvSpPr>
        <p:spPr>
          <a:xfrm>
            <a:off x="5784275" y="900550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53"/>
          <p:cNvSpPr txBox="1"/>
          <p:nvPr/>
        </p:nvSpPr>
        <p:spPr>
          <a:xfrm>
            <a:off x="5628425" y="2900800"/>
            <a:ext cx="30000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(u User)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code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06" name="Google Shape;506;p53"/>
          <p:cNvSpPr txBox="1"/>
          <p:nvPr/>
        </p:nvSpPr>
        <p:spPr>
          <a:xfrm>
            <a:off x="5663050" y="3931225"/>
            <a:ext cx="2978700" cy="588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User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4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12" name="Google Shape;512;p54"/>
          <p:cNvSpPr txBox="1"/>
          <p:nvPr/>
        </p:nvSpPr>
        <p:spPr>
          <a:xfrm>
            <a:off x="701375" y="1350825"/>
            <a:ext cx="3775500" cy="20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receiver appears in its own argument list between the 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chemeClr val="dk1"/>
                </a:solidFill>
              </a:rPr>
              <a:t> keyword and the method name.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can declare a method on non-struct types, too.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5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18" name="Google Shape;518;p55"/>
          <p:cNvSpPr txBox="1"/>
          <p:nvPr/>
        </p:nvSpPr>
        <p:spPr>
          <a:xfrm>
            <a:off x="701375" y="1350825"/>
            <a:ext cx="3775500" cy="22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receiver appears in its own argument list between the 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chemeClr val="dk1"/>
                </a:solidFill>
              </a:rPr>
              <a:t> keyword and the method name.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can declare a method on non-struct types, too.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19" name="Google Shape;519;p55"/>
          <p:cNvSpPr txBox="1"/>
          <p:nvPr/>
        </p:nvSpPr>
        <p:spPr>
          <a:xfrm>
            <a:off x="5160825" y="978475"/>
            <a:ext cx="3359700" cy="3794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MyFloat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 MyFloat)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 &lt;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(-f)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MyFloat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math.Sqrt2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6"/>
          <p:cNvSpPr txBox="1"/>
          <p:nvPr>
            <p:ph type="title"/>
          </p:nvPr>
        </p:nvSpPr>
        <p:spPr>
          <a:xfrm>
            <a:off x="642938" y="124813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525" name="Google Shape;525;p56"/>
          <p:cNvSpPr txBox="1"/>
          <p:nvPr/>
        </p:nvSpPr>
        <p:spPr>
          <a:xfrm>
            <a:off x="701375" y="1350825"/>
            <a:ext cx="37755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A method is a function with a special </a:t>
            </a:r>
            <a:r>
              <a:rPr i="1" lang="en" sz="1200">
                <a:solidFill>
                  <a:schemeClr val="dk1"/>
                </a:solidFill>
              </a:rPr>
              <a:t>receiver</a:t>
            </a:r>
            <a:r>
              <a:rPr lang="en" sz="1200">
                <a:solidFill>
                  <a:schemeClr val="dk1"/>
                </a:solidFill>
              </a:rPr>
              <a:t> argument.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The receiver appears in its own argument list between the </a:t>
            </a:r>
            <a:r>
              <a:rPr lang="en" sz="12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200">
                <a:solidFill>
                  <a:schemeClr val="dk1"/>
                </a:solidFill>
              </a:rPr>
              <a:t> keyword and the method name.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can declare a method on non-struct types, too.</a:t>
            </a:r>
            <a:b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You can only declare a method with a receiver whose type is defined in the same package as the method. You cannot declare a method with a receiver whose type is defined in another package (which includes the built-in types such as </a:t>
            </a: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).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526" name="Google Shape;526;p56"/>
          <p:cNvSpPr txBox="1"/>
          <p:nvPr/>
        </p:nvSpPr>
        <p:spPr>
          <a:xfrm>
            <a:off x="5160825" y="978475"/>
            <a:ext cx="3359700" cy="3794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MyFloat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endParaRPr sz="105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(f MyFloat)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 &lt;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(-f)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MyFloat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math.Sqrt2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(m.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7"/>
          <p:cNvSpPr txBox="1"/>
          <p:nvPr>
            <p:ph idx="1" type="body"/>
          </p:nvPr>
        </p:nvSpPr>
        <p:spPr>
          <a:xfrm>
            <a:off x="642950" y="982050"/>
            <a:ext cx="401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You can declare methods with pointer receivers.</a:t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32" name="Google Shape;532;p57"/>
          <p:cNvSpPr txBox="1"/>
          <p:nvPr>
            <p:ph type="title"/>
          </p:nvPr>
        </p:nvSpPr>
        <p:spPr>
          <a:xfrm>
            <a:off x="642958" y="124825"/>
            <a:ext cx="4510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Methods - </a:t>
            </a:r>
            <a:r>
              <a:rPr lang="en" sz="1800">
                <a:solidFill>
                  <a:srgbClr val="1A1A1A"/>
                </a:solidFill>
              </a:rPr>
              <a:t>Pointer receivers</a:t>
            </a:r>
            <a:endParaRPr sz="1800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1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287" name="Google Shape;287;p31"/>
          <p:cNvSpPr txBox="1"/>
          <p:nvPr/>
        </p:nvSpPr>
        <p:spPr>
          <a:xfrm>
            <a:off x="885375" y="1887700"/>
            <a:ext cx="703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273239"/>
                </a:solidFill>
                <a:highlight>
                  <a:srgbClr val="FFFFFF"/>
                </a:highlight>
              </a:rPr>
              <a:t>“</a:t>
            </a: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 Pointers is a variable that is used to store the memory address of another variable </a:t>
            </a:r>
            <a:r>
              <a:rPr lang="en" sz="2600">
                <a:solidFill>
                  <a:srgbClr val="273239"/>
                </a:solidFill>
                <a:highlight>
                  <a:srgbClr val="FFFFFF"/>
                </a:highlight>
              </a:rPr>
              <a:t>”</a:t>
            </a:r>
            <a:endParaRPr sz="2600"/>
          </a:p>
        </p:txBody>
      </p:sp>
      <p:sp>
        <p:nvSpPr>
          <p:cNvPr id="288" name="Google Shape;288;p31"/>
          <p:cNvSpPr txBox="1"/>
          <p:nvPr/>
        </p:nvSpPr>
        <p:spPr>
          <a:xfrm>
            <a:off x="1731825" y="3108625"/>
            <a:ext cx="417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1"/>
          <p:cNvSpPr txBox="1"/>
          <p:nvPr/>
        </p:nvSpPr>
        <p:spPr>
          <a:xfrm>
            <a:off x="3645500" y="3290500"/>
            <a:ext cx="27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var p *int64</a:t>
            </a:r>
            <a:endParaRPr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8"/>
          <p:cNvSpPr txBox="1"/>
          <p:nvPr>
            <p:ph idx="1" type="body"/>
          </p:nvPr>
        </p:nvSpPr>
        <p:spPr>
          <a:xfrm>
            <a:off x="642950" y="982050"/>
            <a:ext cx="401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You can declare methods with pointer receivers.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</a:rPr>
              <a:t>Receiver type itself should not be a pointer.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</p:txBody>
      </p:sp>
      <p:sp>
        <p:nvSpPr>
          <p:cNvPr id="538" name="Google Shape;538;p58"/>
          <p:cNvSpPr txBox="1"/>
          <p:nvPr>
            <p:ph type="title"/>
          </p:nvPr>
        </p:nvSpPr>
        <p:spPr>
          <a:xfrm>
            <a:off x="642958" y="124825"/>
            <a:ext cx="4510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</a:t>
            </a:r>
            <a:r>
              <a:rPr lang="en" sz="1800">
                <a:solidFill>
                  <a:srgbClr val="1A1A1A"/>
                </a:solidFill>
              </a:rPr>
              <a:t>Pointer receivers</a:t>
            </a:r>
            <a:endParaRPr sz="1800">
              <a:solidFill>
                <a:srgbClr val="1A1A1A"/>
              </a:solidFill>
            </a:endParaRPr>
          </a:p>
        </p:txBody>
      </p:sp>
      <p:sp>
        <p:nvSpPr>
          <p:cNvPr id="539" name="Google Shape;539;p58"/>
          <p:cNvSpPr txBox="1"/>
          <p:nvPr/>
        </p:nvSpPr>
        <p:spPr>
          <a:xfrm>
            <a:off x="5605600" y="1189425"/>
            <a:ext cx="2441100" cy="1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800"/>
                </a:solidFill>
              </a:rPr>
              <a:t>type</a:t>
            </a:r>
            <a:r>
              <a:rPr lang="en" sz="1300">
                <a:solidFill>
                  <a:srgbClr val="333333"/>
                </a:solidFill>
              </a:rPr>
              <a:t> MyFloat </a:t>
            </a:r>
            <a:r>
              <a:rPr b="1" lang="en" sz="1300">
                <a:solidFill>
                  <a:srgbClr val="333399"/>
                </a:solidFill>
              </a:rPr>
              <a:t>float64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8800"/>
                </a:solidFill>
              </a:rPr>
              <a:t>func</a:t>
            </a:r>
            <a:r>
              <a:rPr lang="en" sz="1300">
                <a:solidFill>
                  <a:srgbClr val="333333"/>
                </a:solidFill>
              </a:rPr>
              <a:t> (f </a:t>
            </a:r>
            <a:r>
              <a:rPr lang="en" sz="1500">
                <a:solidFill>
                  <a:srgbClr val="CC0000"/>
                </a:solidFill>
              </a:rPr>
              <a:t>*</a:t>
            </a:r>
            <a:r>
              <a:rPr lang="en" sz="1300">
                <a:solidFill>
                  <a:srgbClr val="333333"/>
                </a:solidFill>
              </a:rPr>
              <a:t>MyFloat) Half() {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</a:rPr>
              <a:t>	</a:t>
            </a:r>
            <a:r>
              <a:rPr lang="en">
                <a:solidFill>
                  <a:srgbClr val="A31515"/>
                </a:solidFill>
              </a:rPr>
              <a:t>*</a:t>
            </a:r>
            <a:r>
              <a:rPr lang="en" sz="1300">
                <a:solidFill>
                  <a:srgbClr val="333333"/>
                </a:solidFill>
              </a:rPr>
              <a:t>f =</a:t>
            </a:r>
            <a:r>
              <a:rPr lang="en">
                <a:solidFill>
                  <a:srgbClr val="A31515"/>
                </a:solidFill>
              </a:rPr>
              <a:t> *</a:t>
            </a:r>
            <a:r>
              <a:rPr lang="en" sz="1300">
                <a:solidFill>
                  <a:srgbClr val="333333"/>
                </a:solidFill>
              </a:rPr>
              <a:t>f / </a:t>
            </a:r>
            <a:r>
              <a:rPr b="1" lang="en" sz="1300">
                <a:solidFill>
                  <a:srgbClr val="6600EE"/>
                </a:solidFill>
              </a:rPr>
              <a:t>2.0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33333"/>
                </a:solidFill>
              </a:rPr>
              <a:t>}</a:t>
            </a:r>
            <a:endParaRPr sz="13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idx="1" type="body"/>
          </p:nvPr>
        </p:nvSpPr>
        <p:spPr>
          <a:xfrm>
            <a:off x="642950" y="982050"/>
            <a:ext cx="40185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You can declare methods with pointer receivers.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en" sz="1400">
                <a:solidFill>
                  <a:schemeClr val="dk1"/>
                </a:solidFill>
              </a:rPr>
              <a:t>Receiver type itself should not be a pointer.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Methods with pointer receivers can modify the value to which the receiver points.</a:t>
            </a:r>
            <a:b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545" name="Google Shape;545;p59"/>
          <p:cNvSpPr txBox="1"/>
          <p:nvPr>
            <p:ph type="title"/>
          </p:nvPr>
        </p:nvSpPr>
        <p:spPr>
          <a:xfrm>
            <a:off x="642958" y="124825"/>
            <a:ext cx="45105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33333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 - </a:t>
            </a:r>
            <a:r>
              <a:rPr lang="en" sz="1800">
                <a:solidFill>
                  <a:srgbClr val="1A1A1A"/>
                </a:solidFill>
              </a:rPr>
              <a:t>Pointer receivers</a:t>
            </a:r>
            <a:endParaRPr sz="1800">
              <a:solidFill>
                <a:srgbClr val="1A1A1A"/>
              </a:solidFill>
            </a:endParaRPr>
          </a:p>
        </p:txBody>
      </p:sp>
      <p:sp>
        <p:nvSpPr>
          <p:cNvPr id="546" name="Google Shape;546;p59"/>
          <p:cNvSpPr txBox="1"/>
          <p:nvPr/>
        </p:nvSpPr>
        <p:spPr>
          <a:xfrm>
            <a:off x="5784275" y="900550"/>
            <a:ext cx="2199300" cy="1554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type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struct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Name 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Email     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EncryptedPassword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</a:t>
            </a:r>
            <a:endParaRPr sz="1000">
              <a:solidFill>
                <a:srgbClr val="267F99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59"/>
          <p:cNvSpPr txBox="1"/>
          <p:nvPr/>
        </p:nvSpPr>
        <p:spPr>
          <a:xfrm>
            <a:off x="5628425" y="2900800"/>
            <a:ext cx="30000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(u *User)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u.EncryptedPassword = ""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48" name="Google Shape;548;p59"/>
          <p:cNvSpPr txBox="1"/>
          <p:nvPr/>
        </p:nvSpPr>
        <p:spPr>
          <a:xfrm>
            <a:off x="5663050" y="3931225"/>
            <a:ext cx="2978700" cy="588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User</a:t>
            </a:r>
            <a:b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0"/>
          <p:cNvSpPr txBox="1"/>
          <p:nvPr>
            <p:ph type="title"/>
          </p:nvPr>
        </p:nvSpPr>
        <p:spPr>
          <a:xfrm>
            <a:off x="954676" y="55550"/>
            <a:ext cx="76347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554" name="Google Shape;554;p60"/>
          <p:cNvSpPr txBox="1"/>
          <p:nvPr/>
        </p:nvSpPr>
        <p:spPr>
          <a:xfrm>
            <a:off x="504650" y="10354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 User)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55" name="Google Shape;555;p60"/>
          <p:cNvSpPr txBox="1"/>
          <p:nvPr/>
        </p:nvSpPr>
        <p:spPr>
          <a:xfrm>
            <a:off x="4147275" y="901150"/>
            <a:ext cx="4442100" cy="3086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&amp;User{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u.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56" name="Google Shape;556;p60"/>
          <p:cNvSpPr txBox="1"/>
          <p:nvPr/>
        </p:nvSpPr>
        <p:spPr>
          <a:xfrm>
            <a:off x="504650" y="2639625"/>
            <a:ext cx="27363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(u User)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u.EncryptedPassword = ""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57" name="Google Shape;557;p60"/>
          <p:cNvSpPr txBox="1"/>
          <p:nvPr>
            <p:ph type="title"/>
          </p:nvPr>
        </p:nvSpPr>
        <p:spPr>
          <a:xfrm>
            <a:off x="954676" y="55550"/>
            <a:ext cx="76347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as receivers vs values passed to a function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61"/>
          <p:cNvSpPr txBox="1"/>
          <p:nvPr>
            <p:ph type="title"/>
          </p:nvPr>
        </p:nvSpPr>
        <p:spPr>
          <a:xfrm>
            <a:off x="954676" y="55550"/>
            <a:ext cx="76347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 as </a:t>
            </a:r>
            <a:r>
              <a:rPr lang="en"/>
              <a:t>receivers vs pointers passed to a function</a:t>
            </a:r>
            <a:r>
              <a:rPr lang="en"/>
              <a:t> </a:t>
            </a:r>
            <a:endParaRPr/>
          </a:p>
        </p:txBody>
      </p:sp>
      <p:sp>
        <p:nvSpPr>
          <p:cNvPr id="563" name="Google Shape;563;p61"/>
          <p:cNvSpPr txBox="1"/>
          <p:nvPr/>
        </p:nvSpPr>
        <p:spPr>
          <a:xfrm>
            <a:off x="504650" y="1035400"/>
            <a:ext cx="2736300" cy="10314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 </a:t>
            </a:r>
            <a:r>
              <a:rPr lang="en" sz="1000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*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User)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u.EncryptedPassword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""</a:t>
            </a:r>
            <a:endParaRPr sz="1000">
              <a:solidFill>
                <a:srgbClr val="A31515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return</a:t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  <p:sp>
        <p:nvSpPr>
          <p:cNvPr id="564" name="Google Shape;564;p61"/>
          <p:cNvSpPr txBox="1"/>
          <p:nvPr/>
        </p:nvSpPr>
        <p:spPr>
          <a:xfrm>
            <a:off x="4147275" y="901150"/>
            <a:ext cx="4442100" cy="3086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main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:= User{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Name: 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Email:            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"name@example.com"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    EncryptedPassword: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"AXNAUHEJWNXJANJKLSNIKSNXLKSN!"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" sz="1000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&amp;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u.</a:t>
            </a:r>
            <a:r>
              <a:rPr lang="en" sz="1050">
                <a:solidFill>
                  <a:srgbClr val="795E26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()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fmt.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Println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(u)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565" name="Google Shape;565;p61"/>
          <p:cNvSpPr txBox="1"/>
          <p:nvPr/>
        </p:nvSpPr>
        <p:spPr>
          <a:xfrm>
            <a:off x="504650" y="2639625"/>
            <a:ext cx="2736300" cy="8313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(u *User)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RedactUser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u.EncryptedPassword = ""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2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  <p:sp>
        <p:nvSpPr>
          <p:cNvPr id="571" name="Google Shape;571;p62"/>
          <p:cNvSpPr txBox="1"/>
          <p:nvPr/>
        </p:nvSpPr>
        <p:spPr>
          <a:xfrm>
            <a:off x="542475" y="1115100"/>
            <a:ext cx="2692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name 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62"/>
          <p:cNvSpPr txBox="1"/>
          <p:nvPr/>
        </p:nvSpPr>
        <p:spPr>
          <a:xfrm>
            <a:off x="246075" y="2400975"/>
            <a:ext cx="3285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s.name = </a:t>
            </a:r>
            <a:r>
              <a:rPr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s.age = </a:t>
            </a:r>
            <a:r>
              <a:rPr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2"/>
          <p:cNvSpPr txBox="1"/>
          <p:nvPr/>
        </p:nvSpPr>
        <p:spPr>
          <a:xfrm>
            <a:off x="5002850" y="9644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3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  <p:sp>
        <p:nvSpPr>
          <p:cNvPr id="579" name="Google Shape;579;p63"/>
          <p:cNvSpPr txBox="1"/>
          <p:nvPr/>
        </p:nvSpPr>
        <p:spPr>
          <a:xfrm>
            <a:off x="542475" y="1115100"/>
            <a:ext cx="2692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name 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63"/>
          <p:cNvSpPr txBox="1"/>
          <p:nvPr/>
        </p:nvSpPr>
        <p:spPr>
          <a:xfrm>
            <a:off x="246075" y="2400975"/>
            <a:ext cx="3285000" cy="12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s.name = </a:t>
            </a:r>
            <a:r>
              <a:rPr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s.age = </a:t>
            </a:r>
            <a:r>
              <a:rPr lang="en" sz="13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63"/>
          <p:cNvSpPr txBox="1"/>
          <p:nvPr/>
        </p:nvSpPr>
        <p:spPr>
          <a:xfrm>
            <a:off x="5002850" y="9644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63"/>
          <p:cNvSpPr txBox="1"/>
          <p:nvPr/>
        </p:nvSpPr>
        <p:spPr>
          <a:xfrm>
            <a:off x="5203775" y="2682250"/>
            <a:ext cx="31344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{hongseok 13}</a:t>
            </a:r>
            <a:endParaRPr sz="1100">
              <a:solidFill>
                <a:srgbClr val="3C78D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{unknown 0}</a:t>
            </a:r>
            <a:endParaRPr sz="1100">
              <a:solidFill>
                <a:srgbClr val="3C78D8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4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  <p:sp>
        <p:nvSpPr>
          <p:cNvPr id="588" name="Google Shape;588;p64"/>
          <p:cNvSpPr txBox="1"/>
          <p:nvPr/>
        </p:nvSpPr>
        <p:spPr>
          <a:xfrm>
            <a:off x="542475" y="1115100"/>
            <a:ext cx="2692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name 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64"/>
          <p:cNvSpPr txBox="1"/>
          <p:nvPr/>
        </p:nvSpPr>
        <p:spPr>
          <a:xfrm>
            <a:off x="246075" y="2400975"/>
            <a:ext cx="3285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= &amp;student{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64"/>
          <p:cNvSpPr txBox="1"/>
          <p:nvPr/>
        </p:nvSpPr>
        <p:spPr>
          <a:xfrm>
            <a:off x="5002850" y="9644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5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  <p:sp>
        <p:nvSpPr>
          <p:cNvPr id="596" name="Google Shape;596;p65"/>
          <p:cNvSpPr txBox="1"/>
          <p:nvPr/>
        </p:nvSpPr>
        <p:spPr>
          <a:xfrm>
            <a:off x="542475" y="1115100"/>
            <a:ext cx="2692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name 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5"/>
          <p:cNvSpPr txBox="1"/>
          <p:nvPr/>
        </p:nvSpPr>
        <p:spPr>
          <a:xfrm>
            <a:off x="246075" y="2400975"/>
            <a:ext cx="3285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= &amp;student{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5"/>
          <p:cNvSpPr txBox="1"/>
          <p:nvPr/>
        </p:nvSpPr>
        <p:spPr>
          <a:xfrm>
            <a:off x="5002850" y="9644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65"/>
          <p:cNvSpPr txBox="1"/>
          <p:nvPr/>
        </p:nvSpPr>
        <p:spPr>
          <a:xfrm>
            <a:off x="5284150" y="2692300"/>
            <a:ext cx="27525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{hongseok 13}</a:t>
            </a:r>
            <a:endParaRPr sz="1100">
              <a:solidFill>
                <a:srgbClr val="3D85C6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{hongseok 13}</a:t>
            </a:r>
            <a:endParaRPr sz="1100">
              <a:solidFill>
                <a:srgbClr val="3D85C6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  <p:sp>
        <p:nvSpPr>
          <p:cNvPr id="605" name="Google Shape;605;p66"/>
          <p:cNvSpPr txBox="1"/>
          <p:nvPr/>
        </p:nvSpPr>
        <p:spPr>
          <a:xfrm>
            <a:off x="542475" y="1115100"/>
            <a:ext cx="2692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name 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age 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6"/>
          <p:cNvSpPr txBox="1"/>
          <p:nvPr/>
        </p:nvSpPr>
        <p:spPr>
          <a:xfrm>
            <a:off x="246075" y="2400975"/>
            <a:ext cx="3285000" cy="12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(stu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stu = &amp;student{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6"/>
          <p:cNvSpPr txBox="1"/>
          <p:nvPr/>
        </p:nvSpPr>
        <p:spPr>
          <a:xfrm>
            <a:off x="5002850" y="9644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6"/>
          <p:cNvSpPr txBox="1"/>
          <p:nvPr/>
        </p:nvSpPr>
        <p:spPr>
          <a:xfrm>
            <a:off x="5284150" y="2692300"/>
            <a:ext cx="2752500" cy="8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{hongseok 13}</a:t>
            </a:r>
            <a:endParaRPr sz="1100">
              <a:solidFill>
                <a:srgbClr val="3D85C6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D85C6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{hongseok 13}</a:t>
            </a:r>
            <a:endParaRPr sz="1100">
              <a:solidFill>
                <a:srgbClr val="3D85C6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7"/>
          <p:cNvSpPr txBox="1"/>
          <p:nvPr/>
        </p:nvSpPr>
        <p:spPr>
          <a:xfrm>
            <a:off x="4652225" y="96212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ongseok </a:t>
            </a:r>
            <a:r>
              <a:rPr lang="en"/>
              <a:t>13</a:t>
            </a:r>
            <a:endParaRPr/>
          </a:p>
        </p:txBody>
      </p:sp>
      <p:sp>
        <p:nvSpPr>
          <p:cNvPr id="614" name="Google Shape;614;p67"/>
          <p:cNvSpPr txBox="1"/>
          <p:nvPr/>
        </p:nvSpPr>
        <p:spPr>
          <a:xfrm>
            <a:off x="5432450" y="1362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5" name="Google Shape;615;p67"/>
          <p:cNvSpPr txBox="1"/>
          <p:nvPr/>
        </p:nvSpPr>
        <p:spPr>
          <a:xfrm>
            <a:off x="5301825" y="68502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6" name="Google Shape;616;p67"/>
          <p:cNvSpPr txBox="1"/>
          <p:nvPr/>
        </p:nvSpPr>
        <p:spPr>
          <a:xfrm>
            <a:off x="5896925" y="2079500"/>
            <a:ext cx="34962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7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295" name="Google Shape;295;p32"/>
          <p:cNvSpPr txBox="1"/>
          <p:nvPr/>
        </p:nvSpPr>
        <p:spPr>
          <a:xfrm>
            <a:off x="2158275" y="1316200"/>
            <a:ext cx="29940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//declaring a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declaration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initialization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1316175" y="3134600"/>
            <a:ext cx="66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3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68"/>
          <p:cNvSpPr txBox="1"/>
          <p:nvPr/>
        </p:nvSpPr>
        <p:spPr>
          <a:xfrm>
            <a:off x="4652225" y="96212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Hongseok </a:t>
            </a:r>
            <a:r>
              <a:rPr lang="en"/>
              <a:t>13</a:t>
            </a:r>
            <a:endParaRPr/>
          </a:p>
        </p:txBody>
      </p:sp>
      <p:sp>
        <p:nvSpPr>
          <p:cNvPr id="623" name="Google Shape;623;p68"/>
          <p:cNvSpPr txBox="1"/>
          <p:nvPr/>
        </p:nvSpPr>
        <p:spPr>
          <a:xfrm>
            <a:off x="5432450" y="1362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4" name="Google Shape;624;p68"/>
          <p:cNvSpPr txBox="1"/>
          <p:nvPr/>
        </p:nvSpPr>
        <p:spPr>
          <a:xfrm>
            <a:off x="5301825" y="68502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5" name="Google Shape;625;p68"/>
          <p:cNvSpPr txBox="1"/>
          <p:nvPr/>
        </p:nvSpPr>
        <p:spPr>
          <a:xfrm>
            <a:off x="5896925" y="2079500"/>
            <a:ext cx="34962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68"/>
          <p:cNvSpPr txBox="1"/>
          <p:nvPr/>
        </p:nvSpPr>
        <p:spPr>
          <a:xfrm>
            <a:off x="3081425" y="25405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627" name="Google Shape;627;p68"/>
          <p:cNvSpPr txBox="1"/>
          <p:nvPr/>
        </p:nvSpPr>
        <p:spPr>
          <a:xfrm>
            <a:off x="3289025" y="29407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8" name="Google Shape;628;p68"/>
          <p:cNvSpPr txBox="1"/>
          <p:nvPr/>
        </p:nvSpPr>
        <p:spPr>
          <a:xfrm>
            <a:off x="3289025" y="22634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stu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29" name="Google Shape;629;p68"/>
          <p:cNvSpPr txBox="1"/>
          <p:nvPr/>
        </p:nvSpPr>
        <p:spPr>
          <a:xfrm>
            <a:off x="5803375" y="3897825"/>
            <a:ext cx="328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(stu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cxnSp>
        <p:nvCxnSpPr>
          <p:cNvPr id="630" name="Google Shape;630;p68"/>
          <p:cNvCxnSpPr/>
          <p:nvPr/>
        </p:nvCxnSpPr>
        <p:spPr>
          <a:xfrm flipH="1">
            <a:off x="3863125" y="1800500"/>
            <a:ext cx="1669800" cy="921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1" name="Google Shape;631;p68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69"/>
          <p:cNvSpPr txBox="1"/>
          <p:nvPr/>
        </p:nvSpPr>
        <p:spPr>
          <a:xfrm>
            <a:off x="4652225" y="96212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Hongseok </a:t>
            </a:r>
            <a:r>
              <a:rPr lang="en"/>
              <a:t>13</a:t>
            </a:r>
            <a:endParaRPr/>
          </a:p>
        </p:txBody>
      </p:sp>
      <p:sp>
        <p:nvSpPr>
          <p:cNvPr id="637" name="Google Shape;637;p69"/>
          <p:cNvSpPr txBox="1"/>
          <p:nvPr/>
        </p:nvSpPr>
        <p:spPr>
          <a:xfrm>
            <a:off x="5432450" y="1362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8" name="Google Shape;638;p69"/>
          <p:cNvSpPr txBox="1"/>
          <p:nvPr/>
        </p:nvSpPr>
        <p:spPr>
          <a:xfrm>
            <a:off x="5301825" y="68502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39" name="Google Shape;639;p69"/>
          <p:cNvSpPr txBox="1"/>
          <p:nvPr/>
        </p:nvSpPr>
        <p:spPr>
          <a:xfrm>
            <a:off x="5896925" y="2079500"/>
            <a:ext cx="3496200" cy="14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9"/>
          <p:cNvSpPr txBox="1"/>
          <p:nvPr/>
        </p:nvSpPr>
        <p:spPr>
          <a:xfrm>
            <a:off x="5859000" y="3877725"/>
            <a:ext cx="328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(stu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stu = &amp;student{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41" name="Google Shape;641;p69"/>
          <p:cNvSpPr txBox="1"/>
          <p:nvPr/>
        </p:nvSpPr>
        <p:spPr>
          <a:xfrm>
            <a:off x="3081425" y="25405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0X400</a:t>
            </a:r>
            <a:endParaRPr/>
          </a:p>
        </p:txBody>
      </p:sp>
      <p:sp>
        <p:nvSpPr>
          <p:cNvPr id="642" name="Google Shape;642;p69"/>
          <p:cNvSpPr txBox="1"/>
          <p:nvPr/>
        </p:nvSpPr>
        <p:spPr>
          <a:xfrm>
            <a:off x="3289025" y="29407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3" name="Google Shape;643;p69"/>
          <p:cNvSpPr txBox="1"/>
          <p:nvPr/>
        </p:nvSpPr>
        <p:spPr>
          <a:xfrm>
            <a:off x="3289025" y="22634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stu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4" name="Google Shape;644;p69"/>
          <p:cNvSpPr txBox="1"/>
          <p:nvPr/>
        </p:nvSpPr>
        <p:spPr>
          <a:xfrm>
            <a:off x="130875" y="92367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Unknown </a:t>
            </a:r>
            <a:r>
              <a:rPr lang="en"/>
              <a:t>0</a:t>
            </a:r>
            <a:endParaRPr/>
          </a:p>
        </p:txBody>
      </p:sp>
      <p:sp>
        <p:nvSpPr>
          <p:cNvPr id="645" name="Google Shape;645;p69"/>
          <p:cNvSpPr txBox="1"/>
          <p:nvPr/>
        </p:nvSpPr>
        <p:spPr>
          <a:xfrm>
            <a:off x="911100" y="13238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0X400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46" name="Google Shape;646;p69"/>
          <p:cNvSpPr txBox="1"/>
          <p:nvPr/>
        </p:nvSpPr>
        <p:spPr>
          <a:xfrm>
            <a:off x="780475" y="64657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Struct 2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647" name="Google Shape;647;p69"/>
          <p:cNvCxnSpPr/>
          <p:nvPr/>
        </p:nvCxnSpPr>
        <p:spPr>
          <a:xfrm>
            <a:off x="1275175" y="1673000"/>
            <a:ext cx="2060100" cy="1074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8" name="Google Shape;648;p69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0"/>
          <p:cNvSpPr txBox="1"/>
          <p:nvPr/>
        </p:nvSpPr>
        <p:spPr>
          <a:xfrm>
            <a:off x="4652225" y="96212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Hongseok </a:t>
            </a:r>
            <a:r>
              <a:rPr lang="en"/>
              <a:t>13</a:t>
            </a:r>
            <a:endParaRPr/>
          </a:p>
        </p:txBody>
      </p:sp>
      <p:sp>
        <p:nvSpPr>
          <p:cNvPr id="654" name="Google Shape;654;p70"/>
          <p:cNvSpPr txBox="1"/>
          <p:nvPr/>
        </p:nvSpPr>
        <p:spPr>
          <a:xfrm>
            <a:off x="5432450" y="1362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5" name="Google Shape;655;p70"/>
          <p:cNvSpPr txBox="1"/>
          <p:nvPr/>
        </p:nvSpPr>
        <p:spPr>
          <a:xfrm>
            <a:off x="5301825" y="68502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56" name="Google Shape;656;p70"/>
          <p:cNvSpPr txBox="1"/>
          <p:nvPr/>
        </p:nvSpPr>
        <p:spPr>
          <a:xfrm>
            <a:off x="5896925" y="20795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70"/>
          <p:cNvSpPr txBox="1"/>
          <p:nvPr/>
        </p:nvSpPr>
        <p:spPr>
          <a:xfrm>
            <a:off x="5803375" y="3897825"/>
            <a:ext cx="328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= &amp;student{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58" name="Google Shape;658;p70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1"/>
          <p:cNvSpPr txBox="1"/>
          <p:nvPr/>
        </p:nvSpPr>
        <p:spPr>
          <a:xfrm>
            <a:off x="4652225" y="962125"/>
            <a:ext cx="2808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nknown </a:t>
            </a:r>
            <a:r>
              <a:rPr lang="en"/>
              <a:t>0</a:t>
            </a:r>
            <a:endParaRPr/>
          </a:p>
        </p:txBody>
      </p:sp>
      <p:sp>
        <p:nvSpPr>
          <p:cNvPr id="664" name="Google Shape;664;p71"/>
          <p:cNvSpPr txBox="1"/>
          <p:nvPr/>
        </p:nvSpPr>
        <p:spPr>
          <a:xfrm>
            <a:off x="5432450" y="13623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5" name="Google Shape;665;p71"/>
          <p:cNvSpPr txBox="1"/>
          <p:nvPr/>
        </p:nvSpPr>
        <p:spPr>
          <a:xfrm>
            <a:off x="5301825" y="685025"/>
            <a:ext cx="137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66" name="Google Shape;666;p71"/>
          <p:cNvSpPr txBox="1"/>
          <p:nvPr/>
        </p:nvSpPr>
        <p:spPr>
          <a:xfrm>
            <a:off x="5896925" y="2079500"/>
            <a:ext cx="3496200" cy="16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 :=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"hongseok"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13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s.update()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fmt.Println(s)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71"/>
          <p:cNvSpPr txBox="1"/>
          <p:nvPr/>
        </p:nvSpPr>
        <p:spPr>
          <a:xfrm>
            <a:off x="5803375" y="3897825"/>
            <a:ext cx="32850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(s *student)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*s = student{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668" name="Google Shape;668;p71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overflow question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2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74" name="Google Shape;674;p72"/>
          <p:cNvSpPr txBox="1"/>
          <p:nvPr/>
        </p:nvSpPr>
        <p:spPr>
          <a:xfrm>
            <a:off x="592700" y="1034725"/>
            <a:ext cx="5324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3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80" name="Google Shape;680;p73"/>
          <p:cNvSpPr txBox="1"/>
          <p:nvPr/>
        </p:nvSpPr>
        <p:spPr>
          <a:xfrm>
            <a:off x="592700" y="1034725"/>
            <a:ext cx="5324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value of interface type can hold any value that implements those methods.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4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86" name="Google Shape;686;p74"/>
          <p:cNvSpPr txBox="1"/>
          <p:nvPr/>
        </p:nvSpPr>
        <p:spPr>
          <a:xfrm>
            <a:off x="592700" y="1034725"/>
            <a:ext cx="53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value of interface type can hold any value that implements those methods.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no explicit declaration of intent, no "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keyword.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87" name="Google Shape;687;p74"/>
          <p:cNvSpPr txBox="1"/>
          <p:nvPr/>
        </p:nvSpPr>
        <p:spPr>
          <a:xfrm>
            <a:off x="6067725" y="1135175"/>
            <a:ext cx="2843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M()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5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693" name="Google Shape;693;p75"/>
          <p:cNvSpPr txBox="1"/>
          <p:nvPr/>
        </p:nvSpPr>
        <p:spPr>
          <a:xfrm>
            <a:off x="592700" y="1034725"/>
            <a:ext cx="53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value of interface type can hold any value that implements those methods.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no explicit declaration of intent, no "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keyword.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4" name="Google Shape;694;p75"/>
          <p:cNvSpPr txBox="1"/>
          <p:nvPr/>
        </p:nvSpPr>
        <p:spPr>
          <a:xfrm>
            <a:off x="6067725" y="1135175"/>
            <a:ext cx="2843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M()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695" name="Google Shape;695;p75"/>
          <p:cNvSpPr txBox="1"/>
          <p:nvPr/>
        </p:nvSpPr>
        <p:spPr>
          <a:xfrm>
            <a:off x="6087825" y="2059400"/>
            <a:ext cx="2823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S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6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01" name="Google Shape;701;p76"/>
          <p:cNvSpPr txBox="1"/>
          <p:nvPr/>
        </p:nvSpPr>
        <p:spPr>
          <a:xfrm>
            <a:off x="592700" y="1034725"/>
            <a:ext cx="53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value of interface type can hold any value that implements those methods.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no explicit declaration of intent, no "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keyword.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02" name="Google Shape;702;p76"/>
          <p:cNvSpPr txBox="1"/>
          <p:nvPr/>
        </p:nvSpPr>
        <p:spPr>
          <a:xfrm>
            <a:off x="6067725" y="1135175"/>
            <a:ext cx="2843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M()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703" name="Google Shape;703;p76"/>
          <p:cNvSpPr txBox="1"/>
          <p:nvPr/>
        </p:nvSpPr>
        <p:spPr>
          <a:xfrm>
            <a:off x="6087825" y="2059400"/>
            <a:ext cx="2823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S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704" name="Google Shape;704;p76"/>
          <p:cNvSpPr txBox="1"/>
          <p:nvPr/>
        </p:nvSpPr>
        <p:spPr>
          <a:xfrm>
            <a:off x="6087825" y="3033850"/>
            <a:ext cx="2823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(t 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fmt.Println(t.S)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7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10" name="Google Shape;710;p77"/>
          <p:cNvSpPr txBox="1"/>
          <p:nvPr/>
        </p:nvSpPr>
        <p:spPr>
          <a:xfrm>
            <a:off x="592700" y="1034725"/>
            <a:ext cx="532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interface type is defined as a set of method signatures.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value of interface type can hold any value that implements those methods.</a:t>
            </a:r>
            <a:b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</a:b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There is no explicit declaration of intent, no "</a:t>
            </a:r>
            <a:r>
              <a:rPr lang="en">
                <a:solidFill>
                  <a:srgbClr val="E066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implements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" keyword.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11" name="Google Shape;711;p77"/>
          <p:cNvSpPr txBox="1"/>
          <p:nvPr/>
        </p:nvSpPr>
        <p:spPr>
          <a:xfrm>
            <a:off x="6067725" y="1135175"/>
            <a:ext cx="2843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M()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712" name="Google Shape;712;p77"/>
          <p:cNvSpPr txBox="1"/>
          <p:nvPr/>
        </p:nvSpPr>
        <p:spPr>
          <a:xfrm>
            <a:off x="6087825" y="2059400"/>
            <a:ext cx="2823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T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S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713" name="Google Shape;713;p77"/>
          <p:cNvSpPr txBox="1"/>
          <p:nvPr/>
        </p:nvSpPr>
        <p:spPr>
          <a:xfrm>
            <a:off x="6087825" y="3033850"/>
            <a:ext cx="2823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(t T)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fmt.Println(t.S)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/>
          </a:p>
        </p:txBody>
      </p:sp>
      <p:sp>
        <p:nvSpPr>
          <p:cNvPr id="714" name="Google Shape;714;p77"/>
          <p:cNvSpPr txBox="1"/>
          <p:nvPr/>
        </p:nvSpPr>
        <p:spPr>
          <a:xfrm>
            <a:off x="6092775" y="3867675"/>
            <a:ext cx="2793000" cy="892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 I = T{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i.M()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02" name="Google Shape;302;p33"/>
          <p:cNvSpPr txBox="1"/>
          <p:nvPr/>
        </p:nvSpPr>
        <p:spPr>
          <a:xfrm>
            <a:off x="2158275" y="1316200"/>
            <a:ext cx="29940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//declaring a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declaration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initialization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/>
        </p:nvSpPr>
        <p:spPr>
          <a:xfrm>
            <a:off x="1316175" y="3134600"/>
            <a:ext cx="66414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b="1" lang="en" sz="1800">
                <a:solidFill>
                  <a:srgbClr val="E06666"/>
                </a:solidFill>
                <a:highlight>
                  <a:srgbClr val="FFFFFF"/>
                </a:highlight>
              </a:rPr>
              <a:t>*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 Operator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also termed as the dereferencing operator used to declare pointer variable and access the value stored in the address.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8"/>
          <p:cNvSpPr txBox="1"/>
          <p:nvPr>
            <p:ph idx="1" type="body"/>
          </p:nvPr>
        </p:nvSpPr>
        <p:spPr>
          <a:xfrm>
            <a:off x="371700" y="982050"/>
            <a:ext cx="4420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he Stringer interface is defined in the fmt package. Its String function is invoked when a type is passed to any of the print functions. We can customize the output message of our own types.</a:t>
            </a:r>
            <a:endParaRPr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20" name="Google Shape;720;p78"/>
          <p:cNvSpPr txBox="1"/>
          <p:nvPr/>
        </p:nvSpPr>
        <p:spPr>
          <a:xfrm>
            <a:off x="924225" y="83380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8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22" name="Google Shape;722;p78"/>
          <p:cNvSpPr txBox="1"/>
          <p:nvPr/>
        </p:nvSpPr>
        <p:spPr>
          <a:xfrm>
            <a:off x="5806550" y="982050"/>
            <a:ext cx="3000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Stringer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23" name="Google Shape;723;p78"/>
          <p:cNvSpPr txBox="1"/>
          <p:nvPr/>
        </p:nvSpPr>
        <p:spPr>
          <a:xfrm>
            <a:off x="5424775" y="1808225"/>
            <a:ext cx="36567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:= &amp;User{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Name: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Email: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"name@example.com"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EncryptedPassword: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"AXNAUHE"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4" name="Google Shape;724;p78"/>
          <p:cNvSpPr txBox="1"/>
          <p:nvPr/>
        </p:nvSpPr>
        <p:spPr>
          <a:xfrm>
            <a:off x="5657550" y="4170750"/>
            <a:ext cx="3475800" cy="354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&amp;{name name@example.com AXNAUHE}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79"/>
          <p:cNvSpPr txBox="1"/>
          <p:nvPr>
            <p:ph idx="1" type="body"/>
          </p:nvPr>
        </p:nvSpPr>
        <p:spPr>
          <a:xfrm>
            <a:off x="371700" y="982050"/>
            <a:ext cx="4420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the Stringer interface is defined in the fmt package. Its String function is invoked when a type is passed to any of the print functions. We can customize the output message of our own types.</a:t>
            </a:r>
            <a:endParaRPr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0" name="Google Shape;730;p79"/>
          <p:cNvSpPr txBox="1"/>
          <p:nvPr/>
        </p:nvSpPr>
        <p:spPr>
          <a:xfrm>
            <a:off x="924225" y="83380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79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32" name="Google Shape;732;p79"/>
          <p:cNvSpPr txBox="1"/>
          <p:nvPr/>
        </p:nvSpPr>
        <p:spPr>
          <a:xfrm>
            <a:off x="5806550" y="982050"/>
            <a:ext cx="3000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Stringer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33" name="Google Shape;733;p79"/>
          <p:cNvSpPr txBox="1"/>
          <p:nvPr/>
        </p:nvSpPr>
        <p:spPr>
          <a:xfrm>
            <a:off x="5424775" y="1808225"/>
            <a:ext cx="36567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:= &amp;User{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Name: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Email: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"name@example.com"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EncryptedPassword: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"AXNAUHE"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80"/>
          <p:cNvSpPr txBox="1"/>
          <p:nvPr>
            <p:ph idx="1" type="body"/>
          </p:nvPr>
        </p:nvSpPr>
        <p:spPr>
          <a:xfrm>
            <a:off x="371700" y="982050"/>
            <a:ext cx="4420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the Stringer interface is defined in the fmt package. Its String function is invoked when a type is passed to any of the print functions. We can customize the output message of our own types.</a:t>
            </a:r>
            <a:endParaRPr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39" name="Google Shape;739;p80"/>
          <p:cNvSpPr txBox="1"/>
          <p:nvPr/>
        </p:nvSpPr>
        <p:spPr>
          <a:xfrm>
            <a:off x="924225" y="83380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80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41" name="Google Shape;741;p80"/>
          <p:cNvSpPr txBox="1"/>
          <p:nvPr/>
        </p:nvSpPr>
        <p:spPr>
          <a:xfrm>
            <a:off x="5806550" y="982050"/>
            <a:ext cx="3000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Stringer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42" name="Google Shape;742;p80"/>
          <p:cNvSpPr txBox="1"/>
          <p:nvPr/>
        </p:nvSpPr>
        <p:spPr>
          <a:xfrm>
            <a:off x="60275" y="2426825"/>
            <a:ext cx="52842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(u User)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 = 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+ u.Name +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 \nEmail = 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+ u.Email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3" name="Google Shape;743;p80"/>
          <p:cNvSpPr txBox="1"/>
          <p:nvPr/>
        </p:nvSpPr>
        <p:spPr>
          <a:xfrm>
            <a:off x="5424775" y="1808225"/>
            <a:ext cx="36567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:= &amp;User{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Name: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Email: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"name@example.com"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EncryptedPassword: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"AXNAUHE"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1"/>
          <p:cNvSpPr txBox="1"/>
          <p:nvPr>
            <p:ph idx="1" type="body"/>
          </p:nvPr>
        </p:nvSpPr>
        <p:spPr>
          <a:xfrm>
            <a:off x="371700" y="982050"/>
            <a:ext cx="4420200" cy="10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Verdana"/>
                <a:ea typeface="Verdana"/>
                <a:cs typeface="Verdana"/>
                <a:sym typeface="Verdana"/>
              </a:rPr>
              <a:t>the Stringer interface is defined in the fmt package. Its String function is invoked when a type is passed to any of the print functions. We can customize the output message of our own types.</a:t>
            </a:r>
            <a:endParaRPr>
              <a:solidFill>
                <a:srgbClr val="1A1A1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49" name="Google Shape;749;p81"/>
          <p:cNvSpPr txBox="1"/>
          <p:nvPr/>
        </p:nvSpPr>
        <p:spPr>
          <a:xfrm>
            <a:off x="924225" y="833800"/>
            <a:ext cx="296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81"/>
          <p:cNvSpPr txBox="1"/>
          <p:nvPr>
            <p:ph type="title"/>
          </p:nvPr>
        </p:nvSpPr>
        <p:spPr>
          <a:xfrm>
            <a:off x="954655" y="5555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51" name="Google Shape;751;p81"/>
          <p:cNvSpPr txBox="1"/>
          <p:nvPr/>
        </p:nvSpPr>
        <p:spPr>
          <a:xfrm>
            <a:off x="5806550" y="982050"/>
            <a:ext cx="30000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Stringer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52" name="Google Shape;752;p81"/>
          <p:cNvSpPr txBox="1"/>
          <p:nvPr/>
        </p:nvSpPr>
        <p:spPr>
          <a:xfrm>
            <a:off x="60275" y="2426825"/>
            <a:ext cx="52842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(u User)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 = 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+ u.Name +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 \nEmail = 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+ u.Email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3" name="Google Shape;753;p81"/>
          <p:cNvSpPr txBox="1"/>
          <p:nvPr/>
        </p:nvSpPr>
        <p:spPr>
          <a:xfrm>
            <a:off x="5424775" y="1808225"/>
            <a:ext cx="36567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 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:= &amp;User{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Name: 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Email: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"name@example.com"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  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EncryptedPassword: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"AXNAUHE"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fmt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4" name="Google Shape;754;p81"/>
          <p:cNvSpPr txBox="1"/>
          <p:nvPr/>
        </p:nvSpPr>
        <p:spPr>
          <a:xfrm>
            <a:off x="5657550" y="4170750"/>
            <a:ext cx="3475800" cy="523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22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Name = name </a:t>
            </a:r>
            <a:endParaRPr sz="1100">
              <a:solidFill>
                <a:srgbClr val="202224"/>
              </a:solidFill>
              <a:highlight>
                <a:srgbClr val="F8F8F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02224"/>
                </a:solidFill>
                <a:highlight>
                  <a:srgbClr val="F8F8F8"/>
                </a:highlight>
                <a:latin typeface="Courier New"/>
                <a:ea typeface="Courier New"/>
                <a:cs typeface="Courier New"/>
                <a:sym typeface="Courier New"/>
              </a:rPr>
              <a:t>Email = name@example.com</a:t>
            </a:r>
            <a:endParaRPr sz="11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2"/>
          <p:cNvSpPr txBox="1"/>
          <p:nvPr/>
        </p:nvSpPr>
        <p:spPr>
          <a:xfrm>
            <a:off x="108350" y="1446600"/>
            <a:ext cx="4500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interface type that specifies zero methods is known as the </a:t>
            </a:r>
            <a:r>
              <a:rPr i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interface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empty interface may hold values of any type.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0" name="Google Shape;760;p82"/>
          <p:cNvSpPr txBox="1"/>
          <p:nvPr/>
        </p:nvSpPr>
        <p:spPr>
          <a:xfrm>
            <a:off x="762650" y="693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The empty interface</a:t>
            </a:r>
            <a:endParaRPr b="1" sz="1700">
              <a:solidFill>
                <a:srgbClr val="333333"/>
              </a:solidFill>
            </a:endParaRPr>
          </a:p>
        </p:txBody>
      </p:sp>
      <p:sp>
        <p:nvSpPr>
          <p:cNvPr id="761" name="Google Shape;761;p82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3"/>
          <p:cNvSpPr txBox="1"/>
          <p:nvPr/>
        </p:nvSpPr>
        <p:spPr>
          <a:xfrm>
            <a:off x="108350" y="1446600"/>
            <a:ext cx="4500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interface type that specifies zero methods is known as the </a:t>
            </a:r>
            <a:r>
              <a:rPr i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interface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empty interface may hold values of any type.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67" name="Google Shape;767;p83"/>
          <p:cNvSpPr txBox="1"/>
          <p:nvPr/>
        </p:nvSpPr>
        <p:spPr>
          <a:xfrm>
            <a:off x="762650" y="693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The empty interface</a:t>
            </a:r>
            <a:endParaRPr b="1" sz="1700">
              <a:solidFill>
                <a:srgbClr val="333333"/>
              </a:solidFill>
            </a:endParaRPr>
          </a:p>
        </p:txBody>
      </p:sp>
      <p:sp>
        <p:nvSpPr>
          <p:cNvPr id="768" name="Google Shape;768;p83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69" name="Google Shape;769;p83"/>
          <p:cNvSpPr txBox="1"/>
          <p:nvPr/>
        </p:nvSpPr>
        <p:spPr>
          <a:xfrm>
            <a:off x="5159050" y="1049400"/>
            <a:ext cx="30000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interface{}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83"/>
          <p:cNvSpPr txBox="1"/>
          <p:nvPr/>
        </p:nvSpPr>
        <p:spPr>
          <a:xfrm>
            <a:off x="5223875" y="3435700"/>
            <a:ext cx="3275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 describe(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interface{})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fmt.Printf(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"(%v, %T)\n"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84"/>
          <p:cNvSpPr txBox="1"/>
          <p:nvPr/>
        </p:nvSpPr>
        <p:spPr>
          <a:xfrm>
            <a:off x="108350" y="1446600"/>
            <a:ext cx="45006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interface type that specifies zero methods is known as the </a:t>
            </a:r>
            <a:r>
              <a:rPr i="1"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 interface</a:t>
            </a: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b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empty interface may hold values of any type.</a:t>
            </a:r>
            <a:endParaRPr sz="12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6" name="Google Shape;776;p84"/>
          <p:cNvSpPr txBox="1"/>
          <p:nvPr/>
        </p:nvSpPr>
        <p:spPr>
          <a:xfrm>
            <a:off x="762650" y="693175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117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33333"/>
                </a:solidFill>
              </a:rPr>
              <a:t>The empty interface</a:t>
            </a:r>
            <a:endParaRPr b="1" sz="1700">
              <a:solidFill>
                <a:srgbClr val="333333"/>
              </a:solidFill>
            </a:endParaRPr>
          </a:p>
        </p:txBody>
      </p:sp>
      <p:sp>
        <p:nvSpPr>
          <p:cNvPr id="777" name="Google Shape;777;p84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78" name="Google Shape;778;p84"/>
          <p:cNvSpPr txBox="1"/>
          <p:nvPr/>
        </p:nvSpPr>
        <p:spPr>
          <a:xfrm>
            <a:off x="5159050" y="1049400"/>
            <a:ext cx="3000000" cy="1954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 main()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interface{}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describe(i)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9" name="Google Shape;779;p84"/>
          <p:cNvSpPr txBox="1"/>
          <p:nvPr/>
        </p:nvSpPr>
        <p:spPr>
          <a:xfrm>
            <a:off x="5159050" y="3435700"/>
            <a:ext cx="3275100" cy="7158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 describe(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interface{})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fmt.Printf(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"(%v, %T)\n"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i)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80" name="Google Shape;780;p84"/>
          <p:cNvSpPr txBox="1"/>
          <p:nvPr/>
        </p:nvSpPr>
        <p:spPr>
          <a:xfrm>
            <a:off x="361675" y="3424150"/>
            <a:ext cx="300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(&lt;nil&gt;, &lt;nil&gt;)</a:t>
            </a:r>
            <a:endParaRPr sz="1200">
              <a:solidFill>
                <a:srgbClr val="3D85C6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(42, int)</a:t>
            </a:r>
            <a:endParaRPr sz="1200">
              <a:solidFill>
                <a:srgbClr val="3D85C6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(hello, string)</a:t>
            </a:r>
            <a:endParaRPr sz="1100">
              <a:solidFill>
                <a:srgbClr val="3D85C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85"/>
          <p:cNvSpPr txBox="1"/>
          <p:nvPr>
            <p:ph idx="1" type="body"/>
          </p:nvPr>
        </p:nvSpPr>
        <p:spPr>
          <a:xfrm>
            <a:off x="787650" y="1210125"/>
            <a:ext cx="413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type assertion provides access to an interface value's underlying concrete value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85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87" name="Google Shape;787;p85"/>
          <p:cNvSpPr txBox="1"/>
          <p:nvPr/>
        </p:nvSpPr>
        <p:spPr>
          <a:xfrm>
            <a:off x="902650" y="733625"/>
            <a:ext cx="63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Assertion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85"/>
          <p:cNvSpPr txBox="1"/>
          <p:nvPr/>
        </p:nvSpPr>
        <p:spPr>
          <a:xfrm>
            <a:off x="5615675" y="1255725"/>
            <a:ext cx="3000000" cy="408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t := </a:t>
            </a:r>
            <a:r>
              <a:rPr b="1"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.(T)</a:t>
            </a:r>
            <a:endParaRPr sz="1450">
              <a:solidFill>
                <a:srgbClr val="64646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86"/>
          <p:cNvSpPr txBox="1"/>
          <p:nvPr>
            <p:ph idx="1" type="body"/>
          </p:nvPr>
        </p:nvSpPr>
        <p:spPr>
          <a:xfrm>
            <a:off x="787650" y="1210125"/>
            <a:ext cx="413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type assertion provides access to an interface value's underlying concrete value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 does not hold a T, the statement will trigger a panic.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86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795" name="Google Shape;795;p86"/>
          <p:cNvSpPr txBox="1"/>
          <p:nvPr/>
        </p:nvSpPr>
        <p:spPr>
          <a:xfrm>
            <a:off x="902650" y="733625"/>
            <a:ext cx="63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Assertion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86"/>
          <p:cNvSpPr txBox="1"/>
          <p:nvPr/>
        </p:nvSpPr>
        <p:spPr>
          <a:xfrm>
            <a:off x="5615675" y="1255725"/>
            <a:ext cx="3000000" cy="408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t := </a:t>
            </a:r>
            <a:r>
              <a:rPr b="1"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.(T)</a:t>
            </a:r>
            <a:endParaRPr sz="1450">
              <a:solidFill>
                <a:srgbClr val="64646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7"/>
          <p:cNvSpPr txBox="1"/>
          <p:nvPr>
            <p:ph idx="1" type="body"/>
          </p:nvPr>
        </p:nvSpPr>
        <p:spPr>
          <a:xfrm>
            <a:off x="787650" y="1210125"/>
            <a:ext cx="4134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type assertion provides access to an interface value's underlying concrete value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i does not hold a T, the statement will trigger a panic.</a:t>
            </a:r>
            <a:b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</a:b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test whether an interface value holds a specific type, a type assertion can return two values.(does not trigger panic)</a:t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87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03" name="Google Shape;803;p87"/>
          <p:cNvSpPr txBox="1"/>
          <p:nvPr/>
        </p:nvSpPr>
        <p:spPr>
          <a:xfrm>
            <a:off x="902650" y="733625"/>
            <a:ext cx="63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Assertion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87"/>
          <p:cNvSpPr txBox="1"/>
          <p:nvPr/>
        </p:nvSpPr>
        <p:spPr>
          <a:xfrm>
            <a:off x="5615675" y="1255725"/>
            <a:ext cx="3000000" cy="4080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t := </a:t>
            </a:r>
            <a:r>
              <a:rPr b="1"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" sz="1450">
                <a:solidFill>
                  <a:srgbClr val="444444"/>
                </a:solidFill>
                <a:latin typeface="Verdana"/>
                <a:ea typeface="Verdana"/>
                <a:cs typeface="Verdana"/>
                <a:sym typeface="Verdana"/>
              </a:rPr>
              <a:t>.(T)</a:t>
            </a:r>
            <a:endParaRPr sz="1450">
              <a:solidFill>
                <a:srgbClr val="646464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5" name="Google Shape;805;p87"/>
          <p:cNvSpPr txBox="1"/>
          <p:nvPr/>
        </p:nvSpPr>
        <p:spPr>
          <a:xfrm>
            <a:off x="5615675" y="2250300"/>
            <a:ext cx="30000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t, ok := i.(T)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09" name="Google Shape;309;p34"/>
          <p:cNvSpPr txBox="1"/>
          <p:nvPr/>
        </p:nvSpPr>
        <p:spPr>
          <a:xfrm>
            <a:off x="2158275" y="1316200"/>
            <a:ext cx="29940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value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//declaring a variable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*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declaration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ptr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&amp;value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// initialization of pointer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4"/>
          <p:cNvSpPr txBox="1"/>
          <p:nvPr/>
        </p:nvSpPr>
        <p:spPr>
          <a:xfrm>
            <a:off x="1316175" y="3134600"/>
            <a:ext cx="6641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b="1" lang="en" sz="1800">
                <a:solidFill>
                  <a:srgbClr val="E06666"/>
                </a:solidFill>
                <a:highlight>
                  <a:srgbClr val="FFFFFF"/>
                </a:highlight>
              </a:rPr>
              <a:t>*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 Operator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also termed as the dereferencing operator used to declare pointer variable and access the value stored in the address.</a:t>
            </a:r>
            <a:endParaRPr sz="13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1150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Char char="●"/>
            </a:pPr>
            <a:r>
              <a:rPr b="1" lang="en" sz="1700">
                <a:solidFill>
                  <a:srgbClr val="E06666"/>
                </a:solidFill>
                <a:highlight>
                  <a:srgbClr val="FFFFFF"/>
                </a:highlight>
              </a:rPr>
              <a:t>&amp;</a:t>
            </a:r>
            <a:r>
              <a:rPr b="1" lang="en" sz="1300">
                <a:solidFill>
                  <a:srgbClr val="273239"/>
                </a:solidFill>
                <a:highlight>
                  <a:srgbClr val="FFFFFF"/>
                </a:highlight>
              </a:rPr>
              <a:t> operator</a:t>
            </a: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</a:rPr>
              <a:t> termed as address operator used to returns the address of a variable.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88"/>
          <p:cNvSpPr txBox="1"/>
          <p:nvPr>
            <p:ph idx="1" type="body"/>
          </p:nvPr>
        </p:nvSpPr>
        <p:spPr>
          <a:xfrm>
            <a:off x="562572" y="914401"/>
            <a:ext cx="4419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{}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fmt.Println(s)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s, ok :=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fmt.Println(s, ok)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n, ok :=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fmt.Println(n, ok)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n 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88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89"/>
          <p:cNvSpPr txBox="1"/>
          <p:nvPr>
            <p:ph idx="1" type="body"/>
          </p:nvPr>
        </p:nvSpPr>
        <p:spPr>
          <a:xfrm>
            <a:off x="562572" y="914401"/>
            <a:ext cx="4419300" cy="33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{} = 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"foo"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s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fmt.Println(s)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s, ok :=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fmt.Println(s, ok)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n, ok :=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fmt.Println(n, ok) 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n = x.(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9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18" name="Google Shape;818;p89"/>
          <p:cNvSpPr txBox="1"/>
          <p:nvPr/>
        </p:nvSpPr>
        <p:spPr>
          <a:xfrm>
            <a:off x="5525250" y="1195450"/>
            <a:ext cx="3094200" cy="15699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1F1E"/>
                </a:solidFill>
                <a:latin typeface="Roboto Mono"/>
                <a:ea typeface="Roboto Mono"/>
                <a:cs typeface="Roboto Mono"/>
                <a:sym typeface="Roboto Mono"/>
              </a:rPr>
              <a:t>foo</a:t>
            </a:r>
            <a:endParaRPr sz="1000">
              <a:solidFill>
                <a:srgbClr val="201F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1F1E"/>
                </a:solidFill>
                <a:latin typeface="Roboto Mono"/>
                <a:ea typeface="Roboto Mono"/>
                <a:cs typeface="Roboto Mono"/>
                <a:sym typeface="Roboto Mono"/>
              </a:rPr>
              <a:t>foo true</a:t>
            </a:r>
            <a:endParaRPr sz="1000">
              <a:solidFill>
                <a:srgbClr val="201F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01F1E"/>
                </a:solidFill>
                <a:latin typeface="Roboto Mono"/>
                <a:ea typeface="Roboto Mono"/>
                <a:cs typeface="Roboto Mono"/>
                <a:sym typeface="Roboto Mono"/>
              </a:rPr>
              <a:t>0 false</a:t>
            </a:r>
            <a:endParaRPr sz="1000">
              <a:solidFill>
                <a:srgbClr val="201F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01F1E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66666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E2222"/>
                </a:solidFill>
                <a:latin typeface="Roboto Mono"/>
                <a:ea typeface="Roboto Mono"/>
                <a:cs typeface="Roboto Mono"/>
                <a:sym typeface="Roboto Mono"/>
              </a:rPr>
              <a:t>panic: interface conversion: interface {} is string, not int</a:t>
            </a:r>
            <a:endParaRPr sz="1000">
              <a:solidFill>
                <a:srgbClr val="EE222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90"/>
          <p:cNvSpPr txBox="1"/>
          <p:nvPr>
            <p:ph idx="1" type="body"/>
          </p:nvPr>
        </p:nvSpPr>
        <p:spPr>
          <a:xfrm>
            <a:off x="657050" y="1466700"/>
            <a:ext cx="4546800" cy="282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 type switch is a construct that permits several type assertions in series.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824" name="Google Shape;824;p90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25" name="Google Shape;825;p90"/>
          <p:cNvSpPr txBox="1"/>
          <p:nvPr/>
        </p:nvSpPr>
        <p:spPr>
          <a:xfrm>
            <a:off x="932775" y="683400"/>
            <a:ext cx="630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 Switches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90"/>
          <p:cNvSpPr txBox="1"/>
          <p:nvPr/>
        </p:nvSpPr>
        <p:spPr>
          <a:xfrm>
            <a:off x="5133450" y="1285875"/>
            <a:ext cx="3888000" cy="1847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switch v := i.(type) {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200">
                <a:solidFill>
                  <a:srgbClr val="3D85C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// here v has type T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200">
                <a:solidFill>
                  <a:srgbClr val="3D85C6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// here v has type S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default: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// no match; here v has the same type as i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016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1"/>
          <p:cNvSpPr txBox="1"/>
          <p:nvPr>
            <p:ph idx="1" type="body"/>
          </p:nvPr>
        </p:nvSpPr>
        <p:spPr>
          <a:xfrm>
            <a:off x="604200" y="982050"/>
            <a:ext cx="5604300" cy="2152200"/>
          </a:xfrm>
          <a:prstGeom prst="rect">
            <a:avLst/>
          </a:prstGeom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(i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{})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v := i.(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fmt.Printf(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"Twice %v is %v\n"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v, v*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fmt.Printf(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"%q is %v bytes long\n"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v, </a:t>
            </a:r>
            <a:r>
              <a:rPr lang="en" sz="1150">
                <a:solidFill>
                  <a:srgbClr val="397300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(v))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	fmt.Printf(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"I don't know about type %T!\n"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, v)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832" name="Google Shape;832;p91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33" name="Google Shape;833;p91"/>
          <p:cNvSpPr txBox="1"/>
          <p:nvPr/>
        </p:nvSpPr>
        <p:spPr>
          <a:xfrm>
            <a:off x="874000" y="3546200"/>
            <a:ext cx="2139900" cy="13119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do(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do(</a:t>
            </a:r>
            <a:r>
              <a:rPr lang="en" sz="1150">
                <a:solidFill>
                  <a:srgbClr val="880000"/>
                </a:solidFill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	do(</a:t>
            </a:r>
            <a:r>
              <a:rPr lang="en" sz="1150">
                <a:solidFill>
                  <a:srgbClr val="78A96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50">
                <a:solidFill>
                  <a:srgbClr val="444444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50">
              <a:solidFill>
                <a:srgbClr val="44444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92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39" name="Google Shape;839;p92"/>
          <p:cNvSpPr txBox="1"/>
          <p:nvPr/>
        </p:nvSpPr>
        <p:spPr>
          <a:xfrm>
            <a:off x="3072000" y="584600"/>
            <a:ext cx="3000000" cy="669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Abs()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3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45" name="Google Shape;845;p93"/>
          <p:cNvSpPr txBox="1"/>
          <p:nvPr/>
        </p:nvSpPr>
        <p:spPr>
          <a:xfrm>
            <a:off x="3072000" y="584600"/>
            <a:ext cx="3000000" cy="669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Abs()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6" name="Google Shape;846;p93"/>
          <p:cNvSpPr txBox="1"/>
          <p:nvPr/>
        </p:nvSpPr>
        <p:spPr>
          <a:xfrm>
            <a:off x="331525" y="1326050"/>
            <a:ext cx="3000000" cy="14775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MyFloat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 MyFloat)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 &lt; 0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7" name="Google Shape;847;p93"/>
          <p:cNvSpPr txBox="1"/>
          <p:nvPr/>
        </p:nvSpPr>
        <p:spPr>
          <a:xfrm>
            <a:off x="5896975" y="1326050"/>
            <a:ext cx="3000000" cy="14775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X, Y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 *Vertex)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math.Sqrt(v.X*v.X + v.Y*v.Y)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94"/>
          <p:cNvSpPr txBox="1"/>
          <p:nvPr>
            <p:ph type="title"/>
          </p:nvPr>
        </p:nvSpPr>
        <p:spPr>
          <a:xfrm>
            <a:off x="604205" y="65600"/>
            <a:ext cx="39678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</a:t>
            </a:r>
            <a:endParaRPr/>
          </a:p>
        </p:txBody>
      </p:sp>
      <p:sp>
        <p:nvSpPr>
          <p:cNvPr id="853" name="Google Shape;853;p94"/>
          <p:cNvSpPr txBox="1"/>
          <p:nvPr/>
        </p:nvSpPr>
        <p:spPr>
          <a:xfrm>
            <a:off x="3072000" y="584600"/>
            <a:ext cx="3000000" cy="6696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Abser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Abs()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4" name="Google Shape;854;p94"/>
          <p:cNvSpPr txBox="1"/>
          <p:nvPr/>
        </p:nvSpPr>
        <p:spPr>
          <a:xfrm>
            <a:off x="331525" y="1326050"/>
            <a:ext cx="3000000" cy="14775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MyFloat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(f MyFloat)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 &lt; 0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(f)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5" name="Google Shape;855;p94"/>
          <p:cNvSpPr txBox="1"/>
          <p:nvPr/>
        </p:nvSpPr>
        <p:spPr>
          <a:xfrm>
            <a:off x="5896975" y="1326050"/>
            <a:ext cx="3000000" cy="14775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Vertex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X, Y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(v *Vertex)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float64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math.Sqrt(v.X*v.X + v.Y*v.Y)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6" name="Google Shape;856;p94"/>
          <p:cNvSpPr txBox="1"/>
          <p:nvPr/>
        </p:nvSpPr>
        <p:spPr>
          <a:xfrm>
            <a:off x="2039325" y="2875400"/>
            <a:ext cx="5736000" cy="26871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 Abser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 := MyFloat(-math.Sqrt2)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v := Vertex{3, 4}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 = f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MyFloat implements Abser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 = &amp;v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 *Vertex implements Abser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 the following line, v is a Vertex (not *Vertex)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and does NOT implement Abser.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a = v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fmt.Println(a.Abs())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76200" marR="76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95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Why….</a:t>
            </a:r>
            <a:endParaRPr/>
          </a:p>
        </p:txBody>
      </p:sp>
      <p:sp>
        <p:nvSpPr>
          <p:cNvPr id="862" name="Google Shape;862;p95"/>
          <p:cNvSpPr txBox="1"/>
          <p:nvPr>
            <p:ph idx="1" type="body"/>
          </p:nvPr>
        </p:nvSpPr>
        <p:spPr>
          <a:xfrm>
            <a:off x="954650" y="982050"/>
            <a:ext cx="7433700" cy="27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As the </a:t>
            </a:r>
            <a:r>
              <a:rPr lang="en" sz="1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Go specification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 says, the method set of a type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 consists of all methods with receiver type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, while that of the corresponding pointer type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 consists of all methods with receiver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 or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. That means the method set of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 includes that of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, but not the reverse.</a:t>
            </a:r>
            <a:b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</a:br>
            <a:endParaRPr sz="1400">
              <a:solidFill>
                <a:srgbClr val="2022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This distinction arises because if an interface value contains a pointer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, a method call can obtain a value by dereferencing the pointer, but if an interface value contains a value 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400">
                <a:solidFill>
                  <a:srgbClr val="202224"/>
                </a:solidFill>
                <a:highlight>
                  <a:srgbClr val="FFFFFF"/>
                </a:highlight>
              </a:rPr>
              <a:t>, there is no safe way for a method call to obtain a pointer. (Doing so would allow a method to modify the contents of the value inside the interface, which is not permitted by the language specification.)</a:t>
            </a:r>
            <a:endParaRPr sz="1400">
              <a:solidFill>
                <a:srgbClr val="2022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5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16" name="Google Shape;316;p35"/>
          <p:cNvSpPr txBox="1"/>
          <p:nvPr/>
        </p:nvSpPr>
        <p:spPr>
          <a:xfrm>
            <a:off x="3706075" y="15413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17" name="Google Shape;317;p35"/>
          <p:cNvSpPr txBox="1"/>
          <p:nvPr/>
        </p:nvSpPr>
        <p:spPr>
          <a:xfrm>
            <a:off x="3913675" y="19415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3913675" y="12642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5134825" y="1333500"/>
            <a:ext cx="372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98658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//declaring a variable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25" name="Google Shape;325;p36"/>
          <p:cNvSpPr txBox="1"/>
          <p:nvPr/>
        </p:nvSpPr>
        <p:spPr>
          <a:xfrm>
            <a:off x="3706075" y="15413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3913675" y="19415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7" name="Google Shape;327;p36"/>
          <p:cNvSpPr txBox="1"/>
          <p:nvPr/>
        </p:nvSpPr>
        <p:spPr>
          <a:xfrm>
            <a:off x="3913675" y="12642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8" name="Google Shape;328;p36"/>
          <p:cNvSpPr txBox="1"/>
          <p:nvPr/>
        </p:nvSpPr>
        <p:spPr>
          <a:xfrm>
            <a:off x="1685025" y="27414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nil</a:t>
            </a:r>
            <a:endParaRPr/>
          </a:p>
        </p:txBody>
      </p:sp>
      <p:sp>
        <p:nvSpPr>
          <p:cNvPr id="329" name="Google Shape;329;p36"/>
          <p:cNvSpPr txBox="1"/>
          <p:nvPr/>
        </p:nvSpPr>
        <p:spPr>
          <a:xfrm>
            <a:off x="1892625" y="31416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0" name="Google Shape;330;p36"/>
          <p:cNvSpPr txBox="1"/>
          <p:nvPr/>
        </p:nvSpPr>
        <p:spPr>
          <a:xfrm>
            <a:off x="1892625" y="24643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1" name="Google Shape;331;p36"/>
          <p:cNvSpPr txBox="1"/>
          <p:nvPr/>
        </p:nvSpPr>
        <p:spPr>
          <a:xfrm>
            <a:off x="5134825" y="1333500"/>
            <a:ext cx="37233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98658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//declaring a variable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ptr *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 declaration of pointer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7"/>
          <p:cNvSpPr txBox="1"/>
          <p:nvPr>
            <p:ph type="title"/>
          </p:nvPr>
        </p:nvSpPr>
        <p:spPr>
          <a:xfrm>
            <a:off x="954638" y="55538"/>
            <a:ext cx="2808000" cy="51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Pointers</a:t>
            </a:r>
            <a:endParaRPr/>
          </a:p>
        </p:txBody>
      </p:sp>
      <p:sp>
        <p:nvSpPr>
          <p:cNvPr id="337" name="Google Shape;337;p37"/>
          <p:cNvSpPr txBox="1"/>
          <p:nvPr/>
        </p:nvSpPr>
        <p:spPr>
          <a:xfrm>
            <a:off x="3706075" y="154132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3913675" y="194152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0X200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9" name="Google Shape;339;p37"/>
          <p:cNvSpPr txBox="1"/>
          <p:nvPr/>
        </p:nvSpPr>
        <p:spPr>
          <a:xfrm>
            <a:off x="3913675" y="126422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value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1685025" y="2741475"/>
            <a:ext cx="1056300" cy="400200"/>
          </a:xfrm>
          <a:prstGeom prst="rect">
            <a:avLst/>
          </a:prstGeom>
          <a:noFill/>
          <a:ln cap="flat" cmpd="sng" w="9525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0X200</a:t>
            </a:r>
            <a:endParaRPr/>
          </a:p>
        </p:txBody>
      </p:sp>
      <p:sp>
        <p:nvSpPr>
          <p:cNvPr id="341" name="Google Shape;341;p37"/>
          <p:cNvSpPr txBox="1"/>
          <p:nvPr/>
        </p:nvSpPr>
        <p:spPr>
          <a:xfrm>
            <a:off x="1892625" y="3141675"/>
            <a:ext cx="84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E06666"/>
                </a:solidFill>
                <a:latin typeface="Verdana"/>
                <a:ea typeface="Verdana"/>
                <a:cs typeface="Verdana"/>
                <a:sym typeface="Verdana"/>
              </a:rPr>
              <a:t>0X300</a:t>
            </a:r>
            <a:endParaRPr sz="1100">
              <a:solidFill>
                <a:srgbClr val="E0666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2" name="Google Shape;342;p37"/>
          <p:cNvSpPr txBox="1"/>
          <p:nvPr/>
        </p:nvSpPr>
        <p:spPr>
          <a:xfrm>
            <a:off x="1892625" y="2464375"/>
            <a:ext cx="7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D85C6"/>
                </a:solidFill>
                <a:latin typeface="Verdana"/>
                <a:ea typeface="Verdana"/>
                <a:cs typeface="Verdana"/>
                <a:sym typeface="Verdana"/>
              </a:rPr>
              <a:t>ptr</a:t>
            </a:r>
            <a:endParaRPr sz="1200">
              <a:solidFill>
                <a:srgbClr val="3D85C6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43" name="Google Shape;343;p37"/>
          <p:cNvCxnSpPr>
            <a:endCxn id="338" idx="1"/>
          </p:cNvCxnSpPr>
          <p:nvPr/>
        </p:nvCxnSpPr>
        <p:spPr>
          <a:xfrm flipH="1" rot="10800000">
            <a:off x="2580475" y="2118525"/>
            <a:ext cx="1333200" cy="816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4" name="Google Shape;344;p37"/>
          <p:cNvSpPr txBox="1"/>
          <p:nvPr/>
        </p:nvSpPr>
        <p:spPr>
          <a:xfrm>
            <a:off x="5134825" y="1333500"/>
            <a:ext cx="3723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value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= </a:t>
            </a:r>
            <a:r>
              <a:rPr lang="en" sz="900">
                <a:solidFill>
                  <a:srgbClr val="098658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//declaring a variable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ptr *</a:t>
            </a:r>
            <a:r>
              <a:rPr lang="en" sz="900">
                <a:solidFill>
                  <a:srgbClr val="0000FF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 declaration of pointer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ptr = &amp;value </a:t>
            </a:r>
            <a:r>
              <a:rPr lang="en" sz="900">
                <a:solidFill>
                  <a:srgbClr val="008000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// initialization of pointer</a:t>
            </a:r>
            <a:endParaRPr sz="900">
              <a:solidFill>
                <a:srgbClr val="008000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rgbClr val="FFFFFE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rgbClr val="FFFFFE"/>
                </a:highlight>
                <a:latin typeface="Roboto Mono"/>
                <a:ea typeface="Roboto Mono"/>
                <a:cs typeface="Roboto Mono"/>
                <a:sym typeface="Roboto Mono"/>
              </a:rPr>
              <a:t>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