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sldIdLst>
    <p:sldId id="415" r:id="rId5"/>
    <p:sldId id="259" r:id="rId6"/>
    <p:sldId id="413" r:id="rId7"/>
    <p:sldId id="434" r:id="rId8"/>
    <p:sldId id="421" r:id="rId9"/>
    <p:sldId id="430" r:id="rId10"/>
    <p:sldId id="433" r:id="rId11"/>
    <p:sldId id="426" r:id="rId12"/>
    <p:sldId id="431" r:id="rId13"/>
    <p:sldId id="422" r:id="rId14"/>
    <p:sldId id="416" r:id="rId15"/>
    <p:sldId id="440" r:id="rId16"/>
    <p:sldId id="417" r:id="rId17"/>
    <p:sldId id="437" r:id="rId18"/>
    <p:sldId id="418" r:id="rId19"/>
    <p:sldId id="436" r:id="rId20"/>
    <p:sldId id="419" r:id="rId21"/>
    <p:sldId id="438" r:id="rId22"/>
    <p:sldId id="435" r:id="rId23"/>
    <p:sldId id="439" r:id="rId24"/>
    <p:sldId id="428" r:id="rId25"/>
    <p:sldId id="409" r:id="rId26"/>
    <p:sldId id="424" r:id="rId27"/>
    <p:sldId id="42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las Dhore" initials="VD"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1" autoAdjust="0"/>
    <p:restoredTop sz="94660"/>
  </p:normalViewPr>
  <p:slideViewPr>
    <p:cSldViewPr snapToGrid="0">
      <p:cViewPr varScale="1">
        <p:scale>
          <a:sx n="86" d="100"/>
          <a:sy n="86" d="100"/>
        </p:scale>
        <p:origin x="47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wwab khot" userId="5a5f1e13a888ecad" providerId="LiveId" clId="{700B89DA-8961-4EA0-95F7-2406C6F6FDE3}"/>
    <pc:docChg chg="custSel modSld sldOrd">
      <pc:chgData name="awwab khot" userId="5a5f1e13a888ecad" providerId="LiveId" clId="{700B89DA-8961-4EA0-95F7-2406C6F6FDE3}" dt="2021-05-26T17:34:32.579" v="776"/>
      <pc:docMkLst>
        <pc:docMk/>
      </pc:docMkLst>
      <pc:sldChg chg="addSp delSp modSp mod modClrScheme chgLayout">
        <pc:chgData name="awwab khot" userId="5a5f1e13a888ecad" providerId="LiveId" clId="{700B89DA-8961-4EA0-95F7-2406C6F6FDE3}" dt="2021-05-26T17:34:18.380" v="774" actId="5793"/>
        <pc:sldMkLst>
          <pc:docMk/>
          <pc:sldMk cId="2006461118" sldId="422"/>
        </pc:sldMkLst>
        <pc:spChg chg="mod ord">
          <ac:chgData name="awwab khot" userId="5a5f1e13a888ecad" providerId="LiveId" clId="{700B89DA-8961-4EA0-95F7-2406C6F6FDE3}" dt="2021-05-26T17:07:39.757" v="0" actId="700"/>
          <ac:spMkLst>
            <pc:docMk/>
            <pc:sldMk cId="2006461118" sldId="422"/>
            <ac:spMk id="2" creationId="{B7B1B8F9-A478-4DE3-A452-21228971F0E4}"/>
          </ac:spMkLst>
        </pc:spChg>
        <pc:spChg chg="add del mod ord">
          <ac:chgData name="awwab khot" userId="5a5f1e13a888ecad" providerId="LiveId" clId="{700B89DA-8961-4EA0-95F7-2406C6F6FDE3}" dt="2021-05-26T17:07:49.492" v="1" actId="21"/>
          <ac:spMkLst>
            <pc:docMk/>
            <pc:sldMk cId="2006461118" sldId="422"/>
            <ac:spMk id="3" creationId="{37386FA8-67FD-44BC-9528-6300C150BCB7}"/>
          </ac:spMkLst>
        </pc:spChg>
        <pc:spChg chg="add del mod ord">
          <ac:chgData name="awwab khot" userId="5a5f1e13a888ecad" providerId="LiveId" clId="{700B89DA-8961-4EA0-95F7-2406C6F6FDE3}" dt="2021-05-26T17:09:40.562" v="11"/>
          <ac:spMkLst>
            <pc:docMk/>
            <pc:sldMk cId="2006461118" sldId="422"/>
            <ac:spMk id="4" creationId="{9CFC822B-48B9-4E03-8355-3C51B89B65B2}"/>
          </ac:spMkLst>
        </pc:spChg>
        <pc:spChg chg="add mod ord">
          <ac:chgData name="awwab khot" userId="5a5f1e13a888ecad" providerId="LiveId" clId="{700B89DA-8961-4EA0-95F7-2406C6F6FDE3}" dt="2021-05-26T17:34:18.380" v="774" actId="5793"/>
          <ac:spMkLst>
            <pc:docMk/>
            <pc:sldMk cId="2006461118" sldId="422"/>
            <ac:spMk id="10" creationId="{51AB2A58-0BD8-4BAE-8F57-3710117AA2EE}"/>
          </ac:spMkLst>
        </pc:spChg>
        <pc:spChg chg="add del mod">
          <ac:chgData name="awwab khot" userId="5a5f1e13a888ecad" providerId="LiveId" clId="{700B89DA-8961-4EA0-95F7-2406C6F6FDE3}" dt="2021-05-26T17:10:31.291" v="15"/>
          <ac:spMkLst>
            <pc:docMk/>
            <pc:sldMk cId="2006461118" sldId="422"/>
            <ac:spMk id="14" creationId="{F0327A81-2A0F-4CB7-B767-52E9AD83AA91}"/>
          </ac:spMkLst>
        </pc:spChg>
        <pc:spChg chg="add del mod">
          <ac:chgData name="awwab khot" userId="5a5f1e13a888ecad" providerId="LiveId" clId="{700B89DA-8961-4EA0-95F7-2406C6F6FDE3}" dt="2021-05-26T17:16:10.282" v="18"/>
          <ac:spMkLst>
            <pc:docMk/>
            <pc:sldMk cId="2006461118" sldId="422"/>
            <ac:spMk id="17" creationId="{61432920-98F8-436B-8E34-AA0CF52E4AA5}"/>
          </ac:spMkLst>
        </pc:spChg>
        <pc:picChg chg="add del mod">
          <ac:chgData name="awwab khot" userId="5a5f1e13a888ecad" providerId="LiveId" clId="{700B89DA-8961-4EA0-95F7-2406C6F6FDE3}" dt="2021-05-26T17:09:47.045" v="14" actId="21"/>
          <ac:picMkLst>
            <pc:docMk/>
            <pc:sldMk cId="2006461118" sldId="422"/>
            <ac:picMk id="12" creationId="{A0D8D932-7B62-42C2-84E4-FC6E5DA02779}"/>
          </ac:picMkLst>
        </pc:picChg>
        <pc:picChg chg="add del mod">
          <ac:chgData name="awwab khot" userId="5a5f1e13a888ecad" providerId="LiveId" clId="{700B89DA-8961-4EA0-95F7-2406C6F6FDE3}" dt="2021-05-26T17:10:35.685" v="17" actId="21"/>
          <ac:picMkLst>
            <pc:docMk/>
            <pc:sldMk cId="2006461118" sldId="422"/>
            <ac:picMk id="15" creationId="{261EAC93-AF95-452E-B23A-EE1F3106B949}"/>
          </ac:picMkLst>
        </pc:picChg>
        <pc:picChg chg="add mod">
          <ac:chgData name="awwab khot" userId="5a5f1e13a888ecad" providerId="LiveId" clId="{700B89DA-8961-4EA0-95F7-2406C6F6FDE3}" dt="2021-05-26T17:16:21.461" v="21" actId="14100"/>
          <ac:picMkLst>
            <pc:docMk/>
            <pc:sldMk cId="2006461118" sldId="422"/>
            <ac:picMk id="19" creationId="{CE831ACA-5393-45A2-A12B-444E0E7316FC}"/>
          </ac:picMkLst>
        </pc:picChg>
      </pc:sldChg>
      <pc:sldChg chg="ord">
        <pc:chgData name="awwab khot" userId="5a5f1e13a888ecad" providerId="LiveId" clId="{700B89DA-8961-4EA0-95F7-2406C6F6FDE3}" dt="2021-05-26T17:34:32.579" v="776"/>
        <pc:sldMkLst>
          <pc:docMk/>
          <pc:sldMk cId="497727337" sldId="42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4E58D6-4B67-4577-92DA-3757F15E06B3}" type="datetimeFigureOut">
              <a:rPr lang="en-IN" smtClean="0"/>
              <a:t>01-06-2021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BF33E9-390F-47BD-B0B7-E9DE2CED3264}" type="slidenum">
              <a:rPr lang="en-IN" smtClean="0"/>
              <a:t>‹#›</a:t>
            </a:fld>
            <a:endParaRPr lang="en-IN"/>
          </a:p>
        </p:txBody>
      </p:sp>
    </p:spTree>
    <p:extLst>
      <p:ext uri="{BB962C8B-B14F-4D97-AF65-F5344CB8AC3E}">
        <p14:creationId xmlns:p14="http://schemas.microsoft.com/office/powerpoint/2010/main" val="1172510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6/1/2021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6/1/2021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jp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jp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jp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1.jpg"/><Relationship Id="rId5" Type="http://schemas.openxmlformats.org/officeDocument/2006/relationships/image" Target="../media/image1.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3.jpg"/><Relationship Id="rId5" Type="http://schemas.openxmlformats.org/officeDocument/2006/relationships/image" Target="../media/image1.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jp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8" Type="http://schemas.openxmlformats.org/officeDocument/2006/relationships/hyperlink" Target="https://www.educative.io/edpresso/how-to-convert-a-string-to-a-date-in-python" TargetMode="External"/><Relationship Id="rId13" Type="http://schemas.openxmlformats.org/officeDocument/2006/relationships/hyperlink" Target="https://medium.com/analytics-vidhya/create-desktop-notifier-using-python-6dab0a1c348c" TargetMode="External"/><Relationship Id="rId3" Type="http://schemas.openxmlformats.org/officeDocument/2006/relationships/image" Target="../media/image27.png"/><Relationship Id="rId7" Type="http://schemas.openxmlformats.org/officeDocument/2006/relationships/hyperlink" Target="https://www.geeksforgeeks.org/python-program-to-convert-a-list-to-string/" TargetMode="External"/><Relationship Id="rId12" Type="http://schemas.openxmlformats.org/officeDocument/2006/relationships/hyperlink" Target="https://youtu.be/aQVdUTJs3yI" TargetMode="External"/><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hyperlink" Target="https://youtu.be/bTJWRmgPZpE" TargetMode="External"/><Relationship Id="rId11" Type="http://schemas.openxmlformats.org/officeDocument/2006/relationships/hyperlink" Target="https://youtu.be/at7rpdT8FeI" TargetMode="External"/><Relationship Id="rId5" Type="http://schemas.openxmlformats.org/officeDocument/2006/relationships/image" Target="../media/image29.jpg"/><Relationship Id="rId10" Type="http://schemas.openxmlformats.org/officeDocument/2006/relationships/hyperlink" Target="https://youtu.be/HHddgUtliBg" TargetMode="External"/><Relationship Id="rId4" Type="http://schemas.openxmlformats.org/officeDocument/2006/relationships/image" Target="../media/image28.png"/><Relationship Id="rId9" Type="http://schemas.openxmlformats.org/officeDocument/2006/relationships/hyperlink" Target="https://www.geeksforgeeks.org/get-current-date-using-python/"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jp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E8D1E-03BD-4F0C-895A-CE1CC1AEA441}"/>
              </a:ext>
            </a:extLst>
          </p:cNvPr>
          <p:cNvSpPr>
            <a:spLocks noGrp="1"/>
          </p:cNvSpPr>
          <p:nvPr>
            <p:ph type="ctrTitle"/>
          </p:nvPr>
        </p:nvSpPr>
        <p:spPr/>
        <p:txBody>
          <a:bodyPr>
            <a:normAutofit/>
          </a:bodyPr>
          <a:lstStyle/>
          <a:p>
            <a:r>
              <a:rPr lang="en-IN" dirty="0"/>
              <a:t>Python mini-project</a:t>
            </a:r>
            <a:br>
              <a:rPr lang="en-IN" dirty="0"/>
            </a:br>
            <a:r>
              <a:rPr lang="en-IN" sz="3600" dirty="0"/>
              <a:t>Topic: Reminder program with notification </a:t>
            </a:r>
            <a:endParaRPr lang="en-IN" dirty="0"/>
          </a:p>
        </p:txBody>
      </p:sp>
      <p:sp>
        <p:nvSpPr>
          <p:cNvPr id="3" name="Subtitle 2">
            <a:extLst>
              <a:ext uri="{FF2B5EF4-FFF2-40B4-BE49-F238E27FC236}">
                <a16:creationId xmlns:a16="http://schemas.microsoft.com/office/drawing/2014/main" id="{0692D581-A773-4A35-86CD-2998D8B5271E}"/>
              </a:ext>
            </a:extLst>
          </p:cNvPr>
          <p:cNvSpPr>
            <a:spLocks noGrp="1"/>
          </p:cNvSpPr>
          <p:nvPr>
            <p:ph type="subTitle" idx="1"/>
          </p:nvPr>
        </p:nvSpPr>
        <p:spPr/>
        <p:txBody>
          <a:bodyPr/>
          <a:lstStyle/>
          <a:p>
            <a:r>
              <a:rPr lang="en-IN" dirty="0"/>
              <a:t>2020-21 Sem-II Python Programming</a:t>
            </a:r>
          </a:p>
        </p:txBody>
      </p:sp>
      <p:sp>
        <p:nvSpPr>
          <p:cNvPr id="4" name="Slide Number Placeholder 3">
            <a:extLst>
              <a:ext uri="{FF2B5EF4-FFF2-40B4-BE49-F238E27FC236}">
                <a16:creationId xmlns:a16="http://schemas.microsoft.com/office/drawing/2014/main" id="{7E438478-C6FB-4CA9-A048-AE22D0DD7E79}"/>
              </a:ext>
            </a:extLst>
          </p:cNvPr>
          <p:cNvSpPr>
            <a:spLocks noGrp="1"/>
          </p:cNvSpPr>
          <p:nvPr>
            <p:ph type="sldNum" sz="quarter" idx="12"/>
          </p:nvPr>
        </p:nvSpPr>
        <p:spPr/>
        <p:txBody>
          <a:bodyPr/>
          <a:lstStyle/>
          <a:p>
            <a:fld id="{330EA680-D336-4FF7-8B7A-9848BB0A1C32}" type="slidenum">
              <a:rPr lang="en-US" smtClean="0"/>
              <a:t>1</a:t>
            </a:fld>
            <a:endParaRPr lang="en-US"/>
          </a:p>
        </p:txBody>
      </p:sp>
      <p:pic>
        <p:nvPicPr>
          <p:cNvPr id="5" name="Picture 4" descr="A screenshot of a cell phone&#10;&#10;Description automatically generated">
            <a:extLst>
              <a:ext uri="{FF2B5EF4-FFF2-40B4-BE49-F238E27FC236}">
                <a16:creationId xmlns:a16="http://schemas.microsoft.com/office/drawing/2014/main" id="{00D7B35E-2566-479D-A7EF-113A36D53C92}"/>
              </a:ext>
            </a:extLst>
          </p:cNvPr>
          <p:cNvPicPr>
            <a:picLocks noChangeAspect="1"/>
          </p:cNvPicPr>
          <p:nvPr/>
        </p:nvPicPr>
        <p:blipFill>
          <a:blip r:embed="rId2"/>
          <a:stretch>
            <a:fillRect/>
          </a:stretch>
        </p:blipFill>
        <p:spPr>
          <a:xfrm>
            <a:off x="10870049" y="-1822"/>
            <a:ext cx="1321951" cy="826527"/>
          </a:xfrm>
          <a:prstGeom prst="rect">
            <a:avLst/>
          </a:prstGeom>
        </p:spPr>
      </p:pic>
      <p:pic>
        <p:nvPicPr>
          <p:cNvPr id="6" name="Picture 9" descr="A picture containing drawing&#10;&#10;Description automatically generated">
            <a:extLst>
              <a:ext uri="{FF2B5EF4-FFF2-40B4-BE49-F238E27FC236}">
                <a16:creationId xmlns:a16="http://schemas.microsoft.com/office/drawing/2014/main" id="{8FC99CF1-B505-45CA-BDC1-8DBB4907B388}"/>
              </a:ext>
            </a:extLst>
          </p:cNvPr>
          <p:cNvPicPr>
            <a:picLocks noChangeAspect="1"/>
          </p:cNvPicPr>
          <p:nvPr/>
        </p:nvPicPr>
        <p:blipFill>
          <a:blip r:embed="rId3"/>
          <a:stretch>
            <a:fillRect/>
          </a:stretch>
        </p:blipFill>
        <p:spPr>
          <a:xfrm>
            <a:off x="66495" y="-2800"/>
            <a:ext cx="2857500" cy="762000"/>
          </a:xfrm>
          <a:prstGeom prst="rect">
            <a:avLst/>
          </a:prstGeom>
        </p:spPr>
      </p:pic>
      <p:pic>
        <p:nvPicPr>
          <p:cNvPr id="7" name="Picture 12">
            <a:extLst>
              <a:ext uri="{FF2B5EF4-FFF2-40B4-BE49-F238E27FC236}">
                <a16:creationId xmlns:a16="http://schemas.microsoft.com/office/drawing/2014/main" id="{50AEA22A-E92F-40F7-B92D-756979F9840D}"/>
              </a:ext>
            </a:extLst>
          </p:cNvPr>
          <p:cNvPicPr>
            <a:picLocks noChangeAspect="1"/>
          </p:cNvPicPr>
          <p:nvPr/>
        </p:nvPicPr>
        <p:blipFill>
          <a:blip r:embed="rId4"/>
          <a:stretch>
            <a:fillRect/>
          </a:stretch>
        </p:blipFill>
        <p:spPr>
          <a:xfrm>
            <a:off x="-5752" y="6754636"/>
            <a:ext cx="12217879" cy="307370"/>
          </a:xfrm>
          <a:prstGeom prst="rect">
            <a:avLst/>
          </a:prstGeom>
        </p:spPr>
      </p:pic>
      <p:pic>
        <p:nvPicPr>
          <p:cNvPr id="8" name="Picture 13">
            <a:extLst>
              <a:ext uri="{FF2B5EF4-FFF2-40B4-BE49-F238E27FC236}">
                <a16:creationId xmlns:a16="http://schemas.microsoft.com/office/drawing/2014/main" id="{5FBAD917-FAFD-47EC-B74E-0BB807AF574F}"/>
              </a:ext>
            </a:extLst>
          </p:cNvPr>
          <p:cNvPicPr>
            <a:picLocks noChangeAspect="1"/>
          </p:cNvPicPr>
          <p:nvPr/>
        </p:nvPicPr>
        <p:blipFill>
          <a:blip r:embed="rId5"/>
          <a:stretch>
            <a:fillRect/>
          </a:stretch>
        </p:blipFill>
        <p:spPr>
          <a:xfrm flipV="1">
            <a:off x="-5751" y="6595904"/>
            <a:ext cx="9313652" cy="164756"/>
          </a:xfrm>
          <a:prstGeom prst="rect">
            <a:avLst/>
          </a:prstGeom>
        </p:spPr>
      </p:pic>
    </p:spTree>
    <p:extLst>
      <p:ext uri="{BB962C8B-B14F-4D97-AF65-F5344CB8AC3E}">
        <p14:creationId xmlns:p14="http://schemas.microsoft.com/office/powerpoint/2010/main" val="878635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1AB2A58-0BD8-4BAE-8F57-3710117AA2EE}"/>
              </a:ext>
            </a:extLst>
          </p:cNvPr>
          <p:cNvSpPr>
            <a:spLocks noGrp="1"/>
          </p:cNvSpPr>
          <p:nvPr>
            <p:ph type="body" sz="half" idx="2"/>
          </p:nvPr>
        </p:nvSpPr>
        <p:spPr>
          <a:xfrm>
            <a:off x="66495" y="824705"/>
            <a:ext cx="5639879" cy="5771199"/>
          </a:xfrm>
        </p:spPr>
        <p:txBody>
          <a:bodyPr/>
          <a:lstStyle/>
          <a:p>
            <a:r>
              <a:rPr lang="en-US" dirty="0">
                <a:sym typeface="Wingdings" panose="05000000000000000000" pitchFamily="2" charset="2"/>
              </a:rPr>
              <a:t>   </a:t>
            </a:r>
          </a:p>
          <a:p>
            <a:r>
              <a:rPr lang="en-US" dirty="0">
                <a:sym typeface="Wingdings" panose="05000000000000000000" pitchFamily="2" charset="2"/>
              </a:rPr>
              <a:t>For getting the output, user must input medicine name and time of notification.</a:t>
            </a:r>
          </a:p>
          <a:p>
            <a:pPr marL="285750" indent="-285750">
              <a:buFont typeface="Wingdings" panose="05000000000000000000" pitchFamily="2" charset="2"/>
              <a:buChar char="à"/>
            </a:pPr>
            <a:endParaRPr lang="en-US" dirty="0">
              <a:sym typeface="Wingdings" panose="05000000000000000000" pitchFamily="2" charset="2"/>
            </a:endParaRPr>
          </a:p>
          <a:p>
            <a:pPr marL="285750" indent="-285750">
              <a:buFont typeface="Wingdings" panose="05000000000000000000" pitchFamily="2" charset="2"/>
              <a:buChar char="à"/>
            </a:pPr>
            <a:r>
              <a:rPr lang="en-US" dirty="0">
                <a:sym typeface="Wingdings" panose="05000000000000000000" pitchFamily="2" charset="2"/>
              </a:rPr>
              <a:t>Time should be in 24 hours clock and while entering the time, time should be like this 22:36:00              (%H:%M:%S ).</a:t>
            </a:r>
          </a:p>
          <a:p>
            <a:pPr marL="285750" indent="-285750">
              <a:buFont typeface="Wingdings" panose="05000000000000000000" pitchFamily="2" charset="2"/>
              <a:buChar char="à"/>
            </a:pPr>
            <a:endParaRPr lang="en-US" dirty="0">
              <a:sym typeface="Wingdings" panose="05000000000000000000" pitchFamily="2" charset="2"/>
            </a:endParaRPr>
          </a:p>
          <a:p>
            <a:pPr marL="285750" indent="-285750">
              <a:buFont typeface="Wingdings" panose="05000000000000000000" pitchFamily="2" charset="2"/>
              <a:buChar char="à"/>
            </a:pPr>
            <a:r>
              <a:rPr lang="en-US" dirty="0">
                <a:sym typeface="Wingdings" panose="05000000000000000000" pitchFamily="2" charset="2"/>
              </a:rPr>
              <a:t>Then according to the choice , if you want to  continue the program then you should enter y and n to exit.  </a:t>
            </a:r>
          </a:p>
          <a:p>
            <a:pPr marL="285750" indent="-285750">
              <a:buFont typeface="Wingdings" panose="05000000000000000000" pitchFamily="2" charset="2"/>
              <a:buChar char="à"/>
            </a:pPr>
            <a:endParaRPr lang="en-US" dirty="0">
              <a:sym typeface="Wingdings" panose="05000000000000000000" pitchFamily="2" charset="2"/>
            </a:endParaRPr>
          </a:p>
          <a:p>
            <a:r>
              <a:rPr lang="en-US" dirty="0">
                <a:sym typeface="Wingdings" panose="05000000000000000000" pitchFamily="2" charset="2"/>
              </a:rPr>
              <a:t>     </a:t>
            </a:r>
          </a:p>
          <a:p>
            <a:pPr marL="285750" indent="-285750">
              <a:buFont typeface="Wingdings" panose="05000000000000000000" pitchFamily="2" charset="2"/>
              <a:buChar char="à"/>
            </a:pPr>
            <a:endParaRPr lang="en-US" dirty="0">
              <a:sym typeface="Wingdings" panose="05000000000000000000" pitchFamily="2" charset="2"/>
            </a:endParaRPr>
          </a:p>
          <a:p>
            <a:pPr marL="285750" indent="-285750">
              <a:buFont typeface="Wingdings" panose="05000000000000000000" pitchFamily="2" charset="2"/>
              <a:buChar char="à"/>
            </a:pPr>
            <a:endParaRPr lang="en-IN" dirty="0"/>
          </a:p>
        </p:txBody>
      </p:sp>
      <p:sp>
        <p:nvSpPr>
          <p:cNvPr id="2" name="Slide Number Placeholder 1">
            <a:extLst>
              <a:ext uri="{FF2B5EF4-FFF2-40B4-BE49-F238E27FC236}">
                <a16:creationId xmlns:a16="http://schemas.microsoft.com/office/drawing/2014/main" id="{B7B1B8F9-A478-4DE3-A452-21228971F0E4}"/>
              </a:ext>
            </a:extLst>
          </p:cNvPr>
          <p:cNvSpPr>
            <a:spLocks noGrp="1"/>
          </p:cNvSpPr>
          <p:nvPr>
            <p:ph type="sldNum" sz="quarter" idx="12"/>
          </p:nvPr>
        </p:nvSpPr>
        <p:spPr/>
        <p:txBody>
          <a:bodyPr/>
          <a:lstStyle/>
          <a:p>
            <a:fld id="{330EA680-D336-4FF7-8B7A-9848BB0A1C32}" type="slidenum">
              <a:rPr lang="en-US" smtClean="0"/>
              <a:t>10</a:t>
            </a:fld>
            <a:endParaRPr lang="en-US"/>
          </a:p>
        </p:txBody>
      </p:sp>
      <p:sp>
        <p:nvSpPr>
          <p:cNvPr id="5" name="Slide Number Placeholder 3">
            <a:extLst>
              <a:ext uri="{FF2B5EF4-FFF2-40B4-BE49-F238E27FC236}">
                <a16:creationId xmlns:a16="http://schemas.microsoft.com/office/drawing/2014/main" id="{76DFC595-801E-42E2-AF52-2B18B02013E7}"/>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mtClean="0"/>
              <a:pPr/>
              <a:t>10</a:t>
            </a:fld>
            <a:endParaRPr lang="en-US"/>
          </a:p>
        </p:txBody>
      </p:sp>
      <p:pic>
        <p:nvPicPr>
          <p:cNvPr id="6" name="Picture 5" descr="A screenshot of a cell phone&#10;&#10;Description automatically generated">
            <a:extLst>
              <a:ext uri="{FF2B5EF4-FFF2-40B4-BE49-F238E27FC236}">
                <a16:creationId xmlns:a16="http://schemas.microsoft.com/office/drawing/2014/main" id="{7C2F94FC-3729-4E26-8686-6B2092A259FB}"/>
              </a:ext>
            </a:extLst>
          </p:cNvPr>
          <p:cNvPicPr>
            <a:picLocks noChangeAspect="1"/>
          </p:cNvPicPr>
          <p:nvPr/>
        </p:nvPicPr>
        <p:blipFill>
          <a:blip r:embed="rId2"/>
          <a:stretch>
            <a:fillRect/>
          </a:stretch>
        </p:blipFill>
        <p:spPr>
          <a:xfrm>
            <a:off x="10870049" y="-1822"/>
            <a:ext cx="1321951" cy="826527"/>
          </a:xfrm>
          <a:prstGeom prst="rect">
            <a:avLst/>
          </a:prstGeom>
        </p:spPr>
      </p:pic>
      <p:pic>
        <p:nvPicPr>
          <p:cNvPr id="7" name="Picture 9" descr="A picture containing drawing&#10;&#10;Description automatically generated">
            <a:extLst>
              <a:ext uri="{FF2B5EF4-FFF2-40B4-BE49-F238E27FC236}">
                <a16:creationId xmlns:a16="http://schemas.microsoft.com/office/drawing/2014/main" id="{B3D52923-518C-454E-8AD9-256F480AB0D9}"/>
              </a:ext>
            </a:extLst>
          </p:cNvPr>
          <p:cNvPicPr>
            <a:picLocks noChangeAspect="1"/>
          </p:cNvPicPr>
          <p:nvPr/>
        </p:nvPicPr>
        <p:blipFill>
          <a:blip r:embed="rId3"/>
          <a:stretch>
            <a:fillRect/>
          </a:stretch>
        </p:blipFill>
        <p:spPr>
          <a:xfrm>
            <a:off x="66495" y="-2800"/>
            <a:ext cx="2857500" cy="762000"/>
          </a:xfrm>
          <a:prstGeom prst="rect">
            <a:avLst/>
          </a:prstGeom>
        </p:spPr>
      </p:pic>
      <p:pic>
        <p:nvPicPr>
          <p:cNvPr id="8" name="Picture 12">
            <a:extLst>
              <a:ext uri="{FF2B5EF4-FFF2-40B4-BE49-F238E27FC236}">
                <a16:creationId xmlns:a16="http://schemas.microsoft.com/office/drawing/2014/main" id="{6BC5020F-40A9-41F2-A2D6-E3F9C3C9F3AA}"/>
              </a:ext>
            </a:extLst>
          </p:cNvPr>
          <p:cNvPicPr>
            <a:picLocks noChangeAspect="1"/>
          </p:cNvPicPr>
          <p:nvPr/>
        </p:nvPicPr>
        <p:blipFill>
          <a:blip r:embed="rId4"/>
          <a:stretch>
            <a:fillRect/>
          </a:stretch>
        </p:blipFill>
        <p:spPr>
          <a:xfrm>
            <a:off x="-5752" y="6754636"/>
            <a:ext cx="12217879" cy="307370"/>
          </a:xfrm>
          <a:prstGeom prst="rect">
            <a:avLst/>
          </a:prstGeom>
        </p:spPr>
      </p:pic>
      <p:pic>
        <p:nvPicPr>
          <p:cNvPr id="9" name="Picture 13">
            <a:extLst>
              <a:ext uri="{FF2B5EF4-FFF2-40B4-BE49-F238E27FC236}">
                <a16:creationId xmlns:a16="http://schemas.microsoft.com/office/drawing/2014/main" id="{8074506A-7630-455F-96DF-1B97314D599F}"/>
              </a:ext>
            </a:extLst>
          </p:cNvPr>
          <p:cNvPicPr>
            <a:picLocks noChangeAspect="1"/>
          </p:cNvPicPr>
          <p:nvPr/>
        </p:nvPicPr>
        <p:blipFill>
          <a:blip r:embed="rId5"/>
          <a:stretch>
            <a:fillRect/>
          </a:stretch>
        </p:blipFill>
        <p:spPr>
          <a:xfrm flipV="1">
            <a:off x="-5751" y="6595904"/>
            <a:ext cx="9313652" cy="164756"/>
          </a:xfrm>
          <a:prstGeom prst="rect">
            <a:avLst/>
          </a:prstGeom>
        </p:spPr>
      </p:pic>
      <p:pic>
        <p:nvPicPr>
          <p:cNvPr id="19" name="Picture Placeholder 18">
            <a:extLst>
              <a:ext uri="{FF2B5EF4-FFF2-40B4-BE49-F238E27FC236}">
                <a16:creationId xmlns:a16="http://schemas.microsoft.com/office/drawing/2014/main" id="{CE831ACA-5393-45A2-A12B-444E0E7316FC}"/>
              </a:ext>
            </a:extLst>
          </p:cNvPr>
          <p:cNvPicPr>
            <a:picLocks noGrp="1" noChangeAspect="1"/>
          </p:cNvPicPr>
          <p:nvPr>
            <p:ph type="pic" idx="1"/>
          </p:nvPr>
        </p:nvPicPr>
        <p:blipFill>
          <a:blip r:embed="rId6">
            <a:extLst>
              <a:ext uri="{28A0092B-C50C-407E-A947-70E740481C1C}">
                <a14:useLocalDpi xmlns:a14="http://schemas.microsoft.com/office/drawing/2010/main" val="0"/>
              </a:ext>
            </a:extLst>
          </a:blip>
          <a:srcRect l="682" r="682"/>
          <a:stretch>
            <a:fillRect/>
          </a:stretch>
        </p:blipFill>
        <p:spPr>
          <a:xfrm>
            <a:off x="5905850" y="987425"/>
            <a:ext cx="6140740" cy="5237206"/>
          </a:xfrm>
        </p:spPr>
      </p:pic>
    </p:spTree>
    <p:extLst>
      <p:ext uri="{BB962C8B-B14F-4D97-AF65-F5344CB8AC3E}">
        <p14:creationId xmlns:p14="http://schemas.microsoft.com/office/powerpoint/2010/main" val="2006461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E58E37-FBBC-425D-BDB1-F4FB22E61F4A}"/>
              </a:ext>
            </a:extLst>
          </p:cNvPr>
          <p:cNvSpPr>
            <a:spLocks noGrp="1"/>
          </p:cNvSpPr>
          <p:nvPr>
            <p:ph type="sldNum" sz="quarter" idx="12"/>
          </p:nvPr>
        </p:nvSpPr>
        <p:spPr/>
        <p:txBody>
          <a:bodyPr/>
          <a:lstStyle/>
          <a:p>
            <a:fld id="{330EA680-D336-4FF7-8B7A-9848BB0A1C32}" type="slidenum">
              <a:rPr lang="en-US" smtClean="0"/>
              <a:t>11</a:t>
            </a:fld>
            <a:endParaRPr lang="en-US"/>
          </a:p>
        </p:txBody>
      </p:sp>
      <p:pic>
        <p:nvPicPr>
          <p:cNvPr id="3" name="Picture 2" descr="A screenshot of a cell phone&#10;&#10;Description automatically generated">
            <a:extLst>
              <a:ext uri="{FF2B5EF4-FFF2-40B4-BE49-F238E27FC236}">
                <a16:creationId xmlns:a16="http://schemas.microsoft.com/office/drawing/2014/main" id="{10D726D5-4337-4791-88FD-5C34CB3E37FB}"/>
              </a:ext>
            </a:extLst>
          </p:cNvPr>
          <p:cNvPicPr>
            <a:picLocks noChangeAspect="1"/>
          </p:cNvPicPr>
          <p:nvPr/>
        </p:nvPicPr>
        <p:blipFill>
          <a:blip r:embed="rId2"/>
          <a:stretch>
            <a:fillRect/>
          </a:stretch>
        </p:blipFill>
        <p:spPr>
          <a:xfrm>
            <a:off x="10870049" y="-1822"/>
            <a:ext cx="1324665" cy="826527"/>
          </a:xfrm>
          <a:prstGeom prst="rect">
            <a:avLst/>
          </a:prstGeom>
        </p:spPr>
      </p:pic>
      <p:pic>
        <p:nvPicPr>
          <p:cNvPr id="4" name="Picture 9" descr="A picture containing drawing&#10;&#10;Description automatically generated">
            <a:extLst>
              <a:ext uri="{FF2B5EF4-FFF2-40B4-BE49-F238E27FC236}">
                <a16:creationId xmlns:a16="http://schemas.microsoft.com/office/drawing/2014/main" id="{0AB2306F-2935-40DB-9DD2-0F99170A7238}"/>
              </a:ext>
            </a:extLst>
          </p:cNvPr>
          <p:cNvPicPr>
            <a:picLocks noChangeAspect="1"/>
          </p:cNvPicPr>
          <p:nvPr/>
        </p:nvPicPr>
        <p:blipFill>
          <a:blip r:embed="rId3"/>
          <a:stretch>
            <a:fillRect/>
          </a:stretch>
        </p:blipFill>
        <p:spPr>
          <a:xfrm>
            <a:off x="66495" y="-2800"/>
            <a:ext cx="2857500" cy="762000"/>
          </a:xfrm>
          <a:prstGeom prst="rect">
            <a:avLst/>
          </a:prstGeom>
        </p:spPr>
      </p:pic>
      <p:pic>
        <p:nvPicPr>
          <p:cNvPr id="5" name="Picture 12">
            <a:extLst>
              <a:ext uri="{FF2B5EF4-FFF2-40B4-BE49-F238E27FC236}">
                <a16:creationId xmlns:a16="http://schemas.microsoft.com/office/drawing/2014/main" id="{CDD7F5C4-FCC4-4AE8-B770-B30DBF776A7F}"/>
              </a:ext>
            </a:extLst>
          </p:cNvPr>
          <p:cNvPicPr>
            <a:picLocks noChangeAspect="1"/>
          </p:cNvPicPr>
          <p:nvPr/>
        </p:nvPicPr>
        <p:blipFill>
          <a:blip r:embed="rId4"/>
          <a:stretch>
            <a:fillRect/>
          </a:stretch>
        </p:blipFill>
        <p:spPr>
          <a:xfrm>
            <a:off x="-5752" y="6754636"/>
            <a:ext cx="12217879" cy="307370"/>
          </a:xfrm>
          <a:prstGeom prst="rect">
            <a:avLst/>
          </a:prstGeom>
        </p:spPr>
      </p:pic>
      <p:pic>
        <p:nvPicPr>
          <p:cNvPr id="6" name="Picture 13">
            <a:extLst>
              <a:ext uri="{FF2B5EF4-FFF2-40B4-BE49-F238E27FC236}">
                <a16:creationId xmlns:a16="http://schemas.microsoft.com/office/drawing/2014/main" id="{CD7EE7DC-63F5-4920-8B38-4FD35E78FC2B}"/>
              </a:ext>
            </a:extLst>
          </p:cNvPr>
          <p:cNvPicPr>
            <a:picLocks noChangeAspect="1"/>
          </p:cNvPicPr>
          <p:nvPr/>
        </p:nvPicPr>
        <p:blipFill>
          <a:blip r:embed="rId5"/>
          <a:stretch>
            <a:fillRect/>
          </a:stretch>
        </p:blipFill>
        <p:spPr>
          <a:xfrm flipV="1">
            <a:off x="-5751" y="6595904"/>
            <a:ext cx="9313652" cy="164756"/>
          </a:xfrm>
          <a:prstGeom prst="rect">
            <a:avLst/>
          </a:prstGeom>
        </p:spPr>
      </p:pic>
      <p:sp>
        <p:nvSpPr>
          <p:cNvPr id="8" name="TextBox 7">
            <a:extLst>
              <a:ext uri="{FF2B5EF4-FFF2-40B4-BE49-F238E27FC236}">
                <a16:creationId xmlns:a16="http://schemas.microsoft.com/office/drawing/2014/main" id="{0ACFE757-2DF6-4EB1-B8C5-6E0AF17FADE4}"/>
              </a:ext>
            </a:extLst>
          </p:cNvPr>
          <p:cNvSpPr txBox="1"/>
          <p:nvPr/>
        </p:nvSpPr>
        <p:spPr>
          <a:xfrm>
            <a:off x="254050" y="1721799"/>
            <a:ext cx="3613854" cy="4001095"/>
          </a:xfrm>
          <a:prstGeom prst="rect">
            <a:avLst/>
          </a:prstGeom>
          <a:noFill/>
        </p:spPr>
        <p:txBody>
          <a:bodyPr wrap="square" rtlCol="0">
            <a:spAutoFit/>
          </a:bodyPr>
          <a:lstStyle/>
          <a:p>
            <a:r>
              <a:rPr lang="en-IN" sz="2000" b="1" dirty="0"/>
              <a:t>Main structure:</a:t>
            </a:r>
          </a:p>
          <a:p>
            <a:endParaRPr lang="en-IN" dirty="0"/>
          </a:p>
          <a:p>
            <a:r>
              <a:rPr lang="en-IN" dirty="0"/>
              <a:t>The sub-program is divided into 4 sub parts.</a:t>
            </a:r>
          </a:p>
          <a:p>
            <a:pPr marL="400050" indent="-400050">
              <a:buAutoNum type="romanLcPeriod"/>
            </a:pPr>
            <a:r>
              <a:rPr lang="en-IN" dirty="0"/>
              <a:t>To get the data about assignments from user and save it in external file.</a:t>
            </a:r>
          </a:p>
          <a:p>
            <a:pPr marL="400050" indent="-400050">
              <a:buAutoNum type="romanLcPeriod"/>
            </a:pPr>
            <a:r>
              <a:rPr lang="en-IN" dirty="0"/>
              <a:t>To show due assignments.</a:t>
            </a:r>
          </a:p>
          <a:p>
            <a:pPr marL="400050" indent="-400050">
              <a:buAutoNum type="romanLcPeriod"/>
            </a:pPr>
            <a:r>
              <a:rPr lang="en-IN" dirty="0"/>
              <a:t>To show assignments which are due today.</a:t>
            </a:r>
          </a:p>
          <a:p>
            <a:pPr marL="400050" indent="-400050">
              <a:buAutoNum type="romanLcPeriod"/>
            </a:pPr>
            <a:r>
              <a:rPr lang="en-IN" dirty="0"/>
              <a:t>To clear overdue assignments.</a:t>
            </a:r>
          </a:p>
          <a:p>
            <a:endParaRPr lang="en-IN" dirty="0"/>
          </a:p>
          <a:p>
            <a:r>
              <a:rPr lang="en-IN" dirty="0"/>
              <a:t>Use of else-if ladder is used to handle the flow of selection.</a:t>
            </a:r>
          </a:p>
        </p:txBody>
      </p:sp>
      <p:pic>
        <p:nvPicPr>
          <p:cNvPr id="10" name="Picture 9">
            <a:extLst>
              <a:ext uri="{FF2B5EF4-FFF2-40B4-BE49-F238E27FC236}">
                <a16:creationId xmlns:a16="http://schemas.microsoft.com/office/drawing/2014/main" id="{D18F37CF-680F-4A21-B192-41596A3B06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61939" y="821298"/>
            <a:ext cx="7930061" cy="5758025"/>
          </a:xfrm>
          <a:prstGeom prst="rect">
            <a:avLst/>
          </a:prstGeom>
          <a:ln>
            <a:solidFill>
              <a:schemeClr val="tx1"/>
            </a:solidFill>
          </a:ln>
        </p:spPr>
      </p:pic>
      <p:sp>
        <p:nvSpPr>
          <p:cNvPr id="11" name="Rectangle 10">
            <a:extLst>
              <a:ext uri="{FF2B5EF4-FFF2-40B4-BE49-F238E27FC236}">
                <a16:creationId xmlns:a16="http://schemas.microsoft.com/office/drawing/2014/main" id="{56BC1FA2-4B69-41B8-9E12-508D9C96DFBB}"/>
              </a:ext>
            </a:extLst>
          </p:cNvPr>
          <p:cNvSpPr/>
          <p:nvPr/>
        </p:nvSpPr>
        <p:spPr>
          <a:xfrm>
            <a:off x="254050" y="969602"/>
            <a:ext cx="3613854" cy="54179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2400" b="1" dirty="0"/>
              <a:t>Assignment Reminder: </a:t>
            </a:r>
          </a:p>
        </p:txBody>
      </p:sp>
    </p:spTree>
    <p:extLst>
      <p:ext uri="{BB962C8B-B14F-4D97-AF65-F5344CB8AC3E}">
        <p14:creationId xmlns:p14="http://schemas.microsoft.com/office/powerpoint/2010/main" val="2848787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58B8C7-F78F-424E-A2D6-B347A82BA3D8}"/>
              </a:ext>
            </a:extLst>
          </p:cNvPr>
          <p:cNvSpPr>
            <a:spLocks noGrp="1"/>
          </p:cNvSpPr>
          <p:nvPr>
            <p:ph type="sldNum" sz="quarter" idx="12"/>
          </p:nvPr>
        </p:nvSpPr>
        <p:spPr/>
        <p:txBody>
          <a:bodyPr/>
          <a:lstStyle/>
          <a:p>
            <a:fld id="{330EA680-D336-4FF7-8B7A-9848BB0A1C32}" type="slidenum">
              <a:rPr lang="en-US" smtClean="0"/>
              <a:t>12</a:t>
            </a:fld>
            <a:endParaRPr lang="en-US"/>
          </a:p>
        </p:txBody>
      </p:sp>
      <p:pic>
        <p:nvPicPr>
          <p:cNvPr id="4" name="Picture 3">
            <a:extLst>
              <a:ext uri="{FF2B5EF4-FFF2-40B4-BE49-F238E27FC236}">
                <a16:creationId xmlns:a16="http://schemas.microsoft.com/office/drawing/2014/main" id="{4A278DCB-D93D-4F3D-B7DE-A09CDC7593A7}"/>
              </a:ext>
            </a:extLst>
          </p:cNvPr>
          <p:cNvPicPr>
            <a:picLocks noChangeAspect="1"/>
          </p:cNvPicPr>
          <p:nvPr/>
        </p:nvPicPr>
        <p:blipFill rotWithShape="1">
          <a:blip r:embed="rId2"/>
          <a:srcRect t="3927"/>
          <a:stretch/>
        </p:blipFill>
        <p:spPr>
          <a:xfrm>
            <a:off x="1199022" y="1127464"/>
            <a:ext cx="9545382" cy="5125212"/>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B38E422F-F690-47A2-BD4B-E90F4FC0135E}"/>
              </a:ext>
            </a:extLst>
          </p:cNvPr>
          <p:cNvPicPr>
            <a:picLocks noChangeAspect="1"/>
          </p:cNvPicPr>
          <p:nvPr/>
        </p:nvPicPr>
        <p:blipFill>
          <a:blip r:embed="rId3"/>
          <a:stretch>
            <a:fillRect/>
          </a:stretch>
        </p:blipFill>
        <p:spPr>
          <a:xfrm>
            <a:off x="10870049" y="-1822"/>
            <a:ext cx="1324665" cy="826527"/>
          </a:xfrm>
          <a:prstGeom prst="rect">
            <a:avLst/>
          </a:prstGeom>
        </p:spPr>
      </p:pic>
      <p:pic>
        <p:nvPicPr>
          <p:cNvPr id="6" name="Picture 9" descr="A picture containing drawing&#10;&#10;Description automatically generated">
            <a:extLst>
              <a:ext uri="{FF2B5EF4-FFF2-40B4-BE49-F238E27FC236}">
                <a16:creationId xmlns:a16="http://schemas.microsoft.com/office/drawing/2014/main" id="{09A8E625-66F3-497A-A924-AB920B1C564B}"/>
              </a:ext>
            </a:extLst>
          </p:cNvPr>
          <p:cNvPicPr>
            <a:picLocks noChangeAspect="1"/>
          </p:cNvPicPr>
          <p:nvPr/>
        </p:nvPicPr>
        <p:blipFill>
          <a:blip r:embed="rId4"/>
          <a:stretch>
            <a:fillRect/>
          </a:stretch>
        </p:blipFill>
        <p:spPr>
          <a:xfrm>
            <a:off x="66495" y="-2800"/>
            <a:ext cx="2857500" cy="762000"/>
          </a:xfrm>
          <a:prstGeom prst="rect">
            <a:avLst/>
          </a:prstGeom>
        </p:spPr>
      </p:pic>
      <p:pic>
        <p:nvPicPr>
          <p:cNvPr id="7" name="Picture 12">
            <a:extLst>
              <a:ext uri="{FF2B5EF4-FFF2-40B4-BE49-F238E27FC236}">
                <a16:creationId xmlns:a16="http://schemas.microsoft.com/office/drawing/2014/main" id="{ECF8672B-3A0D-44D9-AE65-3E5BCD503D34}"/>
              </a:ext>
            </a:extLst>
          </p:cNvPr>
          <p:cNvPicPr>
            <a:picLocks noChangeAspect="1"/>
          </p:cNvPicPr>
          <p:nvPr/>
        </p:nvPicPr>
        <p:blipFill>
          <a:blip r:embed="rId5"/>
          <a:stretch>
            <a:fillRect/>
          </a:stretch>
        </p:blipFill>
        <p:spPr>
          <a:xfrm>
            <a:off x="-5752" y="6754636"/>
            <a:ext cx="12217879" cy="307370"/>
          </a:xfrm>
          <a:prstGeom prst="rect">
            <a:avLst/>
          </a:prstGeom>
        </p:spPr>
      </p:pic>
      <p:pic>
        <p:nvPicPr>
          <p:cNvPr id="8" name="Picture 13">
            <a:extLst>
              <a:ext uri="{FF2B5EF4-FFF2-40B4-BE49-F238E27FC236}">
                <a16:creationId xmlns:a16="http://schemas.microsoft.com/office/drawing/2014/main" id="{F7F5A043-4626-4AD5-9D5C-D98BCA02DD00}"/>
              </a:ext>
            </a:extLst>
          </p:cNvPr>
          <p:cNvPicPr>
            <a:picLocks noChangeAspect="1"/>
          </p:cNvPicPr>
          <p:nvPr/>
        </p:nvPicPr>
        <p:blipFill>
          <a:blip r:embed="rId6"/>
          <a:stretch>
            <a:fillRect/>
          </a:stretch>
        </p:blipFill>
        <p:spPr>
          <a:xfrm flipV="1">
            <a:off x="-5751" y="6595904"/>
            <a:ext cx="9313652" cy="164756"/>
          </a:xfrm>
          <a:prstGeom prst="rect">
            <a:avLst/>
          </a:prstGeom>
        </p:spPr>
      </p:pic>
    </p:spTree>
    <p:extLst>
      <p:ext uri="{BB962C8B-B14F-4D97-AF65-F5344CB8AC3E}">
        <p14:creationId xmlns:p14="http://schemas.microsoft.com/office/powerpoint/2010/main" val="2531023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193854-CF7C-4FCF-B031-7C4AE03A7B48}"/>
              </a:ext>
            </a:extLst>
          </p:cNvPr>
          <p:cNvSpPr>
            <a:spLocks noGrp="1"/>
          </p:cNvSpPr>
          <p:nvPr>
            <p:ph type="sldNum" sz="quarter" idx="12"/>
          </p:nvPr>
        </p:nvSpPr>
        <p:spPr/>
        <p:txBody>
          <a:bodyPr/>
          <a:lstStyle/>
          <a:p>
            <a:fld id="{330EA680-D336-4FF7-8B7A-9848BB0A1C32}" type="slidenum">
              <a:rPr lang="en-US" smtClean="0"/>
              <a:t>13</a:t>
            </a:fld>
            <a:endParaRPr lang="en-US"/>
          </a:p>
        </p:txBody>
      </p:sp>
      <p:pic>
        <p:nvPicPr>
          <p:cNvPr id="5" name="Picture 4" descr="A screenshot of a cell phone&#10;&#10;Description automatically generated">
            <a:extLst>
              <a:ext uri="{FF2B5EF4-FFF2-40B4-BE49-F238E27FC236}">
                <a16:creationId xmlns:a16="http://schemas.microsoft.com/office/drawing/2014/main" id="{0EA02B7E-4C5B-4CC8-A42C-939917EFC524}"/>
              </a:ext>
            </a:extLst>
          </p:cNvPr>
          <p:cNvPicPr>
            <a:picLocks noChangeAspect="1"/>
          </p:cNvPicPr>
          <p:nvPr/>
        </p:nvPicPr>
        <p:blipFill>
          <a:blip r:embed="rId2"/>
          <a:stretch>
            <a:fillRect/>
          </a:stretch>
        </p:blipFill>
        <p:spPr>
          <a:xfrm>
            <a:off x="10870049" y="-1822"/>
            <a:ext cx="1324665" cy="826527"/>
          </a:xfrm>
          <a:prstGeom prst="rect">
            <a:avLst/>
          </a:prstGeom>
        </p:spPr>
      </p:pic>
      <p:pic>
        <p:nvPicPr>
          <p:cNvPr id="6" name="Picture 9" descr="A picture containing drawing&#10;&#10;Description automatically generated">
            <a:extLst>
              <a:ext uri="{FF2B5EF4-FFF2-40B4-BE49-F238E27FC236}">
                <a16:creationId xmlns:a16="http://schemas.microsoft.com/office/drawing/2014/main" id="{A572ACEF-E9D0-47CB-BBF2-6406B24C3DC1}"/>
              </a:ext>
            </a:extLst>
          </p:cNvPr>
          <p:cNvPicPr>
            <a:picLocks noChangeAspect="1"/>
          </p:cNvPicPr>
          <p:nvPr/>
        </p:nvPicPr>
        <p:blipFill>
          <a:blip r:embed="rId3"/>
          <a:stretch>
            <a:fillRect/>
          </a:stretch>
        </p:blipFill>
        <p:spPr>
          <a:xfrm>
            <a:off x="66495" y="-2800"/>
            <a:ext cx="2857500" cy="762000"/>
          </a:xfrm>
          <a:prstGeom prst="rect">
            <a:avLst/>
          </a:prstGeom>
        </p:spPr>
      </p:pic>
      <p:pic>
        <p:nvPicPr>
          <p:cNvPr id="7" name="Picture 12">
            <a:extLst>
              <a:ext uri="{FF2B5EF4-FFF2-40B4-BE49-F238E27FC236}">
                <a16:creationId xmlns:a16="http://schemas.microsoft.com/office/drawing/2014/main" id="{CCE93CEC-FE8E-45AB-98D1-4FD4506B1E84}"/>
              </a:ext>
            </a:extLst>
          </p:cNvPr>
          <p:cNvPicPr>
            <a:picLocks noChangeAspect="1"/>
          </p:cNvPicPr>
          <p:nvPr/>
        </p:nvPicPr>
        <p:blipFill>
          <a:blip r:embed="rId4"/>
          <a:stretch>
            <a:fillRect/>
          </a:stretch>
        </p:blipFill>
        <p:spPr>
          <a:xfrm>
            <a:off x="-5752" y="6754636"/>
            <a:ext cx="12217879" cy="307370"/>
          </a:xfrm>
          <a:prstGeom prst="rect">
            <a:avLst/>
          </a:prstGeom>
        </p:spPr>
      </p:pic>
      <p:pic>
        <p:nvPicPr>
          <p:cNvPr id="8" name="Picture 13">
            <a:extLst>
              <a:ext uri="{FF2B5EF4-FFF2-40B4-BE49-F238E27FC236}">
                <a16:creationId xmlns:a16="http://schemas.microsoft.com/office/drawing/2014/main" id="{67C95623-8F7C-4F36-B20C-8EEB7B5ABC47}"/>
              </a:ext>
            </a:extLst>
          </p:cNvPr>
          <p:cNvPicPr>
            <a:picLocks noChangeAspect="1"/>
          </p:cNvPicPr>
          <p:nvPr/>
        </p:nvPicPr>
        <p:blipFill>
          <a:blip r:embed="rId5"/>
          <a:stretch>
            <a:fillRect/>
          </a:stretch>
        </p:blipFill>
        <p:spPr>
          <a:xfrm flipV="1">
            <a:off x="-5751" y="6595904"/>
            <a:ext cx="9313652" cy="164756"/>
          </a:xfrm>
          <a:prstGeom prst="rect">
            <a:avLst/>
          </a:prstGeom>
        </p:spPr>
      </p:pic>
      <p:sp>
        <p:nvSpPr>
          <p:cNvPr id="9" name="TextBox 8">
            <a:extLst>
              <a:ext uri="{FF2B5EF4-FFF2-40B4-BE49-F238E27FC236}">
                <a16:creationId xmlns:a16="http://schemas.microsoft.com/office/drawing/2014/main" id="{85766B30-C457-4911-856A-B7478D5553B8}"/>
              </a:ext>
            </a:extLst>
          </p:cNvPr>
          <p:cNvSpPr txBox="1"/>
          <p:nvPr/>
        </p:nvSpPr>
        <p:spPr>
          <a:xfrm>
            <a:off x="66495" y="1366163"/>
            <a:ext cx="2857500" cy="5355312"/>
          </a:xfrm>
          <a:prstGeom prst="rect">
            <a:avLst/>
          </a:prstGeom>
          <a:noFill/>
        </p:spPr>
        <p:txBody>
          <a:bodyPr wrap="square" rtlCol="0">
            <a:spAutoFit/>
          </a:bodyPr>
          <a:lstStyle/>
          <a:p>
            <a:pPr marL="400050" indent="-400050" algn="just">
              <a:buFont typeface="Wingdings" panose="05000000000000000000" pitchFamily="2" charset="2"/>
              <a:buChar char="Ø"/>
            </a:pPr>
            <a:r>
              <a:rPr lang="en-IN" dirty="0"/>
              <a:t>To get data from user:</a:t>
            </a:r>
            <a:br>
              <a:rPr lang="en-IN" dirty="0"/>
            </a:br>
            <a:r>
              <a:rPr lang="en-IN" dirty="0"/>
              <a:t>Infinite while loop is made to insert element in list till user wants to.</a:t>
            </a:r>
          </a:p>
          <a:p>
            <a:pPr marL="285750" indent="-285750" algn="just">
              <a:buFont typeface="Wingdings" panose="05000000000000000000" pitchFamily="2" charset="2"/>
              <a:buChar char="Ø"/>
            </a:pPr>
            <a:endParaRPr lang="en-IN" dirty="0"/>
          </a:p>
          <a:p>
            <a:pPr marL="400050" indent="-400050" algn="just">
              <a:buFont typeface="Wingdings" panose="05000000000000000000" pitchFamily="2" charset="2"/>
              <a:buChar char="Ø"/>
            </a:pPr>
            <a:r>
              <a:rPr lang="en-IN" dirty="0"/>
              <a:t>To save data into external file:</a:t>
            </a:r>
            <a:br>
              <a:rPr lang="en-IN" dirty="0"/>
            </a:br>
            <a:r>
              <a:rPr lang="en-IN" dirty="0"/>
              <a:t>a pre-written file is opened in append mode and using for-loop data of experiment and their corresponding due dates is stored in two separate files.</a:t>
            </a:r>
            <a:br>
              <a:rPr lang="en-IN" dirty="0"/>
            </a:br>
            <a:r>
              <a:rPr lang="en-IN" dirty="0"/>
              <a:t>This is done to ensure that the assignment information remains even after the program is ended.</a:t>
            </a:r>
          </a:p>
        </p:txBody>
      </p:sp>
      <p:pic>
        <p:nvPicPr>
          <p:cNvPr id="11" name="Picture 10">
            <a:extLst>
              <a:ext uri="{FF2B5EF4-FFF2-40B4-BE49-F238E27FC236}">
                <a16:creationId xmlns:a16="http://schemas.microsoft.com/office/drawing/2014/main" id="{E63DBA2F-72A8-4711-A09C-90C7691C82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98892" y="1294929"/>
            <a:ext cx="3067050" cy="3905250"/>
          </a:xfrm>
          <a:prstGeom prst="rect">
            <a:avLst/>
          </a:prstGeom>
          <a:ln>
            <a:solidFill>
              <a:schemeClr val="tx1"/>
            </a:solidFill>
          </a:ln>
        </p:spPr>
      </p:pic>
      <p:sp>
        <p:nvSpPr>
          <p:cNvPr id="17" name="Rectangle 16">
            <a:extLst>
              <a:ext uri="{FF2B5EF4-FFF2-40B4-BE49-F238E27FC236}">
                <a16:creationId xmlns:a16="http://schemas.microsoft.com/office/drawing/2014/main" id="{781A2B47-FE3F-4CE2-A85D-04E7A4334D53}"/>
              </a:ext>
            </a:extLst>
          </p:cNvPr>
          <p:cNvSpPr/>
          <p:nvPr/>
        </p:nvSpPr>
        <p:spPr>
          <a:xfrm>
            <a:off x="3187994" y="844485"/>
            <a:ext cx="3077948" cy="433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chemeClr val="bg1"/>
                </a:solidFill>
              </a:rPr>
              <a:t>get_data</a:t>
            </a:r>
            <a:r>
              <a:rPr lang="en-IN" dirty="0">
                <a:solidFill>
                  <a:schemeClr val="bg1"/>
                </a:solidFill>
              </a:rPr>
              <a:t>()</a:t>
            </a:r>
          </a:p>
        </p:txBody>
      </p:sp>
      <p:sp>
        <p:nvSpPr>
          <p:cNvPr id="18" name="Rectangle 17">
            <a:extLst>
              <a:ext uri="{FF2B5EF4-FFF2-40B4-BE49-F238E27FC236}">
                <a16:creationId xmlns:a16="http://schemas.microsoft.com/office/drawing/2014/main" id="{49874BFE-9A84-46B6-BC18-5D085BFDACF6}"/>
              </a:ext>
            </a:extLst>
          </p:cNvPr>
          <p:cNvSpPr/>
          <p:nvPr/>
        </p:nvSpPr>
        <p:spPr>
          <a:xfrm>
            <a:off x="6457011" y="844485"/>
            <a:ext cx="4242785" cy="433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chemeClr val="bg1"/>
                </a:solidFill>
              </a:rPr>
              <a:t>save_data</a:t>
            </a:r>
            <a:r>
              <a:rPr lang="en-IN" dirty="0">
                <a:solidFill>
                  <a:schemeClr val="bg1"/>
                </a:solidFill>
              </a:rPr>
              <a:t>()</a:t>
            </a:r>
          </a:p>
        </p:txBody>
      </p:sp>
      <p:pic>
        <p:nvPicPr>
          <p:cNvPr id="4" name="Picture 3">
            <a:extLst>
              <a:ext uri="{FF2B5EF4-FFF2-40B4-BE49-F238E27FC236}">
                <a16:creationId xmlns:a16="http://schemas.microsoft.com/office/drawing/2014/main" id="{CC40A17F-C601-4019-8652-4E9B13F3150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64223" y="1294929"/>
            <a:ext cx="4242786" cy="3912075"/>
          </a:xfrm>
          <a:prstGeom prst="rect">
            <a:avLst/>
          </a:prstGeom>
          <a:ln>
            <a:solidFill>
              <a:schemeClr val="tx1"/>
            </a:solidFill>
          </a:ln>
        </p:spPr>
      </p:pic>
      <p:sp>
        <p:nvSpPr>
          <p:cNvPr id="3" name="Rectangle 2">
            <a:extLst>
              <a:ext uri="{FF2B5EF4-FFF2-40B4-BE49-F238E27FC236}">
                <a16:creationId xmlns:a16="http://schemas.microsoft.com/office/drawing/2014/main" id="{35AAEEB3-322C-4605-B7E3-587AF124965F}"/>
              </a:ext>
            </a:extLst>
          </p:cNvPr>
          <p:cNvSpPr/>
          <p:nvPr/>
        </p:nvSpPr>
        <p:spPr>
          <a:xfrm>
            <a:off x="142041" y="844485"/>
            <a:ext cx="2707691" cy="5417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000" b="1" dirty="0"/>
              <a:t>Get Data about assignments:</a:t>
            </a:r>
          </a:p>
        </p:txBody>
      </p:sp>
    </p:spTree>
    <p:extLst>
      <p:ext uri="{BB962C8B-B14F-4D97-AF65-F5344CB8AC3E}">
        <p14:creationId xmlns:p14="http://schemas.microsoft.com/office/powerpoint/2010/main" val="301791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14FF59-BACF-439D-A86F-73F9CB8B2E90}"/>
              </a:ext>
            </a:extLst>
          </p:cNvPr>
          <p:cNvSpPr>
            <a:spLocks noGrp="1"/>
          </p:cNvSpPr>
          <p:nvPr>
            <p:ph type="sldNum" sz="quarter" idx="12"/>
          </p:nvPr>
        </p:nvSpPr>
        <p:spPr/>
        <p:txBody>
          <a:bodyPr/>
          <a:lstStyle/>
          <a:p>
            <a:fld id="{330EA680-D336-4FF7-8B7A-9848BB0A1C32}" type="slidenum">
              <a:rPr lang="en-US" smtClean="0"/>
              <a:t>14</a:t>
            </a:fld>
            <a:endParaRPr lang="en-US"/>
          </a:p>
        </p:txBody>
      </p:sp>
      <p:pic>
        <p:nvPicPr>
          <p:cNvPr id="3" name="Picture 2">
            <a:extLst>
              <a:ext uri="{FF2B5EF4-FFF2-40B4-BE49-F238E27FC236}">
                <a16:creationId xmlns:a16="http://schemas.microsoft.com/office/drawing/2014/main" id="{9BCB4DD5-B339-4BD1-907C-081A38F3BA55}"/>
              </a:ext>
            </a:extLst>
          </p:cNvPr>
          <p:cNvPicPr>
            <a:picLocks noChangeAspect="1"/>
          </p:cNvPicPr>
          <p:nvPr/>
        </p:nvPicPr>
        <p:blipFill>
          <a:blip r:embed="rId2"/>
          <a:stretch>
            <a:fillRect/>
          </a:stretch>
        </p:blipFill>
        <p:spPr>
          <a:xfrm>
            <a:off x="148189" y="1643572"/>
            <a:ext cx="7129363" cy="2244886"/>
          </a:xfrm>
          <a:prstGeom prst="rect">
            <a:avLst/>
          </a:prstGeom>
        </p:spPr>
      </p:pic>
      <p:pic>
        <p:nvPicPr>
          <p:cNvPr id="5" name="Picture 4">
            <a:extLst>
              <a:ext uri="{FF2B5EF4-FFF2-40B4-BE49-F238E27FC236}">
                <a16:creationId xmlns:a16="http://schemas.microsoft.com/office/drawing/2014/main" id="{5BF17258-3E4C-4746-9A00-6C84FCBE2F41}"/>
              </a:ext>
            </a:extLst>
          </p:cNvPr>
          <p:cNvPicPr>
            <a:picLocks noChangeAspect="1"/>
          </p:cNvPicPr>
          <p:nvPr/>
        </p:nvPicPr>
        <p:blipFill>
          <a:blip r:embed="rId3"/>
          <a:stretch>
            <a:fillRect/>
          </a:stretch>
        </p:blipFill>
        <p:spPr>
          <a:xfrm>
            <a:off x="7321345" y="1643572"/>
            <a:ext cx="4686954" cy="376290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0A820F56-7B2B-40B4-B540-1DF25CAFA5C3}"/>
              </a:ext>
            </a:extLst>
          </p:cNvPr>
          <p:cNvPicPr>
            <a:picLocks noChangeAspect="1"/>
          </p:cNvPicPr>
          <p:nvPr/>
        </p:nvPicPr>
        <p:blipFill>
          <a:blip r:embed="rId4"/>
          <a:stretch>
            <a:fillRect/>
          </a:stretch>
        </p:blipFill>
        <p:spPr>
          <a:xfrm>
            <a:off x="10870049" y="-1822"/>
            <a:ext cx="1324665" cy="826527"/>
          </a:xfrm>
          <a:prstGeom prst="rect">
            <a:avLst/>
          </a:prstGeom>
        </p:spPr>
      </p:pic>
      <p:pic>
        <p:nvPicPr>
          <p:cNvPr id="7" name="Picture 9" descr="A picture containing drawing&#10;&#10;Description automatically generated">
            <a:extLst>
              <a:ext uri="{FF2B5EF4-FFF2-40B4-BE49-F238E27FC236}">
                <a16:creationId xmlns:a16="http://schemas.microsoft.com/office/drawing/2014/main" id="{5C73BCBA-A17A-4871-8E84-890EEEF9AFBE}"/>
              </a:ext>
            </a:extLst>
          </p:cNvPr>
          <p:cNvPicPr>
            <a:picLocks noChangeAspect="1"/>
          </p:cNvPicPr>
          <p:nvPr/>
        </p:nvPicPr>
        <p:blipFill>
          <a:blip r:embed="rId5"/>
          <a:stretch>
            <a:fillRect/>
          </a:stretch>
        </p:blipFill>
        <p:spPr>
          <a:xfrm>
            <a:off x="66495" y="-2800"/>
            <a:ext cx="2857500" cy="762000"/>
          </a:xfrm>
          <a:prstGeom prst="rect">
            <a:avLst/>
          </a:prstGeom>
        </p:spPr>
      </p:pic>
      <p:pic>
        <p:nvPicPr>
          <p:cNvPr id="8" name="Picture 12">
            <a:extLst>
              <a:ext uri="{FF2B5EF4-FFF2-40B4-BE49-F238E27FC236}">
                <a16:creationId xmlns:a16="http://schemas.microsoft.com/office/drawing/2014/main" id="{7610589A-B6D0-4547-9A34-AC18DF9315A1}"/>
              </a:ext>
            </a:extLst>
          </p:cNvPr>
          <p:cNvPicPr>
            <a:picLocks noChangeAspect="1"/>
          </p:cNvPicPr>
          <p:nvPr/>
        </p:nvPicPr>
        <p:blipFill>
          <a:blip r:embed="rId6"/>
          <a:stretch>
            <a:fillRect/>
          </a:stretch>
        </p:blipFill>
        <p:spPr>
          <a:xfrm>
            <a:off x="-5752" y="6754636"/>
            <a:ext cx="12217879" cy="307370"/>
          </a:xfrm>
          <a:prstGeom prst="rect">
            <a:avLst/>
          </a:prstGeom>
        </p:spPr>
      </p:pic>
      <p:pic>
        <p:nvPicPr>
          <p:cNvPr id="9" name="Picture 13">
            <a:extLst>
              <a:ext uri="{FF2B5EF4-FFF2-40B4-BE49-F238E27FC236}">
                <a16:creationId xmlns:a16="http://schemas.microsoft.com/office/drawing/2014/main" id="{8CEEDD76-C54D-4303-A435-BD3033B9CA40}"/>
              </a:ext>
            </a:extLst>
          </p:cNvPr>
          <p:cNvPicPr>
            <a:picLocks noChangeAspect="1"/>
          </p:cNvPicPr>
          <p:nvPr/>
        </p:nvPicPr>
        <p:blipFill>
          <a:blip r:embed="rId7"/>
          <a:stretch>
            <a:fillRect/>
          </a:stretch>
        </p:blipFill>
        <p:spPr>
          <a:xfrm flipV="1">
            <a:off x="-5751" y="6595904"/>
            <a:ext cx="9313652" cy="164756"/>
          </a:xfrm>
          <a:prstGeom prst="rect">
            <a:avLst/>
          </a:prstGeom>
        </p:spPr>
      </p:pic>
    </p:spTree>
    <p:extLst>
      <p:ext uri="{BB962C8B-B14F-4D97-AF65-F5344CB8AC3E}">
        <p14:creationId xmlns:p14="http://schemas.microsoft.com/office/powerpoint/2010/main" val="3490545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A1B632-992F-43ED-9600-D7E618DA6A5A}"/>
              </a:ext>
            </a:extLst>
          </p:cNvPr>
          <p:cNvSpPr>
            <a:spLocks noGrp="1"/>
          </p:cNvSpPr>
          <p:nvPr>
            <p:ph type="sldNum" sz="quarter" idx="12"/>
          </p:nvPr>
        </p:nvSpPr>
        <p:spPr/>
        <p:txBody>
          <a:bodyPr/>
          <a:lstStyle/>
          <a:p>
            <a:fld id="{330EA680-D336-4FF7-8B7A-9848BB0A1C32}" type="slidenum">
              <a:rPr lang="en-US" smtClean="0"/>
              <a:t>15</a:t>
            </a:fld>
            <a:endParaRPr lang="en-US" dirty="0"/>
          </a:p>
        </p:txBody>
      </p:sp>
      <p:pic>
        <p:nvPicPr>
          <p:cNvPr id="3" name="Picture 2" descr="A screenshot of a cell phone&#10;&#10;Description automatically generated">
            <a:extLst>
              <a:ext uri="{FF2B5EF4-FFF2-40B4-BE49-F238E27FC236}">
                <a16:creationId xmlns:a16="http://schemas.microsoft.com/office/drawing/2014/main" id="{FD347264-F906-449B-82F0-E202BB416C89}"/>
              </a:ext>
            </a:extLst>
          </p:cNvPr>
          <p:cNvPicPr>
            <a:picLocks noChangeAspect="1"/>
          </p:cNvPicPr>
          <p:nvPr/>
        </p:nvPicPr>
        <p:blipFill>
          <a:blip r:embed="rId2"/>
          <a:stretch>
            <a:fillRect/>
          </a:stretch>
        </p:blipFill>
        <p:spPr>
          <a:xfrm>
            <a:off x="10870049" y="-1822"/>
            <a:ext cx="1324665" cy="826527"/>
          </a:xfrm>
          <a:prstGeom prst="rect">
            <a:avLst/>
          </a:prstGeom>
        </p:spPr>
      </p:pic>
      <p:pic>
        <p:nvPicPr>
          <p:cNvPr id="4" name="Picture 9" descr="A picture containing drawing&#10;&#10;Description automatically generated">
            <a:extLst>
              <a:ext uri="{FF2B5EF4-FFF2-40B4-BE49-F238E27FC236}">
                <a16:creationId xmlns:a16="http://schemas.microsoft.com/office/drawing/2014/main" id="{98986298-06C6-4297-9262-173B5BE4838D}"/>
              </a:ext>
            </a:extLst>
          </p:cNvPr>
          <p:cNvPicPr>
            <a:picLocks noChangeAspect="1"/>
          </p:cNvPicPr>
          <p:nvPr/>
        </p:nvPicPr>
        <p:blipFill>
          <a:blip r:embed="rId3"/>
          <a:stretch>
            <a:fillRect/>
          </a:stretch>
        </p:blipFill>
        <p:spPr>
          <a:xfrm>
            <a:off x="66495" y="-2800"/>
            <a:ext cx="2857500" cy="762000"/>
          </a:xfrm>
          <a:prstGeom prst="rect">
            <a:avLst/>
          </a:prstGeom>
        </p:spPr>
      </p:pic>
      <p:pic>
        <p:nvPicPr>
          <p:cNvPr id="5" name="Picture 12">
            <a:extLst>
              <a:ext uri="{FF2B5EF4-FFF2-40B4-BE49-F238E27FC236}">
                <a16:creationId xmlns:a16="http://schemas.microsoft.com/office/drawing/2014/main" id="{DCEED120-2C97-475A-B998-CEDFBD02BBC5}"/>
              </a:ext>
            </a:extLst>
          </p:cNvPr>
          <p:cNvPicPr>
            <a:picLocks noChangeAspect="1"/>
          </p:cNvPicPr>
          <p:nvPr/>
        </p:nvPicPr>
        <p:blipFill>
          <a:blip r:embed="rId4"/>
          <a:stretch>
            <a:fillRect/>
          </a:stretch>
        </p:blipFill>
        <p:spPr>
          <a:xfrm>
            <a:off x="-25879" y="6750512"/>
            <a:ext cx="12217879" cy="307370"/>
          </a:xfrm>
          <a:prstGeom prst="rect">
            <a:avLst/>
          </a:prstGeom>
        </p:spPr>
      </p:pic>
      <p:pic>
        <p:nvPicPr>
          <p:cNvPr id="6" name="Picture 13">
            <a:extLst>
              <a:ext uri="{FF2B5EF4-FFF2-40B4-BE49-F238E27FC236}">
                <a16:creationId xmlns:a16="http://schemas.microsoft.com/office/drawing/2014/main" id="{5D8BE49C-7258-485C-B81A-88ED60B2E650}"/>
              </a:ext>
            </a:extLst>
          </p:cNvPr>
          <p:cNvPicPr>
            <a:picLocks noChangeAspect="1"/>
          </p:cNvPicPr>
          <p:nvPr/>
        </p:nvPicPr>
        <p:blipFill>
          <a:blip r:embed="rId5"/>
          <a:stretch>
            <a:fillRect/>
          </a:stretch>
        </p:blipFill>
        <p:spPr>
          <a:xfrm flipV="1">
            <a:off x="-5751" y="6595904"/>
            <a:ext cx="9313652" cy="164756"/>
          </a:xfrm>
          <a:prstGeom prst="rect">
            <a:avLst/>
          </a:prstGeom>
        </p:spPr>
      </p:pic>
      <p:sp>
        <p:nvSpPr>
          <p:cNvPr id="7" name="TextBox 6">
            <a:extLst>
              <a:ext uri="{FF2B5EF4-FFF2-40B4-BE49-F238E27FC236}">
                <a16:creationId xmlns:a16="http://schemas.microsoft.com/office/drawing/2014/main" id="{E31632EC-15D1-444F-B776-858F43F9E775}"/>
              </a:ext>
            </a:extLst>
          </p:cNvPr>
          <p:cNvSpPr txBox="1"/>
          <p:nvPr/>
        </p:nvSpPr>
        <p:spPr>
          <a:xfrm>
            <a:off x="148080" y="1504994"/>
            <a:ext cx="4113201" cy="4524315"/>
          </a:xfrm>
          <a:prstGeom prst="rect">
            <a:avLst/>
          </a:prstGeom>
          <a:noFill/>
        </p:spPr>
        <p:txBody>
          <a:bodyPr wrap="square" rtlCol="0">
            <a:spAutoFit/>
          </a:bodyPr>
          <a:lstStyle/>
          <a:p>
            <a:pPr marL="285750" indent="-285750" algn="just">
              <a:buFont typeface="Wingdings" panose="05000000000000000000" pitchFamily="2" charset="2"/>
              <a:buChar char="Ø"/>
            </a:pPr>
            <a:r>
              <a:rPr lang="en-IN" dirty="0"/>
              <a:t>first the contents of external files are read and the data is stored in two lists.</a:t>
            </a:r>
          </a:p>
          <a:p>
            <a:pPr marL="285750" indent="-285750" algn="just">
              <a:buFont typeface="Wingdings" panose="05000000000000000000" pitchFamily="2" charset="2"/>
              <a:buChar char="Ø"/>
            </a:pPr>
            <a:endParaRPr lang="en-IN" dirty="0"/>
          </a:p>
          <a:p>
            <a:pPr marL="342900" indent="-342900" algn="just">
              <a:buFont typeface="Wingdings" panose="05000000000000000000" pitchFamily="2" charset="2"/>
              <a:buChar char="Ø"/>
            </a:pPr>
            <a:r>
              <a:rPr lang="en-IN" dirty="0"/>
              <a:t>Using for loop the due date of each assignment is compared with today’s date and if the date is lesser then the content is stored in other temporary lists.</a:t>
            </a:r>
          </a:p>
          <a:p>
            <a:pPr algn="just"/>
            <a:r>
              <a:rPr lang="en-IN" dirty="0"/>
              <a:t>Note: to compare the dates </a:t>
            </a:r>
            <a:r>
              <a:rPr lang="en-IN" dirty="0" err="1"/>
              <a:t>DateTime</a:t>
            </a:r>
            <a:r>
              <a:rPr lang="en-IN" dirty="0"/>
              <a:t> module is used and the strings are converted into datetime object before comparing.</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dirty="0"/>
              <a:t>Then All the assignments  and the overdue assignments are printed in tabular form </a:t>
            </a:r>
          </a:p>
        </p:txBody>
      </p:sp>
      <p:pic>
        <p:nvPicPr>
          <p:cNvPr id="9" name="Picture 8">
            <a:extLst>
              <a:ext uri="{FF2B5EF4-FFF2-40B4-BE49-F238E27FC236}">
                <a16:creationId xmlns:a16="http://schemas.microsoft.com/office/drawing/2014/main" id="{31B478D0-8BE8-44BC-91A6-D460E53ACA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23272" y="1337392"/>
            <a:ext cx="4724180" cy="4955471"/>
          </a:xfrm>
          <a:prstGeom prst="rect">
            <a:avLst/>
          </a:prstGeom>
          <a:ln>
            <a:solidFill>
              <a:schemeClr val="tx1"/>
            </a:solidFill>
          </a:ln>
        </p:spPr>
      </p:pic>
      <p:sp>
        <p:nvSpPr>
          <p:cNvPr id="13" name="Rectangle 12">
            <a:extLst>
              <a:ext uri="{FF2B5EF4-FFF2-40B4-BE49-F238E27FC236}">
                <a16:creationId xmlns:a16="http://schemas.microsoft.com/office/drawing/2014/main" id="{C93C6450-A67F-4BE5-93DD-19B8508BC738}"/>
              </a:ext>
            </a:extLst>
          </p:cNvPr>
          <p:cNvSpPr/>
          <p:nvPr/>
        </p:nvSpPr>
        <p:spPr>
          <a:xfrm>
            <a:off x="5423272" y="888193"/>
            <a:ext cx="4724180" cy="420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chemeClr val="bg1"/>
                </a:solidFill>
              </a:rPr>
              <a:t>check_all_due</a:t>
            </a:r>
            <a:r>
              <a:rPr lang="en-IN" dirty="0">
                <a:solidFill>
                  <a:schemeClr val="bg1"/>
                </a:solidFill>
              </a:rPr>
              <a:t>()</a:t>
            </a:r>
          </a:p>
        </p:txBody>
      </p:sp>
      <p:sp>
        <p:nvSpPr>
          <p:cNvPr id="8" name="Rectangle 7">
            <a:extLst>
              <a:ext uri="{FF2B5EF4-FFF2-40B4-BE49-F238E27FC236}">
                <a16:creationId xmlns:a16="http://schemas.microsoft.com/office/drawing/2014/main" id="{D7B22555-273A-46D5-BF33-B0E281517AEB}"/>
              </a:ext>
            </a:extLst>
          </p:cNvPr>
          <p:cNvSpPr/>
          <p:nvPr/>
        </p:nvSpPr>
        <p:spPr>
          <a:xfrm>
            <a:off x="148081" y="913808"/>
            <a:ext cx="4113200" cy="5911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000" b="1" dirty="0"/>
              <a:t>To show all the due assignments:</a:t>
            </a:r>
          </a:p>
        </p:txBody>
      </p:sp>
    </p:spTree>
    <p:extLst>
      <p:ext uri="{BB962C8B-B14F-4D97-AF65-F5344CB8AC3E}">
        <p14:creationId xmlns:p14="http://schemas.microsoft.com/office/powerpoint/2010/main" val="1314695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F42468-8BA2-4FE6-B6D6-161E59F0037B}"/>
              </a:ext>
            </a:extLst>
          </p:cNvPr>
          <p:cNvSpPr>
            <a:spLocks noGrp="1"/>
          </p:cNvSpPr>
          <p:nvPr>
            <p:ph type="sldNum" sz="quarter" idx="12"/>
          </p:nvPr>
        </p:nvSpPr>
        <p:spPr/>
        <p:txBody>
          <a:bodyPr/>
          <a:lstStyle/>
          <a:p>
            <a:fld id="{330EA680-D336-4FF7-8B7A-9848BB0A1C32}" type="slidenum">
              <a:rPr lang="en-US" smtClean="0"/>
              <a:t>16</a:t>
            </a:fld>
            <a:endParaRPr lang="en-US"/>
          </a:p>
        </p:txBody>
      </p:sp>
      <p:pic>
        <p:nvPicPr>
          <p:cNvPr id="3" name="Picture 2">
            <a:extLst>
              <a:ext uri="{FF2B5EF4-FFF2-40B4-BE49-F238E27FC236}">
                <a16:creationId xmlns:a16="http://schemas.microsoft.com/office/drawing/2014/main" id="{7C92858D-7A4F-416A-9811-A216F84DC4FB}"/>
              </a:ext>
            </a:extLst>
          </p:cNvPr>
          <p:cNvPicPr>
            <a:picLocks noChangeAspect="1"/>
          </p:cNvPicPr>
          <p:nvPr/>
        </p:nvPicPr>
        <p:blipFill>
          <a:blip r:embed="rId2"/>
          <a:stretch>
            <a:fillRect/>
          </a:stretch>
        </p:blipFill>
        <p:spPr>
          <a:xfrm>
            <a:off x="1639965" y="910540"/>
            <a:ext cx="8912070" cy="5380305"/>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59C66B52-95E1-4B35-8FF2-5368B90F16E9}"/>
              </a:ext>
            </a:extLst>
          </p:cNvPr>
          <p:cNvPicPr>
            <a:picLocks noChangeAspect="1"/>
          </p:cNvPicPr>
          <p:nvPr/>
        </p:nvPicPr>
        <p:blipFill>
          <a:blip r:embed="rId3"/>
          <a:stretch>
            <a:fillRect/>
          </a:stretch>
        </p:blipFill>
        <p:spPr>
          <a:xfrm>
            <a:off x="10870049" y="-1822"/>
            <a:ext cx="1324665" cy="826527"/>
          </a:xfrm>
          <a:prstGeom prst="rect">
            <a:avLst/>
          </a:prstGeom>
        </p:spPr>
      </p:pic>
      <p:pic>
        <p:nvPicPr>
          <p:cNvPr id="5" name="Picture 9" descr="A picture containing drawing&#10;&#10;Description automatically generated">
            <a:extLst>
              <a:ext uri="{FF2B5EF4-FFF2-40B4-BE49-F238E27FC236}">
                <a16:creationId xmlns:a16="http://schemas.microsoft.com/office/drawing/2014/main" id="{BF30E55D-4926-4610-BF85-1DD5C8E5AE53}"/>
              </a:ext>
            </a:extLst>
          </p:cNvPr>
          <p:cNvPicPr>
            <a:picLocks noChangeAspect="1"/>
          </p:cNvPicPr>
          <p:nvPr/>
        </p:nvPicPr>
        <p:blipFill>
          <a:blip r:embed="rId4"/>
          <a:stretch>
            <a:fillRect/>
          </a:stretch>
        </p:blipFill>
        <p:spPr>
          <a:xfrm>
            <a:off x="66495" y="-2800"/>
            <a:ext cx="2857500" cy="762000"/>
          </a:xfrm>
          <a:prstGeom prst="rect">
            <a:avLst/>
          </a:prstGeom>
        </p:spPr>
      </p:pic>
      <p:pic>
        <p:nvPicPr>
          <p:cNvPr id="6" name="Picture 12">
            <a:extLst>
              <a:ext uri="{FF2B5EF4-FFF2-40B4-BE49-F238E27FC236}">
                <a16:creationId xmlns:a16="http://schemas.microsoft.com/office/drawing/2014/main" id="{8A2C362F-3616-47D4-B538-DB247245915C}"/>
              </a:ext>
            </a:extLst>
          </p:cNvPr>
          <p:cNvPicPr>
            <a:picLocks noChangeAspect="1"/>
          </p:cNvPicPr>
          <p:nvPr/>
        </p:nvPicPr>
        <p:blipFill>
          <a:blip r:embed="rId5"/>
          <a:stretch>
            <a:fillRect/>
          </a:stretch>
        </p:blipFill>
        <p:spPr>
          <a:xfrm>
            <a:off x="-5752" y="6754636"/>
            <a:ext cx="12217879" cy="307370"/>
          </a:xfrm>
          <a:prstGeom prst="rect">
            <a:avLst/>
          </a:prstGeom>
        </p:spPr>
      </p:pic>
      <p:pic>
        <p:nvPicPr>
          <p:cNvPr id="7" name="Picture 13">
            <a:extLst>
              <a:ext uri="{FF2B5EF4-FFF2-40B4-BE49-F238E27FC236}">
                <a16:creationId xmlns:a16="http://schemas.microsoft.com/office/drawing/2014/main" id="{DAEBF1F8-6FC3-4897-AB78-A9AAAEF730CD}"/>
              </a:ext>
            </a:extLst>
          </p:cNvPr>
          <p:cNvPicPr>
            <a:picLocks noChangeAspect="1"/>
          </p:cNvPicPr>
          <p:nvPr/>
        </p:nvPicPr>
        <p:blipFill>
          <a:blip r:embed="rId6"/>
          <a:stretch>
            <a:fillRect/>
          </a:stretch>
        </p:blipFill>
        <p:spPr>
          <a:xfrm flipV="1">
            <a:off x="-5751" y="6595904"/>
            <a:ext cx="9313652" cy="164756"/>
          </a:xfrm>
          <a:prstGeom prst="rect">
            <a:avLst/>
          </a:prstGeom>
        </p:spPr>
      </p:pic>
    </p:spTree>
    <p:extLst>
      <p:ext uri="{BB962C8B-B14F-4D97-AF65-F5344CB8AC3E}">
        <p14:creationId xmlns:p14="http://schemas.microsoft.com/office/powerpoint/2010/main" val="4169889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9" descr="A picture containing drawing&#10;&#10;Description automatically generated">
            <a:extLst>
              <a:ext uri="{FF2B5EF4-FFF2-40B4-BE49-F238E27FC236}">
                <a16:creationId xmlns:a16="http://schemas.microsoft.com/office/drawing/2014/main" id="{425C7C3E-ED9D-48B3-9461-2C3430593096}"/>
              </a:ext>
            </a:extLst>
          </p:cNvPr>
          <p:cNvPicPr>
            <a:picLocks noChangeAspect="1"/>
          </p:cNvPicPr>
          <p:nvPr/>
        </p:nvPicPr>
        <p:blipFill>
          <a:blip r:embed="rId2"/>
          <a:stretch>
            <a:fillRect/>
          </a:stretch>
        </p:blipFill>
        <p:spPr>
          <a:xfrm>
            <a:off x="66495" y="-2800"/>
            <a:ext cx="2190498" cy="584133"/>
          </a:xfrm>
          <a:prstGeom prst="rect">
            <a:avLst/>
          </a:prstGeom>
        </p:spPr>
      </p:pic>
      <p:pic>
        <p:nvPicPr>
          <p:cNvPr id="5" name="Picture 12">
            <a:extLst>
              <a:ext uri="{FF2B5EF4-FFF2-40B4-BE49-F238E27FC236}">
                <a16:creationId xmlns:a16="http://schemas.microsoft.com/office/drawing/2014/main" id="{40C8BAC0-8BD1-4117-9346-B718E4CD65D9}"/>
              </a:ext>
            </a:extLst>
          </p:cNvPr>
          <p:cNvPicPr>
            <a:picLocks noChangeAspect="1"/>
          </p:cNvPicPr>
          <p:nvPr/>
        </p:nvPicPr>
        <p:blipFill>
          <a:blip r:embed="rId3"/>
          <a:stretch>
            <a:fillRect/>
          </a:stretch>
        </p:blipFill>
        <p:spPr>
          <a:xfrm>
            <a:off x="-5752" y="6754636"/>
            <a:ext cx="12217879" cy="307370"/>
          </a:xfrm>
          <a:prstGeom prst="rect">
            <a:avLst/>
          </a:prstGeom>
        </p:spPr>
      </p:pic>
      <p:pic>
        <p:nvPicPr>
          <p:cNvPr id="6" name="Picture 13">
            <a:extLst>
              <a:ext uri="{FF2B5EF4-FFF2-40B4-BE49-F238E27FC236}">
                <a16:creationId xmlns:a16="http://schemas.microsoft.com/office/drawing/2014/main" id="{199D12F5-EB6C-49BC-BF84-4F425309AB64}"/>
              </a:ext>
            </a:extLst>
          </p:cNvPr>
          <p:cNvPicPr>
            <a:picLocks noChangeAspect="1"/>
          </p:cNvPicPr>
          <p:nvPr/>
        </p:nvPicPr>
        <p:blipFill>
          <a:blip r:embed="rId4"/>
          <a:stretch>
            <a:fillRect/>
          </a:stretch>
        </p:blipFill>
        <p:spPr>
          <a:xfrm flipV="1">
            <a:off x="-5751" y="6595904"/>
            <a:ext cx="9313652" cy="164756"/>
          </a:xfrm>
          <a:prstGeom prst="rect">
            <a:avLst/>
          </a:prstGeom>
        </p:spPr>
      </p:pic>
      <p:sp>
        <p:nvSpPr>
          <p:cNvPr id="7" name="TextBox 6">
            <a:extLst>
              <a:ext uri="{FF2B5EF4-FFF2-40B4-BE49-F238E27FC236}">
                <a16:creationId xmlns:a16="http://schemas.microsoft.com/office/drawing/2014/main" id="{4FDAD7CF-5BD3-429D-AC5A-49B6853A77DF}"/>
              </a:ext>
            </a:extLst>
          </p:cNvPr>
          <p:cNvSpPr txBox="1"/>
          <p:nvPr/>
        </p:nvSpPr>
        <p:spPr>
          <a:xfrm>
            <a:off x="289620" y="1645780"/>
            <a:ext cx="3119405" cy="4247317"/>
          </a:xfrm>
          <a:prstGeom prst="rect">
            <a:avLst/>
          </a:prstGeom>
          <a:noFill/>
        </p:spPr>
        <p:txBody>
          <a:bodyPr wrap="square" rtlCol="0">
            <a:spAutoFit/>
          </a:bodyPr>
          <a:lstStyle/>
          <a:p>
            <a:pPr marL="285750" indent="-285750" algn="just">
              <a:buFont typeface="Wingdings" panose="05000000000000000000" pitchFamily="2" charset="2"/>
              <a:buChar char="Ø"/>
            </a:pPr>
            <a:r>
              <a:rPr lang="en-IN" dirty="0"/>
              <a:t>Using for loop the due dates are compared with today’s date and if matched the corresponding experiment names are stored in a temporary array.</a:t>
            </a:r>
          </a:p>
          <a:p>
            <a:pPr algn="just"/>
            <a:endParaRPr lang="en-IN" dirty="0"/>
          </a:p>
          <a:p>
            <a:pPr marL="285750" indent="-285750" algn="just">
              <a:buFont typeface="Wingdings" panose="05000000000000000000" pitchFamily="2" charset="2"/>
              <a:buChar char="Ø"/>
            </a:pPr>
            <a:r>
              <a:rPr lang="en-IN" dirty="0"/>
              <a:t>Also a counter is incremented to store number of assignment.</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dirty="0"/>
              <a:t>Then the array is joined into a string and the names are displayed in the notification with the counter.</a:t>
            </a:r>
          </a:p>
        </p:txBody>
      </p:sp>
      <p:sp>
        <p:nvSpPr>
          <p:cNvPr id="15" name="Rectangle 14">
            <a:extLst>
              <a:ext uri="{FF2B5EF4-FFF2-40B4-BE49-F238E27FC236}">
                <a16:creationId xmlns:a16="http://schemas.microsoft.com/office/drawing/2014/main" id="{B67BEF6A-4197-4943-9211-E19BEAC7F92B}"/>
              </a:ext>
            </a:extLst>
          </p:cNvPr>
          <p:cNvSpPr/>
          <p:nvPr/>
        </p:nvSpPr>
        <p:spPr>
          <a:xfrm>
            <a:off x="5115319" y="227174"/>
            <a:ext cx="4951960" cy="41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04391EE6-3D55-421F-B006-4A8B770A3B2C}"/>
              </a:ext>
            </a:extLst>
          </p:cNvPr>
          <p:cNvSpPr txBox="1"/>
          <p:nvPr/>
        </p:nvSpPr>
        <p:spPr>
          <a:xfrm>
            <a:off x="5158182" y="268603"/>
            <a:ext cx="3747524" cy="369332"/>
          </a:xfrm>
          <a:prstGeom prst="rect">
            <a:avLst/>
          </a:prstGeom>
          <a:noFill/>
        </p:spPr>
        <p:txBody>
          <a:bodyPr wrap="square" rtlCol="0">
            <a:spAutoFit/>
          </a:bodyPr>
          <a:lstStyle/>
          <a:p>
            <a:r>
              <a:rPr lang="en-IN" dirty="0" err="1">
                <a:solidFill>
                  <a:schemeClr val="bg1"/>
                </a:solidFill>
              </a:rPr>
              <a:t>today_submission</a:t>
            </a:r>
            <a:r>
              <a:rPr lang="en-IN" dirty="0">
                <a:solidFill>
                  <a:schemeClr val="bg1"/>
                </a:solidFill>
              </a:rPr>
              <a:t>()</a:t>
            </a:r>
          </a:p>
        </p:txBody>
      </p:sp>
      <p:pic>
        <p:nvPicPr>
          <p:cNvPr id="17" name="Picture 16" descr="A screenshot of a cell phone&#10;&#10;Description automatically generated">
            <a:extLst>
              <a:ext uri="{FF2B5EF4-FFF2-40B4-BE49-F238E27FC236}">
                <a16:creationId xmlns:a16="http://schemas.microsoft.com/office/drawing/2014/main" id="{1C40A897-5B46-4FD2-BF6F-E68B2AF83F23}"/>
              </a:ext>
            </a:extLst>
          </p:cNvPr>
          <p:cNvPicPr>
            <a:picLocks noChangeAspect="1"/>
          </p:cNvPicPr>
          <p:nvPr/>
        </p:nvPicPr>
        <p:blipFill>
          <a:blip r:embed="rId5"/>
          <a:stretch>
            <a:fillRect/>
          </a:stretch>
        </p:blipFill>
        <p:spPr>
          <a:xfrm>
            <a:off x="10870049" y="-1822"/>
            <a:ext cx="1324665" cy="826527"/>
          </a:xfrm>
          <a:prstGeom prst="rect">
            <a:avLst/>
          </a:prstGeom>
        </p:spPr>
      </p:pic>
      <p:pic>
        <p:nvPicPr>
          <p:cNvPr id="8" name="Picture 7">
            <a:extLst>
              <a:ext uri="{FF2B5EF4-FFF2-40B4-BE49-F238E27FC236}">
                <a16:creationId xmlns:a16="http://schemas.microsoft.com/office/drawing/2014/main" id="{FBAAF98B-27A1-4E47-A026-437D95488F4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15319" y="640438"/>
            <a:ext cx="4951960" cy="5577124"/>
          </a:xfrm>
          <a:prstGeom prst="rect">
            <a:avLst/>
          </a:prstGeom>
          <a:ln>
            <a:solidFill>
              <a:schemeClr val="tx1"/>
            </a:solidFill>
          </a:ln>
        </p:spPr>
      </p:pic>
      <p:sp>
        <p:nvSpPr>
          <p:cNvPr id="21" name="Rectangle 20">
            <a:extLst>
              <a:ext uri="{FF2B5EF4-FFF2-40B4-BE49-F238E27FC236}">
                <a16:creationId xmlns:a16="http://schemas.microsoft.com/office/drawing/2014/main" id="{15EBB5E3-873A-432A-B53C-A1EBB925CE6D}"/>
              </a:ext>
            </a:extLst>
          </p:cNvPr>
          <p:cNvSpPr/>
          <p:nvPr/>
        </p:nvSpPr>
        <p:spPr>
          <a:xfrm>
            <a:off x="289620" y="637935"/>
            <a:ext cx="2959607" cy="7112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000" b="1" dirty="0"/>
              <a:t>To show assignments due today with notification:</a:t>
            </a:r>
          </a:p>
        </p:txBody>
      </p:sp>
    </p:spTree>
    <p:extLst>
      <p:ext uri="{BB962C8B-B14F-4D97-AF65-F5344CB8AC3E}">
        <p14:creationId xmlns:p14="http://schemas.microsoft.com/office/powerpoint/2010/main" val="3929564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EBA3E9-8FBF-409D-A391-B1D7FAB7FD3F}"/>
              </a:ext>
            </a:extLst>
          </p:cNvPr>
          <p:cNvSpPr>
            <a:spLocks noGrp="1"/>
          </p:cNvSpPr>
          <p:nvPr>
            <p:ph type="sldNum" sz="quarter" idx="12"/>
          </p:nvPr>
        </p:nvSpPr>
        <p:spPr/>
        <p:txBody>
          <a:bodyPr/>
          <a:lstStyle/>
          <a:p>
            <a:fld id="{330EA680-D336-4FF7-8B7A-9848BB0A1C32}" type="slidenum">
              <a:rPr lang="en-US" smtClean="0"/>
              <a:t>18</a:t>
            </a:fld>
            <a:endParaRPr lang="en-US"/>
          </a:p>
        </p:txBody>
      </p:sp>
      <p:pic>
        <p:nvPicPr>
          <p:cNvPr id="3" name="Picture 2" descr="A screenshot of a cell phone&#10;&#10;Description automatically generated">
            <a:extLst>
              <a:ext uri="{FF2B5EF4-FFF2-40B4-BE49-F238E27FC236}">
                <a16:creationId xmlns:a16="http://schemas.microsoft.com/office/drawing/2014/main" id="{6B825C28-7964-4940-951C-1FD194988CBF}"/>
              </a:ext>
            </a:extLst>
          </p:cNvPr>
          <p:cNvPicPr>
            <a:picLocks noChangeAspect="1"/>
          </p:cNvPicPr>
          <p:nvPr/>
        </p:nvPicPr>
        <p:blipFill>
          <a:blip r:embed="rId2"/>
          <a:stretch>
            <a:fillRect/>
          </a:stretch>
        </p:blipFill>
        <p:spPr>
          <a:xfrm>
            <a:off x="10870049" y="-1822"/>
            <a:ext cx="1324665" cy="826527"/>
          </a:xfrm>
          <a:prstGeom prst="rect">
            <a:avLst/>
          </a:prstGeom>
        </p:spPr>
      </p:pic>
      <p:pic>
        <p:nvPicPr>
          <p:cNvPr id="4" name="Picture 9" descr="A picture containing drawing&#10;&#10;Description automatically generated">
            <a:extLst>
              <a:ext uri="{FF2B5EF4-FFF2-40B4-BE49-F238E27FC236}">
                <a16:creationId xmlns:a16="http://schemas.microsoft.com/office/drawing/2014/main" id="{B7129D72-373E-4F90-A9A0-EA64C19D38B5}"/>
              </a:ext>
            </a:extLst>
          </p:cNvPr>
          <p:cNvPicPr>
            <a:picLocks noChangeAspect="1"/>
          </p:cNvPicPr>
          <p:nvPr/>
        </p:nvPicPr>
        <p:blipFill>
          <a:blip r:embed="rId3"/>
          <a:stretch>
            <a:fillRect/>
          </a:stretch>
        </p:blipFill>
        <p:spPr>
          <a:xfrm>
            <a:off x="66495" y="-2800"/>
            <a:ext cx="2857500" cy="762000"/>
          </a:xfrm>
          <a:prstGeom prst="rect">
            <a:avLst/>
          </a:prstGeom>
        </p:spPr>
      </p:pic>
      <p:pic>
        <p:nvPicPr>
          <p:cNvPr id="5" name="Picture 12">
            <a:extLst>
              <a:ext uri="{FF2B5EF4-FFF2-40B4-BE49-F238E27FC236}">
                <a16:creationId xmlns:a16="http://schemas.microsoft.com/office/drawing/2014/main" id="{3B7F5276-12FF-4970-AE92-65FE7A33863B}"/>
              </a:ext>
            </a:extLst>
          </p:cNvPr>
          <p:cNvPicPr>
            <a:picLocks noChangeAspect="1"/>
          </p:cNvPicPr>
          <p:nvPr/>
        </p:nvPicPr>
        <p:blipFill>
          <a:blip r:embed="rId4"/>
          <a:stretch>
            <a:fillRect/>
          </a:stretch>
        </p:blipFill>
        <p:spPr>
          <a:xfrm>
            <a:off x="-5752" y="6754636"/>
            <a:ext cx="12217879" cy="307370"/>
          </a:xfrm>
          <a:prstGeom prst="rect">
            <a:avLst/>
          </a:prstGeom>
        </p:spPr>
      </p:pic>
      <p:pic>
        <p:nvPicPr>
          <p:cNvPr id="6" name="Picture 13">
            <a:extLst>
              <a:ext uri="{FF2B5EF4-FFF2-40B4-BE49-F238E27FC236}">
                <a16:creationId xmlns:a16="http://schemas.microsoft.com/office/drawing/2014/main" id="{4EF0BF58-56E9-4873-A900-C6E561D5425F}"/>
              </a:ext>
            </a:extLst>
          </p:cNvPr>
          <p:cNvPicPr>
            <a:picLocks noChangeAspect="1"/>
          </p:cNvPicPr>
          <p:nvPr/>
        </p:nvPicPr>
        <p:blipFill>
          <a:blip r:embed="rId5"/>
          <a:stretch>
            <a:fillRect/>
          </a:stretch>
        </p:blipFill>
        <p:spPr>
          <a:xfrm flipV="1">
            <a:off x="-5751" y="6595904"/>
            <a:ext cx="9313652" cy="164756"/>
          </a:xfrm>
          <a:prstGeom prst="rect">
            <a:avLst/>
          </a:prstGeom>
        </p:spPr>
      </p:pic>
      <p:pic>
        <p:nvPicPr>
          <p:cNvPr id="8" name="Picture 7">
            <a:extLst>
              <a:ext uri="{FF2B5EF4-FFF2-40B4-BE49-F238E27FC236}">
                <a16:creationId xmlns:a16="http://schemas.microsoft.com/office/drawing/2014/main" id="{E9E39BFA-5FC3-4FBD-A39D-AB11669FA241}"/>
              </a:ext>
            </a:extLst>
          </p:cNvPr>
          <p:cNvPicPr>
            <a:picLocks noChangeAspect="1"/>
          </p:cNvPicPr>
          <p:nvPr/>
        </p:nvPicPr>
        <p:blipFill>
          <a:blip r:embed="rId6"/>
          <a:stretch>
            <a:fillRect/>
          </a:stretch>
        </p:blipFill>
        <p:spPr>
          <a:xfrm>
            <a:off x="2438000" y="835973"/>
            <a:ext cx="7315999" cy="5589931"/>
          </a:xfrm>
          <a:prstGeom prst="rect">
            <a:avLst/>
          </a:prstGeom>
        </p:spPr>
      </p:pic>
    </p:spTree>
    <p:extLst>
      <p:ext uri="{BB962C8B-B14F-4D97-AF65-F5344CB8AC3E}">
        <p14:creationId xmlns:p14="http://schemas.microsoft.com/office/powerpoint/2010/main" val="506695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29628D-9852-440A-AD17-93F6A53A10A4}"/>
              </a:ext>
            </a:extLst>
          </p:cNvPr>
          <p:cNvSpPr>
            <a:spLocks noGrp="1"/>
          </p:cNvSpPr>
          <p:nvPr>
            <p:ph type="sldNum" sz="quarter" idx="12"/>
          </p:nvPr>
        </p:nvSpPr>
        <p:spPr/>
        <p:txBody>
          <a:bodyPr/>
          <a:lstStyle/>
          <a:p>
            <a:fld id="{330EA680-D336-4FF7-8B7A-9848BB0A1C32}" type="slidenum">
              <a:rPr lang="en-US" smtClean="0"/>
              <a:t>19</a:t>
            </a:fld>
            <a:endParaRPr lang="en-US"/>
          </a:p>
        </p:txBody>
      </p:sp>
      <p:sp>
        <p:nvSpPr>
          <p:cNvPr id="3" name="Slide Number Placeholder 1">
            <a:extLst>
              <a:ext uri="{FF2B5EF4-FFF2-40B4-BE49-F238E27FC236}">
                <a16:creationId xmlns:a16="http://schemas.microsoft.com/office/drawing/2014/main" id="{2488312C-DD5A-4610-8A1B-351D1C7FD72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mtClean="0"/>
              <a:pPr/>
              <a:t>19</a:t>
            </a:fld>
            <a:endParaRPr lang="en-US"/>
          </a:p>
        </p:txBody>
      </p:sp>
      <p:sp>
        <p:nvSpPr>
          <p:cNvPr id="6" name="Rectangle 5">
            <a:extLst>
              <a:ext uri="{FF2B5EF4-FFF2-40B4-BE49-F238E27FC236}">
                <a16:creationId xmlns:a16="http://schemas.microsoft.com/office/drawing/2014/main" id="{A219BF80-5676-4CA3-BFF2-224AA30CBB9F}"/>
              </a:ext>
            </a:extLst>
          </p:cNvPr>
          <p:cNvSpPr/>
          <p:nvPr/>
        </p:nvSpPr>
        <p:spPr>
          <a:xfrm>
            <a:off x="6565492" y="44029"/>
            <a:ext cx="4090215" cy="433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C7BD7539-FBB6-4C6A-A0A8-05FD708A6773}"/>
              </a:ext>
            </a:extLst>
          </p:cNvPr>
          <p:cNvSpPr txBox="1"/>
          <p:nvPr/>
        </p:nvSpPr>
        <p:spPr>
          <a:xfrm>
            <a:off x="6589983" y="76294"/>
            <a:ext cx="3222595" cy="369332"/>
          </a:xfrm>
          <a:prstGeom prst="rect">
            <a:avLst/>
          </a:prstGeom>
          <a:noFill/>
        </p:spPr>
        <p:txBody>
          <a:bodyPr wrap="square" rtlCol="0">
            <a:spAutoFit/>
          </a:bodyPr>
          <a:lstStyle/>
          <a:p>
            <a:r>
              <a:rPr lang="en-IN" dirty="0" err="1">
                <a:solidFill>
                  <a:schemeClr val="bg1"/>
                </a:solidFill>
              </a:rPr>
              <a:t>clear_old_assignments</a:t>
            </a:r>
            <a:r>
              <a:rPr lang="en-IN" dirty="0">
                <a:solidFill>
                  <a:schemeClr val="bg1"/>
                </a:solidFill>
              </a:rPr>
              <a:t>()</a:t>
            </a:r>
          </a:p>
        </p:txBody>
      </p:sp>
      <p:sp>
        <p:nvSpPr>
          <p:cNvPr id="8" name="TextBox 7">
            <a:extLst>
              <a:ext uri="{FF2B5EF4-FFF2-40B4-BE49-F238E27FC236}">
                <a16:creationId xmlns:a16="http://schemas.microsoft.com/office/drawing/2014/main" id="{472FF452-B1B9-456D-AF7E-56CFADB38CA2}"/>
              </a:ext>
            </a:extLst>
          </p:cNvPr>
          <p:cNvSpPr txBox="1"/>
          <p:nvPr/>
        </p:nvSpPr>
        <p:spPr>
          <a:xfrm>
            <a:off x="502780" y="1443841"/>
            <a:ext cx="3514763" cy="4247317"/>
          </a:xfrm>
          <a:prstGeom prst="rect">
            <a:avLst/>
          </a:prstGeom>
          <a:noFill/>
        </p:spPr>
        <p:txBody>
          <a:bodyPr wrap="square" rtlCol="0">
            <a:spAutoFit/>
          </a:bodyPr>
          <a:lstStyle/>
          <a:p>
            <a:pPr marL="342900" indent="-342900" algn="just">
              <a:buFont typeface="Wingdings" panose="05000000000000000000" pitchFamily="2" charset="2"/>
              <a:buChar char="Ø"/>
            </a:pPr>
            <a:r>
              <a:rPr lang="en-IN" dirty="0"/>
              <a:t>Here first the data from files is first saved into the two lists. Then the files are opened in write mode thus clearing all the pre-existing data.</a:t>
            </a:r>
          </a:p>
          <a:p>
            <a:pPr marL="285750" indent="-285750" algn="just">
              <a:buFont typeface="Wingdings" panose="05000000000000000000" pitchFamily="2" charset="2"/>
              <a:buChar char="Ø"/>
            </a:pPr>
            <a:endParaRPr lang="en-IN" dirty="0"/>
          </a:p>
          <a:p>
            <a:pPr marL="342900" indent="-342900" algn="just">
              <a:buFont typeface="Wingdings" panose="05000000000000000000" pitchFamily="2" charset="2"/>
              <a:buChar char="Ø"/>
            </a:pPr>
            <a:r>
              <a:rPr lang="en-IN" dirty="0"/>
              <a:t>Then before storing it in external file the due dates are compared with the current dates and if the date is lesser than the current then the list element for both the list is skipped. Thus in the sense deleting the overdue assignments.</a:t>
            </a:r>
          </a:p>
        </p:txBody>
      </p:sp>
      <p:pic>
        <p:nvPicPr>
          <p:cNvPr id="9" name="Picture 9" descr="A picture containing drawing&#10;&#10;Description automatically generated">
            <a:extLst>
              <a:ext uri="{FF2B5EF4-FFF2-40B4-BE49-F238E27FC236}">
                <a16:creationId xmlns:a16="http://schemas.microsoft.com/office/drawing/2014/main" id="{25A0F947-02A7-4D8A-AED5-9A67DBAD6CD6}"/>
              </a:ext>
            </a:extLst>
          </p:cNvPr>
          <p:cNvPicPr>
            <a:picLocks noChangeAspect="1"/>
          </p:cNvPicPr>
          <p:nvPr/>
        </p:nvPicPr>
        <p:blipFill>
          <a:blip r:embed="rId2"/>
          <a:stretch>
            <a:fillRect/>
          </a:stretch>
        </p:blipFill>
        <p:spPr>
          <a:xfrm>
            <a:off x="66495" y="-2800"/>
            <a:ext cx="2190498" cy="584133"/>
          </a:xfrm>
          <a:prstGeom prst="rect">
            <a:avLst/>
          </a:prstGeom>
        </p:spPr>
      </p:pic>
      <p:pic>
        <p:nvPicPr>
          <p:cNvPr id="10" name="Picture 12">
            <a:extLst>
              <a:ext uri="{FF2B5EF4-FFF2-40B4-BE49-F238E27FC236}">
                <a16:creationId xmlns:a16="http://schemas.microsoft.com/office/drawing/2014/main" id="{EDD8A466-1849-4970-AC66-0579DCA2F827}"/>
              </a:ext>
            </a:extLst>
          </p:cNvPr>
          <p:cNvPicPr>
            <a:picLocks noChangeAspect="1"/>
          </p:cNvPicPr>
          <p:nvPr/>
        </p:nvPicPr>
        <p:blipFill>
          <a:blip r:embed="rId3"/>
          <a:stretch>
            <a:fillRect/>
          </a:stretch>
        </p:blipFill>
        <p:spPr>
          <a:xfrm>
            <a:off x="-5752" y="6754636"/>
            <a:ext cx="12217879" cy="307370"/>
          </a:xfrm>
          <a:prstGeom prst="rect">
            <a:avLst/>
          </a:prstGeom>
        </p:spPr>
      </p:pic>
      <p:pic>
        <p:nvPicPr>
          <p:cNvPr id="11" name="Picture 13">
            <a:extLst>
              <a:ext uri="{FF2B5EF4-FFF2-40B4-BE49-F238E27FC236}">
                <a16:creationId xmlns:a16="http://schemas.microsoft.com/office/drawing/2014/main" id="{311B06FC-B499-4F65-B9CF-B7E1A24F1A3A}"/>
              </a:ext>
            </a:extLst>
          </p:cNvPr>
          <p:cNvPicPr>
            <a:picLocks noChangeAspect="1"/>
          </p:cNvPicPr>
          <p:nvPr/>
        </p:nvPicPr>
        <p:blipFill>
          <a:blip r:embed="rId4"/>
          <a:stretch>
            <a:fillRect/>
          </a:stretch>
        </p:blipFill>
        <p:spPr>
          <a:xfrm flipV="1">
            <a:off x="-5751" y="6595904"/>
            <a:ext cx="9313652" cy="164756"/>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2AACD6BF-F42B-4D5F-AE0E-ADDB829CD095}"/>
              </a:ext>
            </a:extLst>
          </p:cNvPr>
          <p:cNvPicPr>
            <a:picLocks noChangeAspect="1"/>
          </p:cNvPicPr>
          <p:nvPr/>
        </p:nvPicPr>
        <p:blipFill>
          <a:blip r:embed="rId5"/>
          <a:stretch>
            <a:fillRect/>
          </a:stretch>
        </p:blipFill>
        <p:spPr>
          <a:xfrm>
            <a:off x="10870049" y="-1822"/>
            <a:ext cx="1324665" cy="826527"/>
          </a:xfrm>
          <a:prstGeom prst="rect">
            <a:avLst/>
          </a:prstGeom>
        </p:spPr>
      </p:pic>
      <p:pic>
        <p:nvPicPr>
          <p:cNvPr id="15" name="Picture 14">
            <a:extLst>
              <a:ext uri="{FF2B5EF4-FFF2-40B4-BE49-F238E27FC236}">
                <a16:creationId xmlns:a16="http://schemas.microsoft.com/office/drawing/2014/main" id="{0C0B4509-459D-4F1D-9F2E-9A9B834166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5492" y="466603"/>
            <a:ext cx="4090215" cy="6060165"/>
          </a:xfrm>
          <a:prstGeom prst="rect">
            <a:avLst/>
          </a:prstGeom>
          <a:ln>
            <a:solidFill>
              <a:schemeClr val="tx1"/>
            </a:solidFill>
          </a:ln>
        </p:spPr>
      </p:pic>
      <p:sp>
        <p:nvSpPr>
          <p:cNvPr id="18" name="Rectangle 17">
            <a:extLst>
              <a:ext uri="{FF2B5EF4-FFF2-40B4-BE49-F238E27FC236}">
                <a16:creationId xmlns:a16="http://schemas.microsoft.com/office/drawing/2014/main" id="{7582C293-D925-4D72-9B1E-A74BB2BE5CED}"/>
              </a:ext>
            </a:extLst>
          </p:cNvPr>
          <p:cNvSpPr/>
          <p:nvPr/>
        </p:nvSpPr>
        <p:spPr>
          <a:xfrm>
            <a:off x="500385" y="740065"/>
            <a:ext cx="3517158" cy="5136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000" b="1" dirty="0"/>
              <a:t>Clearing overdue assignments:</a:t>
            </a:r>
          </a:p>
        </p:txBody>
      </p:sp>
    </p:spTree>
    <p:extLst>
      <p:ext uri="{BB962C8B-B14F-4D97-AF65-F5344CB8AC3E}">
        <p14:creationId xmlns:p14="http://schemas.microsoft.com/office/powerpoint/2010/main" val="3586543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7A8936DD-54BF-4129-9FEF-FF579D094221}"/>
              </a:ext>
            </a:extLst>
          </p:cNvPr>
          <p:cNvPicPr>
            <a:picLocks noChangeAspect="1"/>
          </p:cNvPicPr>
          <p:nvPr/>
        </p:nvPicPr>
        <p:blipFill>
          <a:blip r:embed="rId2"/>
          <a:stretch>
            <a:fillRect/>
          </a:stretch>
        </p:blipFill>
        <p:spPr>
          <a:xfrm>
            <a:off x="10870049" y="-1822"/>
            <a:ext cx="1321951" cy="826527"/>
          </a:xfrm>
          <a:prstGeom prst="rect">
            <a:avLst/>
          </a:prstGeom>
        </p:spPr>
      </p:pic>
      <p:pic>
        <p:nvPicPr>
          <p:cNvPr id="9" name="Picture 9" descr="A picture containing drawing&#10;&#10;Description automatically generated">
            <a:extLst>
              <a:ext uri="{FF2B5EF4-FFF2-40B4-BE49-F238E27FC236}">
                <a16:creationId xmlns:a16="http://schemas.microsoft.com/office/drawing/2014/main" id="{7EA94BA2-03F2-4143-9587-37564C4621AA}"/>
              </a:ext>
            </a:extLst>
          </p:cNvPr>
          <p:cNvPicPr>
            <a:picLocks noGrp="1" noChangeAspect="1"/>
          </p:cNvPicPr>
          <p:nvPr>
            <p:ph idx="1"/>
          </p:nvPr>
        </p:nvPicPr>
        <p:blipFill>
          <a:blip r:embed="rId3"/>
          <a:stretch>
            <a:fillRect/>
          </a:stretch>
        </p:blipFill>
        <p:spPr>
          <a:xfrm>
            <a:off x="66495" y="-2800"/>
            <a:ext cx="2857500" cy="762000"/>
          </a:xfrm>
        </p:spPr>
      </p:pic>
      <p:pic>
        <p:nvPicPr>
          <p:cNvPr id="12" name="Picture 12">
            <a:extLst>
              <a:ext uri="{FF2B5EF4-FFF2-40B4-BE49-F238E27FC236}">
                <a16:creationId xmlns:a16="http://schemas.microsoft.com/office/drawing/2014/main" id="{54A18C93-D8FB-409E-8286-98796568286C}"/>
              </a:ext>
            </a:extLst>
          </p:cNvPr>
          <p:cNvPicPr>
            <a:picLocks noChangeAspect="1"/>
          </p:cNvPicPr>
          <p:nvPr/>
        </p:nvPicPr>
        <p:blipFill>
          <a:blip r:embed="rId4"/>
          <a:stretch>
            <a:fillRect/>
          </a:stretch>
        </p:blipFill>
        <p:spPr>
          <a:xfrm>
            <a:off x="-5752" y="6754636"/>
            <a:ext cx="12217879" cy="307370"/>
          </a:xfrm>
          <a:prstGeom prst="rect">
            <a:avLst/>
          </a:prstGeom>
        </p:spPr>
      </p:pic>
      <p:pic>
        <p:nvPicPr>
          <p:cNvPr id="13" name="Picture 13">
            <a:extLst>
              <a:ext uri="{FF2B5EF4-FFF2-40B4-BE49-F238E27FC236}">
                <a16:creationId xmlns:a16="http://schemas.microsoft.com/office/drawing/2014/main" id="{C49BA28B-E68A-4254-A441-A6BBC5EFB3D3}"/>
              </a:ext>
            </a:extLst>
          </p:cNvPr>
          <p:cNvPicPr>
            <a:picLocks noChangeAspect="1"/>
          </p:cNvPicPr>
          <p:nvPr/>
        </p:nvPicPr>
        <p:blipFill>
          <a:blip r:embed="rId5"/>
          <a:stretch>
            <a:fillRect/>
          </a:stretch>
        </p:blipFill>
        <p:spPr>
          <a:xfrm flipV="1">
            <a:off x="-5751" y="6595904"/>
            <a:ext cx="9313652" cy="164756"/>
          </a:xfrm>
          <a:prstGeom prst="rect">
            <a:avLst/>
          </a:prstGeom>
        </p:spPr>
      </p:pic>
      <p:graphicFrame>
        <p:nvGraphicFramePr>
          <p:cNvPr id="3" name="Table 3">
            <a:extLst>
              <a:ext uri="{FF2B5EF4-FFF2-40B4-BE49-F238E27FC236}">
                <a16:creationId xmlns:a16="http://schemas.microsoft.com/office/drawing/2014/main" id="{E3FCAB05-3A5E-401B-B9FD-6754F5150CC2}"/>
              </a:ext>
            </a:extLst>
          </p:cNvPr>
          <p:cNvGraphicFramePr>
            <a:graphicFrameLocks noGrp="1"/>
          </p:cNvGraphicFramePr>
          <p:nvPr>
            <p:extLst>
              <p:ext uri="{D42A27DB-BD31-4B8C-83A1-F6EECF244321}">
                <p14:modId xmlns:p14="http://schemas.microsoft.com/office/powerpoint/2010/main" val="3666700732"/>
              </p:ext>
            </p:extLst>
          </p:nvPr>
        </p:nvGraphicFramePr>
        <p:xfrm>
          <a:off x="2923995" y="1958520"/>
          <a:ext cx="6832575" cy="1478280"/>
        </p:xfrm>
        <a:graphic>
          <a:graphicData uri="http://schemas.openxmlformats.org/drawingml/2006/table">
            <a:tbl>
              <a:tblPr firstRow="1" bandRow="1">
                <a:tableStyleId>{21E4AEA4-8DFA-4A89-87EB-49C32662AFE0}</a:tableStyleId>
              </a:tblPr>
              <a:tblGrid>
                <a:gridCol w="2277525">
                  <a:extLst>
                    <a:ext uri="{9D8B030D-6E8A-4147-A177-3AD203B41FA5}">
                      <a16:colId xmlns:a16="http://schemas.microsoft.com/office/drawing/2014/main" val="1792209510"/>
                    </a:ext>
                  </a:extLst>
                </a:gridCol>
                <a:gridCol w="2277525">
                  <a:extLst>
                    <a:ext uri="{9D8B030D-6E8A-4147-A177-3AD203B41FA5}">
                      <a16:colId xmlns:a16="http://schemas.microsoft.com/office/drawing/2014/main" val="1093613207"/>
                    </a:ext>
                  </a:extLst>
                </a:gridCol>
                <a:gridCol w="2277525">
                  <a:extLst>
                    <a:ext uri="{9D8B030D-6E8A-4147-A177-3AD203B41FA5}">
                      <a16:colId xmlns:a16="http://schemas.microsoft.com/office/drawing/2014/main" val="1418263684"/>
                    </a:ext>
                  </a:extLst>
                </a:gridCol>
              </a:tblGrid>
              <a:tr h="0">
                <a:tc>
                  <a:txBody>
                    <a:bodyPr/>
                    <a:lstStyle/>
                    <a:p>
                      <a:r>
                        <a:rPr lang="en-IN" dirty="0"/>
                        <a:t>Name</a:t>
                      </a:r>
                    </a:p>
                  </a:txBody>
                  <a:tcPr/>
                </a:tc>
                <a:tc>
                  <a:txBody>
                    <a:bodyPr/>
                    <a:lstStyle/>
                    <a:p>
                      <a:r>
                        <a:rPr lang="en-IN" dirty="0"/>
                        <a:t>Roll no.</a:t>
                      </a:r>
                    </a:p>
                  </a:txBody>
                  <a:tcPr/>
                </a:tc>
                <a:tc>
                  <a:txBody>
                    <a:bodyPr/>
                    <a:lstStyle/>
                    <a:p>
                      <a:r>
                        <a:rPr lang="en-IN" dirty="0"/>
                        <a:t>Part of project</a:t>
                      </a:r>
                    </a:p>
                  </a:txBody>
                  <a:tcPr/>
                </a:tc>
                <a:extLst>
                  <a:ext uri="{0D108BD9-81ED-4DB2-BD59-A6C34878D82A}">
                    <a16:rowId xmlns:a16="http://schemas.microsoft.com/office/drawing/2014/main" val="725421788"/>
                  </a:ext>
                </a:extLst>
              </a:tr>
              <a:tr h="370840">
                <a:tc>
                  <a:txBody>
                    <a:bodyPr/>
                    <a:lstStyle/>
                    <a:p>
                      <a:r>
                        <a:rPr lang="en-IN" dirty="0"/>
                        <a:t>Shreyas </a:t>
                      </a:r>
                      <a:r>
                        <a:rPr lang="en-IN" dirty="0" err="1"/>
                        <a:t>Raskar</a:t>
                      </a:r>
                      <a:endParaRPr lang="en-IN" dirty="0"/>
                    </a:p>
                  </a:txBody>
                  <a:tcPr/>
                </a:tc>
                <a:tc>
                  <a:txBody>
                    <a:bodyPr/>
                    <a:lstStyle/>
                    <a:p>
                      <a:r>
                        <a:rPr lang="en-IN" dirty="0"/>
                        <a:t>16010520087</a:t>
                      </a:r>
                    </a:p>
                  </a:txBody>
                  <a:tcPr/>
                </a:tc>
                <a:tc>
                  <a:txBody>
                    <a:bodyPr/>
                    <a:lstStyle/>
                    <a:p>
                      <a:r>
                        <a:rPr lang="en-IN" dirty="0"/>
                        <a:t>Event Reminder</a:t>
                      </a:r>
                    </a:p>
                  </a:txBody>
                  <a:tcPr/>
                </a:tc>
                <a:extLst>
                  <a:ext uri="{0D108BD9-81ED-4DB2-BD59-A6C34878D82A}">
                    <a16:rowId xmlns:a16="http://schemas.microsoft.com/office/drawing/2014/main" val="4143595172"/>
                  </a:ext>
                </a:extLst>
              </a:tr>
              <a:tr h="370840">
                <a:tc>
                  <a:txBody>
                    <a:bodyPr/>
                    <a:lstStyle/>
                    <a:p>
                      <a:r>
                        <a:rPr lang="en-IN" dirty="0"/>
                        <a:t>Harsh Khot</a:t>
                      </a:r>
                    </a:p>
                  </a:txBody>
                  <a:tcPr/>
                </a:tc>
                <a:tc>
                  <a:txBody>
                    <a:bodyPr/>
                    <a:lstStyle/>
                    <a:p>
                      <a:r>
                        <a:rPr lang="en-IN" dirty="0"/>
                        <a:t>16010520088</a:t>
                      </a:r>
                    </a:p>
                  </a:txBody>
                  <a:tcPr/>
                </a:tc>
                <a:tc>
                  <a:txBody>
                    <a:bodyPr/>
                    <a:lstStyle/>
                    <a:p>
                      <a:r>
                        <a:rPr lang="en-IN" dirty="0"/>
                        <a:t>Assignment Reminder</a:t>
                      </a:r>
                    </a:p>
                  </a:txBody>
                  <a:tcPr/>
                </a:tc>
                <a:extLst>
                  <a:ext uri="{0D108BD9-81ED-4DB2-BD59-A6C34878D82A}">
                    <a16:rowId xmlns:a16="http://schemas.microsoft.com/office/drawing/2014/main" val="1086148261"/>
                  </a:ext>
                </a:extLst>
              </a:tr>
              <a:tr h="370840">
                <a:tc>
                  <a:txBody>
                    <a:bodyPr/>
                    <a:lstStyle/>
                    <a:p>
                      <a:r>
                        <a:rPr lang="en-IN" dirty="0" err="1"/>
                        <a:t>Awwab</a:t>
                      </a:r>
                      <a:r>
                        <a:rPr lang="en-IN" dirty="0"/>
                        <a:t> Khot</a:t>
                      </a:r>
                    </a:p>
                  </a:txBody>
                  <a:tcPr/>
                </a:tc>
                <a:tc>
                  <a:txBody>
                    <a:bodyPr/>
                    <a:lstStyle/>
                    <a:p>
                      <a:r>
                        <a:rPr lang="en-IN" dirty="0"/>
                        <a:t>16010520091</a:t>
                      </a:r>
                    </a:p>
                  </a:txBody>
                  <a:tcPr/>
                </a:tc>
                <a:tc>
                  <a:txBody>
                    <a:bodyPr/>
                    <a:lstStyle/>
                    <a:p>
                      <a:r>
                        <a:rPr lang="en-IN" dirty="0"/>
                        <a:t>Medicine Reminder</a:t>
                      </a:r>
                    </a:p>
                  </a:txBody>
                  <a:tcPr/>
                </a:tc>
                <a:extLst>
                  <a:ext uri="{0D108BD9-81ED-4DB2-BD59-A6C34878D82A}">
                    <a16:rowId xmlns:a16="http://schemas.microsoft.com/office/drawing/2014/main" val="1829274119"/>
                  </a:ext>
                </a:extLst>
              </a:tr>
            </a:tbl>
          </a:graphicData>
        </a:graphic>
      </p:graphicFrame>
      <p:sp>
        <p:nvSpPr>
          <p:cNvPr id="2" name="TextBox 1">
            <a:extLst>
              <a:ext uri="{FF2B5EF4-FFF2-40B4-BE49-F238E27FC236}">
                <a16:creationId xmlns:a16="http://schemas.microsoft.com/office/drawing/2014/main" id="{6BD1AE40-685F-4244-9C50-7CEB1E1AAAB8}"/>
              </a:ext>
            </a:extLst>
          </p:cNvPr>
          <p:cNvSpPr txBox="1"/>
          <p:nvPr/>
        </p:nvSpPr>
        <p:spPr>
          <a:xfrm>
            <a:off x="1131414" y="834682"/>
            <a:ext cx="9943546" cy="461665"/>
          </a:xfrm>
          <a:prstGeom prst="rect">
            <a:avLst/>
          </a:prstGeom>
          <a:noFill/>
        </p:spPr>
        <p:txBody>
          <a:bodyPr wrap="square" rtlCol="0">
            <a:spAutoFit/>
          </a:bodyPr>
          <a:lstStyle/>
          <a:p>
            <a:r>
              <a:rPr lang="en-IN" sz="2400" b="1" dirty="0"/>
              <a:t>Project Topic: Reminder program with desktop notifications to alert the user</a:t>
            </a:r>
          </a:p>
        </p:txBody>
      </p:sp>
      <p:sp>
        <p:nvSpPr>
          <p:cNvPr id="10" name="TextBox 9">
            <a:extLst>
              <a:ext uri="{FF2B5EF4-FFF2-40B4-BE49-F238E27FC236}">
                <a16:creationId xmlns:a16="http://schemas.microsoft.com/office/drawing/2014/main" id="{CB661751-89FF-4064-A140-E57EC19113B6}"/>
              </a:ext>
            </a:extLst>
          </p:cNvPr>
          <p:cNvSpPr txBox="1"/>
          <p:nvPr/>
        </p:nvSpPr>
        <p:spPr>
          <a:xfrm>
            <a:off x="2923995" y="4266064"/>
            <a:ext cx="7249815" cy="2308324"/>
          </a:xfrm>
          <a:prstGeom prst="rect">
            <a:avLst/>
          </a:prstGeom>
          <a:noFill/>
        </p:spPr>
        <p:txBody>
          <a:bodyPr wrap="square" rtlCol="0">
            <a:spAutoFit/>
          </a:bodyPr>
          <a:lstStyle/>
          <a:p>
            <a:r>
              <a:rPr lang="en-IN" dirty="0"/>
              <a:t>To design a program which gives reminders in form of Desktop notification: The program should have following reminder functionalities:</a:t>
            </a:r>
            <a:br>
              <a:rPr lang="en-IN" dirty="0"/>
            </a:br>
            <a:r>
              <a:rPr lang="en-IN" dirty="0"/>
              <a:t>It should remind about:</a:t>
            </a:r>
          </a:p>
          <a:p>
            <a:endParaRPr lang="en-IN" dirty="0"/>
          </a:p>
          <a:p>
            <a:pPr marL="400050" indent="-400050">
              <a:buAutoNum type="romanLcPeriod"/>
            </a:pPr>
            <a:r>
              <a:rPr lang="en-IN" dirty="0"/>
              <a:t>A specific event.</a:t>
            </a:r>
          </a:p>
          <a:p>
            <a:pPr marL="400050" indent="-400050">
              <a:buAutoNum type="romanLcPeriod"/>
            </a:pPr>
            <a:r>
              <a:rPr lang="en-IN" dirty="0"/>
              <a:t>Reminder about the user’s medicine schedule.</a:t>
            </a:r>
          </a:p>
          <a:p>
            <a:pPr marL="400050" indent="-400050">
              <a:buAutoNum type="romanLcPeriod"/>
            </a:pPr>
            <a:r>
              <a:rPr lang="en-IN" dirty="0"/>
              <a:t>Pending Assignments.</a:t>
            </a:r>
          </a:p>
          <a:p>
            <a:pPr marL="400050" indent="-400050">
              <a:buAutoNum type="romanLcPeriod"/>
            </a:pPr>
            <a:r>
              <a:rPr lang="en-IN" dirty="0"/>
              <a:t>Sedentary Reminder.</a:t>
            </a:r>
          </a:p>
        </p:txBody>
      </p:sp>
      <p:sp>
        <p:nvSpPr>
          <p:cNvPr id="16" name="Rectangle 15">
            <a:extLst>
              <a:ext uri="{FF2B5EF4-FFF2-40B4-BE49-F238E27FC236}">
                <a16:creationId xmlns:a16="http://schemas.microsoft.com/office/drawing/2014/main" id="{520C17BA-1387-4610-A2BA-009BC06676A1}"/>
              </a:ext>
            </a:extLst>
          </p:cNvPr>
          <p:cNvSpPr/>
          <p:nvPr/>
        </p:nvSpPr>
        <p:spPr>
          <a:xfrm>
            <a:off x="2923996" y="3858602"/>
            <a:ext cx="228915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6B5373D3-B4A4-4000-A195-F1FEE31BDFCE}"/>
              </a:ext>
            </a:extLst>
          </p:cNvPr>
          <p:cNvSpPr/>
          <p:nvPr/>
        </p:nvSpPr>
        <p:spPr>
          <a:xfrm>
            <a:off x="2923995" y="1505906"/>
            <a:ext cx="2289150" cy="3693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BE2C497A-597E-4244-A46B-2DB664F9F379}"/>
              </a:ext>
            </a:extLst>
          </p:cNvPr>
          <p:cNvSpPr txBox="1"/>
          <p:nvPr/>
        </p:nvSpPr>
        <p:spPr>
          <a:xfrm>
            <a:off x="2923996" y="3858602"/>
            <a:ext cx="2289150" cy="369332"/>
          </a:xfrm>
          <a:prstGeom prst="rect">
            <a:avLst/>
          </a:prstGeom>
          <a:solidFill>
            <a:schemeClr val="accent1">
              <a:lumMod val="75000"/>
            </a:schemeClr>
          </a:solidFill>
        </p:spPr>
        <p:txBody>
          <a:bodyPr wrap="square">
            <a:spAutoFit/>
          </a:bodyPr>
          <a:lstStyle/>
          <a:p>
            <a:r>
              <a:rPr lang="en-IN" dirty="0">
                <a:solidFill>
                  <a:schemeClr val="bg1"/>
                </a:solidFill>
              </a:rPr>
              <a:t>Problem statement:</a:t>
            </a:r>
          </a:p>
        </p:txBody>
      </p:sp>
      <p:sp>
        <p:nvSpPr>
          <p:cNvPr id="19" name="TextBox 18">
            <a:extLst>
              <a:ext uri="{FF2B5EF4-FFF2-40B4-BE49-F238E27FC236}">
                <a16:creationId xmlns:a16="http://schemas.microsoft.com/office/drawing/2014/main" id="{61259FCC-BB5A-453A-94DD-B6B6FE127813}"/>
              </a:ext>
            </a:extLst>
          </p:cNvPr>
          <p:cNvSpPr txBox="1"/>
          <p:nvPr/>
        </p:nvSpPr>
        <p:spPr>
          <a:xfrm>
            <a:off x="2923995" y="1524971"/>
            <a:ext cx="2920753" cy="369332"/>
          </a:xfrm>
          <a:prstGeom prst="rect">
            <a:avLst/>
          </a:prstGeom>
          <a:noFill/>
        </p:spPr>
        <p:txBody>
          <a:bodyPr wrap="square" rtlCol="0">
            <a:spAutoFit/>
          </a:bodyPr>
          <a:lstStyle/>
          <a:p>
            <a:r>
              <a:rPr lang="en-IN" dirty="0">
                <a:solidFill>
                  <a:schemeClr val="bg1"/>
                </a:solidFill>
              </a:rPr>
              <a:t>Group members</a:t>
            </a:r>
          </a:p>
        </p:txBody>
      </p:sp>
    </p:spTree>
    <p:extLst>
      <p:ext uri="{BB962C8B-B14F-4D97-AF65-F5344CB8AC3E}">
        <p14:creationId xmlns:p14="http://schemas.microsoft.com/office/powerpoint/2010/main" val="3337312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A2BC51-4A17-4EB9-BB09-360BE56B387E}"/>
              </a:ext>
            </a:extLst>
          </p:cNvPr>
          <p:cNvSpPr>
            <a:spLocks noGrp="1"/>
          </p:cNvSpPr>
          <p:nvPr>
            <p:ph type="sldNum" sz="quarter" idx="12"/>
          </p:nvPr>
        </p:nvSpPr>
        <p:spPr/>
        <p:txBody>
          <a:bodyPr/>
          <a:lstStyle/>
          <a:p>
            <a:fld id="{330EA680-D336-4FF7-8B7A-9848BB0A1C32}" type="slidenum">
              <a:rPr lang="en-US" smtClean="0"/>
              <a:t>20</a:t>
            </a:fld>
            <a:endParaRPr lang="en-US"/>
          </a:p>
        </p:txBody>
      </p:sp>
      <p:pic>
        <p:nvPicPr>
          <p:cNvPr id="3" name="Picture 2" descr="A screenshot of a cell phone&#10;&#10;Description automatically generated">
            <a:extLst>
              <a:ext uri="{FF2B5EF4-FFF2-40B4-BE49-F238E27FC236}">
                <a16:creationId xmlns:a16="http://schemas.microsoft.com/office/drawing/2014/main" id="{772649D1-8458-4DC8-AA5D-F2336FE83E0C}"/>
              </a:ext>
            </a:extLst>
          </p:cNvPr>
          <p:cNvPicPr>
            <a:picLocks noChangeAspect="1"/>
          </p:cNvPicPr>
          <p:nvPr/>
        </p:nvPicPr>
        <p:blipFill>
          <a:blip r:embed="rId2"/>
          <a:stretch>
            <a:fillRect/>
          </a:stretch>
        </p:blipFill>
        <p:spPr>
          <a:xfrm>
            <a:off x="10870049" y="-1822"/>
            <a:ext cx="1324665" cy="826527"/>
          </a:xfrm>
          <a:prstGeom prst="rect">
            <a:avLst/>
          </a:prstGeom>
        </p:spPr>
      </p:pic>
      <p:pic>
        <p:nvPicPr>
          <p:cNvPr id="4" name="Picture 9" descr="A picture containing drawing&#10;&#10;Description automatically generated">
            <a:extLst>
              <a:ext uri="{FF2B5EF4-FFF2-40B4-BE49-F238E27FC236}">
                <a16:creationId xmlns:a16="http://schemas.microsoft.com/office/drawing/2014/main" id="{5481B442-4643-4E6E-A0C4-3243159B3959}"/>
              </a:ext>
            </a:extLst>
          </p:cNvPr>
          <p:cNvPicPr>
            <a:picLocks noChangeAspect="1"/>
          </p:cNvPicPr>
          <p:nvPr/>
        </p:nvPicPr>
        <p:blipFill>
          <a:blip r:embed="rId3"/>
          <a:stretch>
            <a:fillRect/>
          </a:stretch>
        </p:blipFill>
        <p:spPr>
          <a:xfrm>
            <a:off x="66495" y="-2800"/>
            <a:ext cx="2857500" cy="762000"/>
          </a:xfrm>
          <a:prstGeom prst="rect">
            <a:avLst/>
          </a:prstGeom>
        </p:spPr>
      </p:pic>
      <p:pic>
        <p:nvPicPr>
          <p:cNvPr id="5" name="Picture 12">
            <a:extLst>
              <a:ext uri="{FF2B5EF4-FFF2-40B4-BE49-F238E27FC236}">
                <a16:creationId xmlns:a16="http://schemas.microsoft.com/office/drawing/2014/main" id="{55D01441-B9CE-4AB2-AA0F-E8EF184424D6}"/>
              </a:ext>
            </a:extLst>
          </p:cNvPr>
          <p:cNvPicPr>
            <a:picLocks noChangeAspect="1"/>
          </p:cNvPicPr>
          <p:nvPr/>
        </p:nvPicPr>
        <p:blipFill>
          <a:blip r:embed="rId4"/>
          <a:stretch>
            <a:fillRect/>
          </a:stretch>
        </p:blipFill>
        <p:spPr>
          <a:xfrm>
            <a:off x="-5752" y="6754636"/>
            <a:ext cx="12217879" cy="307370"/>
          </a:xfrm>
          <a:prstGeom prst="rect">
            <a:avLst/>
          </a:prstGeom>
        </p:spPr>
      </p:pic>
      <p:pic>
        <p:nvPicPr>
          <p:cNvPr id="6" name="Picture 13">
            <a:extLst>
              <a:ext uri="{FF2B5EF4-FFF2-40B4-BE49-F238E27FC236}">
                <a16:creationId xmlns:a16="http://schemas.microsoft.com/office/drawing/2014/main" id="{7EE5D027-5B11-423E-B429-F22F086D6460}"/>
              </a:ext>
            </a:extLst>
          </p:cNvPr>
          <p:cNvPicPr>
            <a:picLocks noChangeAspect="1"/>
          </p:cNvPicPr>
          <p:nvPr/>
        </p:nvPicPr>
        <p:blipFill>
          <a:blip r:embed="rId5"/>
          <a:stretch>
            <a:fillRect/>
          </a:stretch>
        </p:blipFill>
        <p:spPr>
          <a:xfrm flipV="1">
            <a:off x="-5751" y="6595904"/>
            <a:ext cx="9313652" cy="164756"/>
          </a:xfrm>
          <a:prstGeom prst="rect">
            <a:avLst/>
          </a:prstGeom>
        </p:spPr>
      </p:pic>
      <p:pic>
        <p:nvPicPr>
          <p:cNvPr id="8" name="Picture 7">
            <a:extLst>
              <a:ext uri="{FF2B5EF4-FFF2-40B4-BE49-F238E27FC236}">
                <a16:creationId xmlns:a16="http://schemas.microsoft.com/office/drawing/2014/main" id="{AE2EF596-0A89-4451-865C-47A6C9B0F00C}"/>
              </a:ext>
            </a:extLst>
          </p:cNvPr>
          <p:cNvPicPr>
            <a:picLocks noChangeAspect="1"/>
          </p:cNvPicPr>
          <p:nvPr/>
        </p:nvPicPr>
        <p:blipFill>
          <a:blip r:embed="rId6"/>
          <a:stretch>
            <a:fillRect/>
          </a:stretch>
        </p:blipFill>
        <p:spPr>
          <a:xfrm>
            <a:off x="1200981" y="952891"/>
            <a:ext cx="9804411" cy="5370298"/>
          </a:xfrm>
          <a:prstGeom prst="rect">
            <a:avLst/>
          </a:prstGeom>
        </p:spPr>
      </p:pic>
    </p:spTree>
    <p:extLst>
      <p:ext uri="{BB962C8B-B14F-4D97-AF65-F5344CB8AC3E}">
        <p14:creationId xmlns:p14="http://schemas.microsoft.com/office/powerpoint/2010/main" val="636617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3E2DF4-A760-4811-A70C-5256549F26C7}"/>
              </a:ext>
            </a:extLst>
          </p:cNvPr>
          <p:cNvSpPr>
            <a:spLocks noGrp="1"/>
          </p:cNvSpPr>
          <p:nvPr>
            <p:ph type="sldNum" sz="quarter" idx="12"/>
          </p:nvPr>
        </p:nvSpPr>
        <p:spPr/>
        <p:txBody>
          <a:bodyPr/>
          <a:lstStyle/>
          <a:p>
            <a:fld id="{330EA680-D336-4FF7-8B7A-9848BB0A1C32}" type="slidenum">
              <a:rPr lang="en-US" smtClean="0"/>
              <a:t>21</a:t>
            </a:fld>
            <a:endParaRPr lang="en-US"/>
          </a:p>
        </p:txBody>
      </p:sp>
      <p:pic>
        <p:nvPicPr>
          <p:cNvPr id="4" name="Picture 3">
            <a:extLst>
              <a:ext uri="{FF2B5EF4-FFF2-40B4-BE49-F238E27FC236}">
                <a16:creationId xmlns:a16="http://schemas.microsoft.com/office/drawing/2014/main" id="{09AFBEE9-EF34-4F74-B242-B3119228BA11}"/>
              </a:ext>
            </a:extLst>
          </p:cNvPr>
          <p:cNvPicPr>
            <a:picLocks noChangeAspect="1"/>
          </p:cNvPicPr>
          <p:nvPr/>
        </p:nvPicPr>
        <p:blipFill rotWithShape="1">
          <a:blip r:embed="rId2"/>
          <a:srcRect l="8803" r="33590"/>
          <a:stretch/>
        </p:blipFill>
        <p:spPr>
          <a:xfrm>
            <a:off x="6862439" y="0"/>
            <a:ext cx="3830611" cy="6649562"/>
          </a:xfrm>
          <a:prstGeom prst="rect">
            <a:avLst/>
          </a:prstGeom>
          <a:ln>
            <a:solidFill>
              <a:schemeClr val="tx1"/>
            </a:solidFill>
          </a:ln>
        </p:spPr>
      </p:pic>
      <p:sp>
        <p:nvSpPr>
          <p:cNvPr id="5" name="Slide Number Placeholder 1">
            <a:extLst>
              <a:ext uri="{FF2B5EF4-FFF2-40B4-BE49-F238E27FC236}">
                <a16:creationId xmlns:a16="http://schemas.microsoft.com/office/drawing/2014/main" id="{7B9593D5-4153-4921-A46E-37715E64736B}"/>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mtClean="0"/>
              <a:pPr/>
              <a:t>21</a:t>
            </a:fld>
            <a:endParaRPr lang="en-US"/>
          </a:p>
        </p:txBody>
      </p:sp>
      <p:sp>
        <p:nvSpPr>
          <p:cNvPr id="6" name="Slide Number Placeholder 1">
            <a:extLst>
              <a:ext uri="{FF2B5EF4-FFF2-40B4-BE49-F238E27FC236}">
                <a16:creationId xmlns:a16="http://schemas.microsoft.com/office/drawing/2014/main" id="{B873C158-A7F8-4C13-BA96-A048B18A6B1C}"/>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mtClean="0"/>
              <a:pPr/>
              <a:t>21</a:t>
            </a:fld>
            <a:endParaRPr lang="en-US"/>
          </a:p>
        </p:txBody>
      </p:sp>
      <p:sp>
        <p:nvSpPr>
          <p:cNvPr id="7" name="Slide Number Placeholder 3">
            <a:extLst>
              <a:ext uri="{FF2B5EF4-FFF2-40B4-BE49-F238E27FC236}">
                <a16:creationId xmlns:a16="http://schemas.microsoft.com/office/drawing/2014/main" id="{EEDC2972-0E56-4ED0-BB38-2E35A24DBBA0}"/>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mtClean="0"/>
              <a:pPr/>
              <a:t>21</a:t>
            </a:fld>
            <a:endParaRPr lang="en-US"/>
          </a:p>
        </p:txBody>
      </p:sp>
      <p:pic>
        <p:nvPicPr>
          <p:cNvPr id="8" name="Picture 7" descr="A screenshot of a cell phone&#10;&#10;Description automatically generated">
            <a:extLst>
              <a:ext uri="{FF2B5EF4-FFF2-40B4-BE49-F238E27FC236}">
                <a16:creationId xmlns:a16="http://schemas.microsoft.com/office/drawing/2014/main" id="{7742E887-BD15-42EB-8169-97B13547C5E1}"/>
              </a:ext>
            </a:extLst>
          </p:cNvPr>
          <p:cNvPicPr>
            <a:picLocks noChangeAspect="1"/>
          </p:cNvPicPr>
          <p:nvPr/>
        </p:nvPicPr>
        <p:blipFill>
          <a:blip r:embed="rId3"/>
          <a:stretch>
            <a:fillRect/>
          </a:stretch>
        </p:blipFill>
        <p:spPr>
          <a:xfrm>
            <a:off x="10870049" y="-1822"/>
            <a:ext cx="1321951" cy="826527"/>
          </a:xfrm>
          <a:prstGeom prst="rect">
            <a:avLst/>
          </a:prstGeom>
        </p:spPr>
      </p:pic>
      <p:pic>
        <p:nvPicPr>
          <p:cNvPr id="9" name="Picture 9" descr="A picture containing drawing&#10;&#10;Description automatically generated">
            <a:extLst>
              <a:ext uri="{FF2B5EF4-FFF2-40B4-BE49-F238E27FC236}">
                <a16:creationId xmlns:a16="http://schemas.microsoft.com/office/drawing/2014/main" id="{C2C04025-CD4D-487A-ABF6-F70AC7B94E4C}"/>
              </a:ext>
            </a:extLst>
          </p:cNvPr>
          <p:cNvPicPr>
            <a:picLocks noChangeAspect="1"/>
          </p:cNvPicPr>
          <p:nvPr/>
        </p:nvPicPr>
        <p:blipFill>
          <a:blip r:embed="rId4"/>
          <a:stretch>
            <a:fillRect/>
          </a:stretch>
        </p:blipFill>
        <p:spPr>
          <a:xfrm>
            <a:off x="66495" y="-2800"/>
            <a:ext cx="2857500" cy="762000"/>
          </a:xfrm>
          <a:prstGeom prst="rect">
            <a:avLst/>
          </a:prstGeom>
        </p:spPr>
      </p:pic>
      <p:pic>
        <p:nvPicPr>
          <p:cNvPr id="10" name="Picture 12">
            <a:extLst>
              <a:ext uri="{FF2B5EF4-FFF2-40B4-BE49-F238E27FC236}">
                <a16:creationId xmlns:a16="http://schemas.microsoft.com/office/drawing/2014/main" id="{FF97C602-9F6C-4D9C-A554-8DCC27B5E7F9}"/>
              </a:ext>
            </a:extLst>
          </p:cNvPr>
          <p:cNvPicPr>
            <a:picLocks noChangeAspect="1"/>
          </p:cNvPicPr>
          <p:nvPr/>
        </p:nvPicPr>
        <p:blipFill>
          <a:blip r:embed="rId5"/>
          <a:stretch>
            <a:fillRect/>
          </a:stretch>
        </p:blipFill>
        <p:spPr>
          <a:xfrm>
            <a:off x="-5752" y="6754636"/>
            <a:ext cx="12217879" cy="307370"/>
          </a:xfrm>
          <a:prstGeom prst="rect">
            <a:avLst/>
          </a:prstGeom>
        </p:spPr>
      </p:pic>
      <p:pic>
        <p:nvPicPr>
          <p:cNvPr id="11" name="Picture 13">
            <a:extLst>
              <a:ext uri="{FF2B5EF4-FFF2-40B4-BE49-F238E27FC236}">
                <a16:creationId xmlns:a16="http://schemas.microsoft.com/office/drawing/2014/main" id="{E92F6AD0-E83D-4B52-A6B0-6E471FFEEC50}"/>
              </a:ext>
            </a:extLst>
          </p:cNvPr>
          <p:cNvPicPr>
            <a:picLocks noChangeAspect="1"/>
          </p:cNvPicPr>
          <p:nvPr/>
        </p:nvPicPr>
        <p:blipFill>
          <a:blip r:embed="rId6"/>
          <a:stretch>
            <a:fillRect/>
          </a:stretch>
        </p:blipFill>
        <p:spPr>
          <a:xfrm flipV="1">
            <a:off x="-5751" y="6595904"/>
            <a:ext cx="9313652" cy="164756"/>
          </a:xfrm>
          <a:prstGeom prst="rect">
            <a:avLst/>
          </a:prstGeom>
        </p:spPr>
      </p:pic>
      <p:sp>
        <p:nvSpPr>
          <p:cNvPr id="12" name="TextBox 11">
            <a:extLst>
              <a:ext uri="{FF2B5EF4-FFF2-40B4-BE49-F238E27FC236}">
                <a16:creationId xmlns:a16="http://schemas.microsoft.com/office/drawing/2014/main" id="{AA46B490-A9E0-417C-B906-333839351BBE}"/>
              </a:ext>
            </a:extLst>
          </p:cNvPr>
          <p:cNvSpPr txBox="1"/>
          <p:nvPr/>
        </p:nvSpPr>
        <p:spPr>
          <a:xfrm>
            <a:off x="243493" y="1319498"/>
            <a:ext cx="5722301" cy="923330"/>
          </a:xfrm>
          <a:prstGeom prst="rect">
            <a:avLst/>
          </a:prstGeom>
          <a:noFill/>
        </p:spPr>
        <p:txBody>
          <a:bodyPr wrap="square" rtlCol="0">
            <a:spAutoFit/>
          </a:bodyPr>
          <a:lstStyle/>
          <a:p>
            <a:pPr algn="just"/>
            <a:r>
              <a:rPr lang="en-IN" dirty="0"/>
              <a:t>Sedentary reminder is used to as a repetitive reminder to do a certain task. In this case this reminder is used to notify user to drink water.  </a:t>
            </a:r>
            <a:endParaRPr lang="en-IN" sz="2000" b="1" dirty="0"/>
          </a:p>
        </p:txBody>
      </p:sp>
      <p:sp>
        <p:nvSpPr>
          <p:cNvPr id="13" name="TextBox 12">
            <a:extLst>
              <a:ext uri="{FF2B5EF4-FFF2-40B4-BE49-F238E27FC236}">
                <a16:creationId xmlns:a16="http://schemas.microsoft.com/office/drawing/2014/main" id="{41313899-8ABB-425E-A009-4E310ED0E00B}"/>
              </a:ext>
            </a:extLst>
          </p:cNvPr>
          <p:cNvSpPr txBox="1"/>
          <p:nvPr/>
        </p:nvSpPr>
        <p:spPr>
          <a:xfrm>
            <a:off x="243493" y="2388041"/>
            <a:ext cx="5722301" cy="3139321"/>
          </a:xfrm>
          <a:prstGeom prst="rect">
            <a:avLst/>
          </a:prstGeom>
          <a:noFill/>
        </p:spPr>
        <p:txBody>
          <a:bodyPr wrap="square" rtlCol="0">
            <a:spAutoFit/>
          </a:bodyPr>
          <a:lstStyle/>
          <a:p>
            <a:pPr marL="342900" indent="-342900" algn="just">
              <a:buFont typeface="Wingdings" panose="05000000000000000000" pitchFamily="2" charset="2"/>
              <a:buChar char="Ø"/>
            </a:pPr>
            <a:r>
              <a:rPr lang="en-IN" dirty="0"/>
              <a:t>In sedentary reminder the program gets input from the user about the time interval user wants to get reminded.</a:t>
            </a:r>
          </a:p>
          <a:p>
            <a:pPr marL="342900" indent="-342900" algn="just">
              <a:buFont typeface="Wingdings" panose="05000000000000000000" pitchFamily="2" charset="2"/>
              <a:buChar char="Ø"/>
            </a:pPr>
            <a:endParaRPr lang="en-IN" dirty="0"/>
          </a:p>
          <a:p>
            <a:pPr marL="342900" indent="-342900" algn="just">
              <a:buFont typeface="Wingdings" panose="05000000000000000000" pitchFamily="2" charset="2"/>
              <a:buChar char="Ø"/>
            </a:pPr>
            <a:r>
              <a:rPr lang="en-IN" dirty="0"/>
              <a:t>A infinite while loop is used and will continue to remind till the user wants to stop the reminder.</a:t>
            </a:r>
            <a:br>
              <a:rPr lang="en-IN" dirty="0"/>
            </a:br>
            <a:r>
              <a:rPr lang="en-IN" dirty="0"/>
              <a:t>The plyer module function is used to provide the desktop notification about the reminder.</a:t>
            </a:r>
          </a:p>
          <a:p>
            <a:pPr marL="342900" indent="-342900" algn="just">
              <a:buFont typeface="Wingdings" panose="05000000000000000000" pitchFamily="2" charset="2"/>
              <a:buChar char="Ø"/>
            </a:pPr>
            <a:endParaRPr lang="en-IN" dirty="0"/>
          </a:p>
          <a:p>
            <a:pPr marL="342900" indent="-342900" algn="just">
              <a:buFont typeface="Wingdings" panose="05000000000000000000" pitchFamily="2" charset="2"/>
              <a:buChar char="Ø"/>
            </a:pPr>
            <a:r>
              <a:rPr lang="en-IN" dirty="0"/>
              <a:t>To execute process after a pause </a:t>
            </a:r>
            <a:r>
              <a:rPr lang="en-IN" dirty="0" err="1"/>
              <a:t>time.sleep</a:t>
            </a:r>
            <a:r>
              <a:rPr lang="en-IN" dirty="0"/>
              <a:t>() function is used to halt the process for the time user has set.</a:t>
            </a:r>
          </a:p>
        </p:txBody>
      </p:sp>
      <p:sp>
        <p:nvSpPr>
          <p:cNvPr id="3" name="Rectangle 2">
            <a:extLst>
              <a:ext uri="{FF2B5EF4-FFF2-40B4-BE49-F238E27FC236}">
                <a16:creationId xmlns:a16="http://schemas.microsoft.com/office/drawing/2014/main" id="{C5030B3A-90C8-4F1B-8130-D22187C47CD7}"/>
              </a:ext>
            </a:extLst>
          </p:cNvPr>
          <p:cNvSpPr/>
          <p:nvPr/>
        </p:nvSpPr>
        <p:spPr>
          <a:xfrm>
            <a:off x="243493" y="917932"/>
            <a:ext cx="5642402" cy="4015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800" b="1" dirty="0"/>
              <a:t>Sedentary Reminder:</a:t>
            </a:r>
            <a:endParaRPr lang="en-IN" dirty="0"/>
          </a:p>
        </p:txBody>
      </p:sp>
    </p:spTree>
    <p:extLst>
      <p:ext uri="{BB962C8B-B14F-4D97-AF65-F5344CB8AC3E}">
        <p14:creationId xmlns:p14="http://schemas.microsoft.com/office/powerpoint/2010/main" val="2149477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722458" y="409318"/>
            <a:ext cx="702416"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7421729" y="1406173"/>
            <a:ext cx="207493"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1223454" y="0"/>
            <a:ext cx="968545" cy="721920"/>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C9DDECDA-AC01-47B8-B70B-458DA247878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3245736" cy="811434"/>
          </a:xfrm>
          <a:prstGeom prst="rect">
            <a:avLst/>
          </a:prstGeom>
        </p:spPr>
      </p:pic>
      <p:sp>
        <p:nvSpPr>
          <p:cNvPr id="2" name="TextBox 1">
            <a:extLst>
              <a:ext uri="{FF2B5EF4-FFF2-40B4-BE49-F238E27FC236}">
                <a16:creationId xmlns:a16="http://schemas.microsoft.com/office/drawing/2014/main" id="{A42F4834-3A17-4C4D-BF53-C7E652135CB9}"/>
              </a:ext>
            </a:extLst>
          </p:cNvPr>
          <p:cNvSpPr txBox="1"/>
          <p:nvPr/>
        </p:nvSpPr>
        <p:spPr>
          <a:xfrm>
            <a:off x="336333" y="4323000"/>
            <a:ext cx="11257903" cy="1477328"/>
          </a:xfrm>
          <a:prstGeom prst="rect">
            <a:avLst/>
          </a:prstGeom>
          <a:noFill/>
        </p:spPr>
        <p:txBody>
          <a:bodyPr wrap="square" rtlCol="0">
            <a:spAutoFit/>
          </a:bodyPr>
          <a:lstStyle/>
          <a:p>
            <a:r>
              <a:rPr lang="en-IN" dirty="0"/>
              <a:t>Thus In our program we were able to demonstrate the concept of reminders. We were able to give reminders about:</a:t>
            </a:r>
          </a:p>
          <a:p>
            <a:pPr marL="342900" indent="-342900">
              <a:buAutoNum type="arabicPeriod"/>
            </a:pPr>
            <a:r>
              <a:rPr lang="en-IN" dirty="0"/>
              <a:t>A event.</a:t>
            </a:r>
          </a:p>
          <a:p>
            <a:pPr marL="342900" indent="-342900">
              <a:buAutoNum type="arabicPeriod"/>
            </a:pPr>
            <a:r>
              <a:rPr lang="en-IN" dirty="0"/>
              <a:t>Your Medicine schedule.</a:t>
            </a:r>
          </a:p>
          <a:p>
            <a:pPr marL="342900" indent="-342900">
              <a:buAutoNum type="arabicPeriod"/>
            </a:pPr>
            <a:r>
              <a:rPr lang="en-IN" dirty="0"/>
              <a:t>Your Pending assignments.</a:t>
            </a:r>
          </a:p>
          <a:p>
            <a:pPr marL="342900" indent="-342900">
              <a:buAutoNum type="arabicPeriod"/>
            </a:pPr>
            <a:r>
              <a:rPr lang="en-IN" dirty="0"/>
              <a:t>Drinking water after regular time interval</a:t>
            </a:r>
          </a:p>
        </p:txBody>
      </p:sp>
      <p:sp>
        <p:nvSpPr>
          <p:cNvPr id="3" name="TextBox 2">
            <a:extLst>
              <a:ext uri="{FF2B5EF4-FFF2-40B4-BE49-F238E27FC236}">
                <a16:creationId xmlns:a16="http://schemas.microsoft.com/office/drawing/2014/main" id="{CF8BDB74-C30D-4FF6-8E00-C0DAE7B1575B}"/>
              </a:ext>
            </a:extLst>
          </p:cNvPr>
          <p:cNvSpPr txBox="1"/>
          <p:nvPr/>
        </p:nvSpPr>
        <p:spPr>
          <a:xfrm>
            <a:off x="336332" y="1359195"/>
            <a:ext cx="11257903" cy="2031325"/>
          </a:xfrm>
          <a:prstGeom prst="rect">
            <a:avLst/>
          </a:prstGeom>
          <a:noFill/>
        </p:spPr>
        <p:txBody>
          <a:bodyPr wrap="square" rtlCol="0">
            <a:spAutoFit/>
          </a:bodyPr>
          <a:lstStyle/>
          <a:p>
            <a:r>
              <a:rPr lang="en-IN" dirty="0"/>
              <a:t>We were successfully able to implement the use of notifications on desktop using a external python module plyer.</a:t>
            </a:r>
          </a:p>
          <a:p>
            <a:endParaRPr lang="en-IN" dirty="0"/>
          </a:p>
          <a:p>
            <a:pPr marL="285750" indent="-285750">
              <a:buFont typeface="Wingdings" panose="05000000000000000000" pitchFamily="2" charset="2"/>
              <a:buChar char="Ø"/>
            </a:pPr>
            <a:r>
              <a:rPr lang="en-IN" dirty="0"/>
              <a:t>In event reminder concept of </a:t>
            </a:r>
            <a:r>
              <a:rPr lang="en-IN" dirty="0" err="1"/>
              <a:t>time.sleep</a:t>
            </a:r>
            <a:r>
              <a:rPr lang="en-IN" dirty="0"/>
              <a:t>() was used to schedule the reminder.</a:t>
            </a:r>
          </a:p>
          <a:p>
            <a:pPr marL="285750" indent="-285750">
              <a:buFont typeface="Wingdings" panose="05000000000000000000" pitchFamily="2" charset="2"/>
              <a:buChar char="Ø"/>
            </a:pPr>
            <a:r>
              <a:rPr lang="en-IN" dirty="0"/>
              <a:t>In medicine reminder the concept of checking time entered by user with current time using time module built in functions </a:t>
            </a:r>
            <a:r>
              <a:rPr lang="pt-BR" dirty="0"/>
              <a:t>to compare the time and give required output</a:t>
            </a:r>
            <a:r>
              <a:rPr lang="en-IN" dirty="0"/>
              <a:t>.</a:t>
            </a:r>
          </a:p>
          <a:p>
            <a:pPr marL="285750" indent="-285750">
              <a:buFont typeface="Wingdings" panose="05000000000000000000" pitchFamily="2" charset="2"/>
              <a:buChar char="Ø"/>
            </a:pPr>
            <a:r>
              <a:rPr lang="en-IN" dirty="0"/>
              <a:t>In assignment reminder the concept of file handling was used to store the data regarding assignments so that even after the program is closed the data can be used again multiple times.</a:t>
            </a:r>
          </a:p>
        </p:txBody>
      </p:sp>
      <p:sp>
        <p:nvSpPr>
          <p:cNvPr id="8" name="Rectangle 7">
            <a:extLst>
              <a:ext uri="{FF2B5EF4-FFF2-40B4-BE49-F238E27FC236}">
                <a16:creationId xmlns:a16="http://schemas.microsoft.com/office/drawing/2014/main" id="{FA627365-3264-4EC8-8D3E-239CDFE42CD3}"/>
              </a:ext>
            </a:extLst>
          </p:cNvPr>
          <p:cNvSpPr/>
          <p:nvPr/>
        </p:nvSpPr>
        <p:spPr>
          <a:xfrm>
            <a:off x="336332" y="3922890"/>
            <a:ext cx="1377058" cy="40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FB001720-463B-44A9-B146-3FF0CCA7522B}"/>
              </a:ext>
            </a:extLst>
          </p:cNvPr>
          <p:cNvSpPr txBox="1"/>
          <p:nvPr/>
        </p:nvSpPr>
        <p:spPr>
          <a:xfrm>
            <a:off x="336332" y="3915593"/>
            <a:ext cx="1485827" cy="400110"/>
          </a:xfrm>
          <a:prstGeom prst="rect">
            <a:avLst/>
          </a:prstGeom>
          <a:noFill/>
        </p:spPr>
        <p:txBody>
          <a:bodyPr wrap="square" rtlCol="0">
            <a:spAutoFit/>
          </a:bodyPr>
          <a:lstStyle/>
          <a:p>
            <a:r>
              <a:rPr lang="en-IN" sz="2000" b="1" dirty="0">
                <a:solidFill>
                  <a:schemeClr val="bg1"/>
                </a:solidFill>
              </a:rPr>
              <a:t>Conclusion:</a:t>
            </a:r>
          </a:p>
        </p:txBody>
      </p:sp>
      <p:sp>
        <p:nvSpPr>
          <p:cNvPr id="13" name="Rectangle 12">
            <a:extLst>
              <a:ext uri="{FF2B5EF4-FFF2-40B4-BE49-F238E27FC236}">
                <a16:creationId xmlns:a16="http://schemas.microsoft.com/office/drawing/2014/main" id="{CD42BC21-1EEB-49B3-B6E7-924237EAD6A3}"/>
              </a:ext>
            </a:extLst>
          </p:cNvPr>
          <p:cNvSpPr/>
          <p:nvPr/>
        </p:nvSpPr>
        <p:spPr>
          <a:xfrm>
            <a:off x="336332" y="937935"/>
            <a:ext cx="1181750" cy="40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653A75B6-11E5-46D4-AF20-593629034056}"/>
              </a:ext>
            </a:extLst>
          </p:cNvPr>
          <p:cNvSpPr txBox="1"/>
          <p:nvPr/>
        </p:nvSpPr>
        <p:spPr>
          <a:xfrm>
            <a:off x="336332" y="929616"/>
            <a:ext cx="959808" cy="400110"/>
          </a:xfrm>
          <a:prstGeom prst="rect">
            <a:avLst/>
          </a:prstGeom>
          <a:noFill/>
        </p:spPr>
        <p:txBody>
          <a:bodyPr wrap="square" rtlCol="0">
            <a:spAutoFit/>
          </a:bodyPr>
          <a:lstStyle/>
          <a:p>
            <a:r>
              <a:rPr lang="en-IN" sz="2000" b="1" dirty="0">
                <a:solidFill>
                  <a:schemeClr val="bg1"/>
                </a:solidFill>
              </a:rPr>
              <a:t>Result:</a:t>
            </a:r>
          </a:p>
        </p:txBody>
      </p:sp>
    </p:spTree>
    <p:extLst>
      <p:ext uri="{BB962C8B-B14F-4D97-AF65-F5344CB8AC3E}">
        <p14:creationId xmlns:p14="http://schemas.microsoft.com/office/powerpoint/2010/main" val="333516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3EF490-CC4C-4418-BBF1-E073C6F011A9}"/>
              </a:ext>
            </a:extLst>
          </p:cNvPr>
          <p:cNvSpPr>
            <a:spLocks noGrp="1"/>
          </p:cNvSpPr>
          <p:nvPr>
            <p:ph type="sldNum" sz="quarter" idx="12"/>
          </p:nvPr>
        </p:nvSpPr>
        <p:spPr/>
        <p:txBody>
          <a:bodyPr/>
          <a:lstStyle/>
          <a:p>
            <a:fld id="{330EA680-D336-4FF7-8B7A-9848BB0A1C32}" type="slidenum">
              <a:rPr lang="en-US" smtClean="0"/>
              <a:t>23</a:t>
            </a:fld>
            <a:endParaRPr lang="en-US"/>
          </a:p>
        </p:txBody>
      </p:sp>
      <p:pic>
        <p:nvPicPr>
          <p:cNvPr id="3" name="Picture 2">
            <a:extLst>
              <a:ext uri="{FF2B5EF4-FFF2-40B4-BE49-F238E27FC236}">
                <a16:creationId xmlns:a16="http://schemas.microsoft.com/office/drawing/2014/main" id="{B4BFDEA7-5D1F-4AE9-B04E-9CFC3CC6B7AB}"/>
              </a:ext>
            </a:extLst>
          </p:cNvPr>
          <p:cNvPicPr>
            <a:picLocks noChangeAspect="1"/>
          </p:cNvPicPr>
          <p:nvPr/>
        </p:nvPicPr>
        <p:blipFill>
          <a:blip r:embed="rId2"/>
          <a:stretch>
            <a:fillRect/>
          </a:stretch>
        </p:blipFill>
        <p:spPr>
          <a:xfrm rot="5400000">
            <a:off x="5722458" y="409318"/>
            <a:ext cx="702416" cy="12236665"/>
          </a:xfrm>
          <a:prstGeom prst="rect">
            <a:avLst/>
          </a:prstGeom>
        </p:spPr>
      </p:pic>
      <p:pic>
        <p:nvPicPr>
          <p:cNvPr id="4" name="Picture 3">
            <a:extLst>
              <a:ext uri="{FF2B5EF4-FFF2-40B4-BE49-F238E27FC236}">
                <a16:creationId xmlns:a16="http://schemas.microsoft.com/office/drawing/2014/main" id="{90B4A04E-C9EF-46EF-A351-E95FD9D5E9A9}"/>
              </a:ext>
            </a:extLst>
          </p:cNvPr>
          <p:cNvPicPr>
            <a:picLocks noChangeAspect="1"/>
          </p:cNvPicPr>
          <p:nvPr/>
        </p:nvPicPr>
        <p:blipFill>
          <a:blip r:embed="rId3"/>
          <a:stretch>
            <a:fillRect/>
          </a:stretch>
        </p:blipFill>
        <p:spPr>
          <a:xfrm rot="5400000">
            <a:off x="7421729" y="1406173"/>
            <a:ext cx="207493" cy="9333048"/>
          </a:xfrm>
          <a:prstGeom prst="rect">
            <a:avLst/>
          </a:prstGeom>
        </p:spPr>
      </p:pic>
      <p:pic>
        <p:nvPicPr>
          <p:cNvPr id="5" name="Content Placeholder 6" descr="A close up of a sign&#10;&#10;Description automatically generated">
            <a:extLst>
              <a:ext uri="{FF2B5EF4-FFF2-40B4-BE49-F238E27FC236}">
                <a16:creationId xmlns:a16="http://schemas.microsoft.com/office/drawing/2014/main" id="{2A0EE493-1080-47B7-9CB8-2515E11F8CB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23454" y="0"/>
            <a:ext cx="968545" cy="721920"/>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0BDE4776-A22F-47EC-8129-6B658114027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3245736" cy="811434"/>
          </a:xfrm>
          <a:prstGeom prst="rect">
            <a:avLst/>
          </a:prstGeom>
        </p:spPr>
      </p:pic>
      <p:sp>
        <p:nvSpPr>
          <p:cNvPr id="7" name="TextBox 6">
            <a:extLst>
              <a:ext uri="{FF2B5EF4-FFF2-40B4-BE49-F238E27FC236}">
                <a16:creationId xmlns:a16="http://schemas.microsoft.com/office/drawing/2014/main" id="{8E6F9110-ECAC-4BA4-8436-8719C2B8A583}"/>
              </a:ext>
            </a:extLst>
          </p:cNvPr>
          <p:cNvSpPr txBox="1"/>
          <p:nvPr/>
        </p:nvSpPr>
        <p:spPr>
          <a:xfrm>
            <a:off x="265313" y="1018926"/>
            <a:ext cx="3886200" cy="400110"/>
          </a:xfrm>
          <a:prstGeom prst="rect">
            <a:avLst/>
          </a:prstGeom>
          <a:noFill/>
        </p:spPr>
        <p:txBody>
          <a:bodyPr wrap="square" rtlCol="0">
            <a:spAutoFit/>
          </a:bodyPr>
          <a:lstStyle/>
          <a:p>
            <a:r>
              <a:rPr lang="en-IN" sz="2000" b="1" dirty="0"/>
              <a:t>References:</a:t>
            </a:r>
          </a:p>
        </p:txBody>
      </p:sp>
      <p:sp>
        <p:nvSpPr>
          <p:cNvPr id="9" name="TextBox 8">
            <a:extLst>
              <a:ext uri="{FF2B5EF4-FFF2-40B4-BE49-F238E27FC236}">
                <a16:creationId xmlns:a16="http://schemas.microsoft.com/office/drawing/2014/main" id="{A4C68E65-1FA7-4A20-A579-98C3C57E4AA1}"/>
              </a:ext>
            </a:extLst>
          </p:cNvPr>
          <p:cNvSpPr txBox="1"/>
          <p:nvPr/>
        </p:nvSpPr>
        <p:spPr>
          <a:xfrm>
            <a:off x="596399" y="1626528"/>
            <a:ext cx="3676372" cy="4524315"/>
          </a:xfrm>
          <a:prstGeom prst="rect">
            <a:avLst/>
          </a:prstGeom>
          <a:noFill/>
        </p:spPr>
        <p:txBody>
          <a:bodyPr wrap="square">
            <a:spAutoFit/>
          </a:bodyPr>
          <a:lstStyle/>
          <a:p>
            <a:r>
              <a:rPr lang="en-IN" dirty="0"/>
              <a:t>For assignment reminder</a:t>
            </a:r>
          </a:p>
          <a:p>
            <a:endParaRPr lang="en-IN" dirty="0"/>
          </a:p>
          <a:p>
            <a:r>
              <a:rPr lang="en-IN" dirty="0"/>
              <a:t>Notification using plyer module</a:t>
            </a:r>
            <a:br>
              <a:rPr lang="en-IN" dirty="0">
                <a:hlinkClick r:id="rId6"/>
              </a:rPr>
            </a:br>
            <a:r>
              <a:rPr lang="en-IN" dirty="0">
                <a:hlinkClick r:id="rId6"/>
              </a:rPr>
              <a:t>https://youtu.be/bTJWRmgPZpE</a:t>
            </a:r>
            <a:br>
              <a:rPr lang="en-IN" dirty="0"/>
            </a:br>
            <a:r>
              <a:rPr lang="en-IN" dirty="0"/>
              <a:t>Convert a list to string:</a:t>
            </a:r>
            <a:br>
              <a:rPr lang="en-IN" dirty="0">
                <a:hlinkClick r:id="rId7"/>
              </a:rPr>
            </a:br>
            <a:r>
              <a:rPr lang="en-IN" dirty="0">
                <a:hlinkClick r:id="rId7"/>
              </a:rPr>
              <a:t>https://www.geeksforgeeks.org/python-program-to-convert-a-list-to-string/</a:t>
            </a:r>
            <a:endParaRPr lang="en-IN" dirty="0"/>
          </a:p>
          <a:p>
            <a:r>
              <a:rPr lang="en-IN" dirty="0"/>
              <a:t>Convert string to date, compare date:</a:t>
            </a:r>
            <a:br>
              <a:rPr lang="en-IN" dirty="0"/>
            </a:br>
            <a:r>
              <a:rPr lang="en-IN" dirty="0">
                <a:hlinkClick r:id="rId8"/>
              </a:rPr>
              <a:t>https://www.educative.io/edpresso/how-to-convert-a-string-to-a-date-in-python</a:t>
            </a:r>
            <a:endParaRPr lang="en-IN" dirty="0"/>
          </a:p>
          <a:p>
            <a:br>
              <a:rPr lang="en-IN" dirty="0"/>
            </a:br>
            <a:r>
              <a:rPr lang="en-IN" dirty="0">
                <a:hlinkClick r:id="rId9"/>
              </a:rPr>
              <a:t>https://www.geeksforgeeks.org/get-current-date-using-python/</a:t>
            </a:r>
            <a:endParaRPr lang="en-IN" dirty="0"/>
          </a:p>
          <a:p>
            <a:endParaRPr lang="en-IN" dirty="0"/>
          </a:p>
        </p:txBody>
      </p:sp>
      <p:sp>
        <p:nvSpPr>
          <p:cNvPr id="10" name="TextBox 9">
            <a:extLst>
              <a:ext uri="{FF2B5EF4-FFF2-40B4-BE49-F238E27FC236}">
                <a16:creationId xmlns:a16="http://schemas.microsoft.com/office/drawing/2014/main" id="{0E4690CD-D78A-4B83-BE45-42AF24007C7D}"/>
              </a:ext>
            </a:extLst>
          </p:cNvPr>
          <p:cNvSpPr txBox="1"/>
          <p:nvPr/>
        </p:nvSpPr>
        <p:spPr>
          <a:xfrm>
            <a:off x="4498619" y="1647887"/>
            <a:ext cx="3150094" cy="2308324"/>
          </a:xfrm>
          <a:prstGeom prst="rect">
            <a:avLst/>
          </a:prstGeom>
          <a:noFill/>
        </p:spPr>
        <p:txBody>
          <a:bodyPr wrap="square">
            <a:spAutoFit/>
          </a:bodyPr>
          <a:lstStyle/>
          <a:p>
            <a:r>
              <a:rPr lang="en-IN" dirty="0"/>
              <a:t>For medicine reminder:</a:t>
            </a:r>
          </a:p>
          <a:p>
            <a:endParaRPr lang="en-IN" dirty="0">
              <a:solidFill>
                <a:srgbClr val="954F72"/>
              </a:solidFill>
              <a:hlinkClick r:id="rId10">
                <a:extLst>
                  <a:ext uri="{A12FA001-AC4F-418D-AE19-62706E023703}">
                    <ahyp:hlinkClr xmlns:ahyp="http://schemas.microsoft.com/office/drawing/2018/hyperlinkcolor" val="tx"/>
                  </a:ext>
                </a:extLst>
              </a:hlinkClick>
            </a:endParaRPr>
          </a:p>
          <a:p>
            <a:r>
              <a:rPr lang="en-IN" dirty="0">
                <a:solidFill>
                  <a:schemeClr val="accent1"/>
                </a:solidFill>
                <a:hlinkClick r:id="rId10">
                  <a:extLst>
                    <a:ext uri="{A12FA001-AC4F-418D-AE19-62706E023703}">
                      <ahyp:hlinkClr xmlns:ahyp="http://schemas.microsoft.com/office/drawing/2018/hyperlinkcolor" val="tx"/>
                    </a:ext>
                  </a:extLst>
                </a:hlinkClick>
              </a:rPr>
              <a:t>https://youtu.be/HHddgUtliBg</a:t>
            </a:r>
            <a:endParaRPr lang="en-IN" dirty="0">
              <a:solidFill>
                <a:schemeClr val="accent1"/>
              </a:solidFill>
            </a:endParaRPr>
          </a:p>
          <a:p>
            <a:endParaRPr lang="en-IN" dirty="0"/>
          </a:p>
          <a:p>
            <a:r>
              <a:rPr lang="en-IN" dirty="0">
                <a:solidFill>
                  <a:schemeClr val="accent1"/>
                </a:solidFill>
                <a:hlinkClick r:id="rId11">
                  <a:extLst>
                    <a:ext uri="{A12FA001-AC4F-418D-AE19-62706E023703}">
                      <ahyp:hlinkClr xmlns:ahyp="http://schemas.microsoft.com/office/drawing/2018/hyperlinkcolor" val="tx"/>
                    </a:ext>
                  </a:extLst>
                </a:hlinkClick>
              </a:rPr>
              <a:t>https://youtu.be/at7rpdT8FeI</a:t>
            </a:r>
            <a:endParaRPr lang="en-IN" dirty="0">
              <a:solidFill>
                <a:schemeClr val="accent1"/>
              </a:solidFill>
            </a:endParaRPr>
          </a:p>
          <a:p>
            <a:endParaRPr lang="en-IN" dirty="0"/>
          </a:p>
          <a:p>
            <a:r>
              <a:rPr lang="en-IN" dirty="0">
                <a:hlinkClick r:id="rId12"/>
              </a:rPr>
              <a:t>https://youtu.be/aQVdUTJs3yI</a:t>
            </a:r>
            <a:br>
              <a:rPr lang="en-IN" dirty="0"/>
            </a:br>
            <a:endParaRPr lang="en-IN" dirty="0"/>
          </a:p>
        </p:txBody>
      </p:sp>
      <p:sp>
        <p:nvSpPr>
          <p:cNvPr id="8" name="TextBox 7">
            <a:extLst>
              <a:ext uri="{FF2B5EF4-FFF2-40B4-BE49-F238E27FC236}">
                <a16:creationId xmlns:a16="http://schemas.microsoft.com/office/drawing/2014/main" id="{675E5402-723A-4208-B30A-9C1F211F2806}"/>
              </a:ext>
            </a:extLst>
          </p:cNvPr>
          <p:cNvSpPr txBox="1"/>
          <p:nvPr/>
        </p:nvSpPr>
        <p:spPr>
          <a:xfrm>
            <a:off x="7927759" y="1647887"/>
            <a:ext cx="3532573" cy="2308324"/>
          </a:xfrm>
          <a:prstGeom prst="rect">
            <a:avLst/>
          </a:prstGeom>
          <a:noFill/>
        </p:spPr>
        <p:txBody>
          <a:bodyPr wrap="square" rtlCol="0">
            <a:spAutoFit/>
          </a:bodyPr>
          <a:lstStyle/>
          <a:p>
            <a:r>
              <a:rPr lang="en-US" dirty="0"/>
              <a:t>For event reminder:</a:t>
            </a:r>
          </a:p>
          <a:p>
            <a:endParaRPr lang="en-US" dirty="0"/>
          </a:p>
          <a:p>
            <a:r>
              <a:rPr lang="en-IN" dirty="0">
                <a:hlinkClick r:id="rId13"/>
              </a:rPr>
              <a:t>https://medium.com/analytics-vidhya/create-desktop-notifier-using-python-6dab0a1c348c</a:t>
            </a:r>
            <a:endParaRPr lang="en-US" dirty="0"/>
          </a:p>
          <a:p>
            <a:endParaRPr lang="en-US" dirty="0"/>
          </a:p>
          <a:p>
            <a:r>
              <a:rPr lang="en-IN" dirty="0">
                <a:hlinkClick r:id="rId10"/>
              </a:rPr>
              <a:t>https://youtu.be/HHddgUtliBg</a:t>
            </a:r>
            <a:endParaRPr lang="en-IN" dirty="0"/>
          </a:p>
          <a:p>
            <a:endParaRPr lang="en-IN" dirty="0"/>
          </a:p>
        </p:txBody>
      </p:sp>
    </p:spTree>
    <p:extLst>
      <p:ext uri="{BB962C8B-B14F-4D97-AF65-F5344CB8AC3E}">
        <p14:creationId xmlns:p14="http://schemas.microsoft.com/office/powerpoint/2010/main" val="3787131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0E0E7B-CCBB-4EF6-B4B1-6754EBB29C1D}"/>
              </a:ext>
            </a:extLst>
          </p:cNvPr>
          <p:cNvSpPr>
            <a:spLocks noGrp="1"/>
          </p:cNvSpPr>
          <p:nvPr>
            <p:ph type="sldNum" sz="quarter" idx="12"/>
          </p:nvPr>
        </p:nvSpPr>
        <p:spPr/>
        <p:txBody>
          <a:bodyPr/>
          <a:lstStyle/>
          <a:p>
            <a:fld id="{330EA680-D336-4FF7-8B7A-9848BB0A1C32}" type="slidenum">
              <a:rPr lang="en-US" smtClean="0"/>
              <a:t>24</a:t>
            </a:fld>
            <a:endParaRPr lang="en-US"/>
          </a:p>
        </p:txBody>
      </p:sp>
      <p:pic>
        <p:nvPicPr>
          <p:cNvPr id="3" name="Picture 2">
            <a:extLst>
              <a:ext uri="{FF2B5EF4-FFF2-40B4-BE49-F238E27FC236}">
                <a16:creationId xmlns:a16="http://schemas.microsoft.com/office/drawing/2014/main" id="{CAC3515A-90AA-41B5-8916-3CA0F66E3B22}"/>
              </a:ext>
            </a:extLst>
          </p:cNvPr>
          <p:cNvPicPr>
            <a:picLocks noChangeAspect="1"/>
          </p:cNvPicPr>
          <p:nvPr/>
        </p:nvPicPr>
        <p:blipFill>
          <a:blip r:embed="rId2"/>
          <a:stretch>
            <a:fillRect/>
          </a:stretch>
        </p:blipFill>
        <p:spPr>
          <a:xfrm rot="5400000">
            <a:off x="5722458" y="409318"/>
            <a:ext cx="702416" cy="12236665"/>
          </a:xfrm>
          <a:prstGeom prst="rect">
            <a:avLst/>
          </a:prstGeom>
        </p:spPr>
      </p:pic>
      <p:pic>
        <p:nvPicPr>
          <p:cNvPr id="4" name="Picture 3">
            <a:extLst>
              <a:ext uri="{FF2B5EF4-FFF2-40B4-BE49-F238E27FC236}">
                <a16:creationId xmlns:a16="http://schemas.microsoft.com/office/drawing/2014/main" id="{46485948-8B37-4443-B989-906A38D61D83}"/>
              </a:ext>
            </a:extLst>
          </p:cNvPr>
          <p:cNvPicPr>
            <a:picLocks noChangeAspect="1"/>
          </p:cNvPicPr>
          <p:nvPr/>
        </p:nvPicPr>
        <p:blipFill>
          <a:blip r:embed="rId3"/>
          <a:stretch>
            <a:fillRect/>
          </a:stretch>
        </p:blipFill>
        <p:spPr>
          <a:xfrm rot="5400000">
            <a:off x="7421729" y="1406173"/>
            <a:ext cx="207493" cy="9333048"/>
          </a:xfrm>
          <a:prstGeom prst="rect">
            <a:avLst/>
          </a:prstGeom>
        </p:spPr>
      </p:pic>
      <p:pic>
        <p:nvPicPr>
          <p:cNvPr id="5" name="Content Placeholder 6" descr="A close up of a sign&#10;&#10;Description automatically generated">
            <a:extLst>
              <a:ext uri="{FF2B5EF4-FFF2-40B4-BE49-F238E27FC236}">
                <a16:creationId xmlns:a16="http://schemas.microsoft.com/office/drawing/2014/main" id="{A61C8992-C19D-4361-A6E9-7DC186C4DDE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23454" y="0"/>
            <a:ext cx="968545" cy="721920"/>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115F1210-CE71-4206-A12A-B6D36C3F69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3245736" cy="811434"/>
          </a:xfrm>
          <a:prstGeom prst="rect">
            <a:avLst/>
          </a:prstGeom>
        </p:spPr>
      </p:pic>
      <p:sp>
        <p:nvSpPr>
          <p:cNvPr id="7" name="Rectangle 6">
            <a:extLst>
              <a:ext uri="{FF2B5EF4-FFF2-40B4-BE49-F238E27FC236}">
                <a16:creationId xmlns:a16="http://schemas.microsoft.com/office/drawing/2014/main" id="{90CE7A10-77D8-416F-AE1B-69C91DE6CCC3}"/>
              </a:ext>
            </a:extLst>
          </p:cNvPr>
          <p:cNvSpPr/>
          <p:nvPr/>
        </p:nvSpPr>
        <p:spPr>
          <a:xfrm>
            <a:off x="4193492" y="2466862"/>
            <a:ext cx="3805016" cy="1107996"/>
          </a:xfrm>
          <a:prstGeom prst="rect">
            <a:avLst/>
          </a:prstGeom>
          <a:noFill/>
        </p:spPr>
        <p:txBody>
          <a:bodyPr wrap="none" lIns="91440" tIns="45720" rIns="91440" bIns="45720">
            <a:spAutoFit/>
          </a:bodyPr>
          <a:lstStyle/>
          <a:p>
            <a:pPr algn="ctr"/>
            <a:r>
              <a:rPr lang="en-US" sz="6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Thank You</a:t>
            </a:r>
          </a:p>
        </p:txBody>
      </p:sp>
    </p:spTree>
    <p:extLst>
      <p:ext uri="{BB962C8B-B14F-4D97-AF65-F5344CB8AC3E}">
        <p14:creationId xmlns:p14="http://schemas.microsoft.com/office/powerpoint/2010/main" val="1870267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7A8936DD-54BF-4129-9FEF-FF579D094221}"/>
              </a:ext>
            </a:extLst>
          </p:cNvPr>
          <p:cNvPicPr>
            <a:picLocks noChangeAspect="1"/>
          </p:cNvPicPr>
          <p:nvPr/>
        </p:nvPicPr>
        <p:blipFill>
          <a:blip r:embed="rId2"/>
          <a:stretch>
            <a:fillRect/>
          </a:stretch>
        </p:blipFill>
        <p:spPr>
          <a:xfrm>
            <a:off x="10870049" y="-1822"/>
            <a:ext cx="1324665" cy="826527"/>
          </a:xfrm>
          <a:prstGeom prst="rect">
            <a:avLst/>
          </a:prstGeom>
        </p:spPr>
      </p:pic>
      <p:pic>
        <p:nvPicPr>
          <p:cNvPr id="9" name="Picture 9" descr="A picture containing drawing&#10;&#10;Description automatically generated">
            <a:extLst>
              <a:ext uri="{FF2B5EF4-FFF2-40B4-BE49-F238E27FC236}">
                <a16:creationId xmlns:a16="http://schemas.microsoft.com/office/drawing/2014/main" id="{7EA94BA2-03F2-4143-9587-37564C4621AA}"/>
              </a:ext>
            </a:extLst>
          </p:cNvPr>
          <p:cNvPicPr>
            <a:picLocks noGrp="1" noChangeAspect="1"/>
          </p:cNvPicPr>
          <p:nvPr>
            <p:ph idx="1"/>
          </p:nvPr>
        </p:nvPicPr>
        <p:blipFill>
          <a:blip r:embed="rId3"/>
          <a:stretch>
            <a:fillRect/>
          </a:stretch>
        </p:blipFill>
        <p:spPr>
          <a:xfrm>
            <a:off x="66495" y="-2800"/>
            <a:ext cx="2857500" cy="762000"/>
          </a:xfrm>
        </p:spPr>
      </p:pic>
      <p:pic>
        <p:nvPicPr>
          <p:cNvPr id="12" name="Picture 12">
            <a:extLst>
              <a:ext uri="{FF2B5EF4-FFF2-40B4-BE49-F238E27FC236}">
                <a16:creationId xmlns:a16="http://schemas.microsoft.com/office/drawing/2014/main" id="{54A18C93-D8FB-409E-8286-98796568286C}"/>
              </a:ext>
            </a:extLst>
          </p:cNvPr>
          <p:cNvPicPr>
            <a:picLocks noChangeAspect="1"/>
          </p:cNvPicPr>
          <p:nvPr/>
        </p:nvPicPr>
        <p:blipFill>
          <a:blip r:embed="rId4"/>
          <a:stretch>
            <a:fillRect/>
          </a:stretch>
        </p:blipFill>
        <p:spPr>
          <a:xfrm>
            <a:off x="-5752" y="6754636"/>
            <a:ext cx="12217879" cy="307370"/>
          </a:xfrm>
          <a:prstGeom prst="rect">
            <a:avLst/>
          </a:prstGeom>
        </p:spPr>
      </p:pic>
      <p:pic>
        <p:nvPicPr>
          <p:cNvPr id="13" name="Picture 13">
            <a:extLst>
              <a:ext uri="{FF2B5EF4-FFF2-40B4-BE49-F238E27FC236}">
                <a16:creationId xmlns:a16="http://schemas.microsoft.com/office/drawing/2014/main" id="{C49BA28B-E68A-4254-A441-A6BBC5EFB3D3}"/>
              </a:ext>
            </a:extLst>
          </p:cNvPr>
          <p:cNvPicPr>
            <a:picLocks noChangeAspect="1"/>
          </p:cNvPicPr>
          <p:nvPr/>
        </p:nvPicPr>
        <p:blipFill>
          <a:blip r:embed="rId5"/>
          <a:stretch>
            <a:fillRect/>
          </a:stretch>
        </p:blipFill>
        <p:spPr>
          <a:xfrm flipV="1">
            <a:off x="-5751" y="6595904"/>
            <a:ext cx="9313652" cy="164756"/>
          </a:xfrm>
          <a:prstGeom prst="rect">
            <a:avLst/>
          </a:prstGeom>
        </p:spPr>
      </p:pic>
      <p:sp>
        <p:nvSpPr>
          <p:cNvPr id="2" name="TextBox 1">
            <a:extLst>
              <a:ext uri="{FF2B5EF4-FFF2-40B4-BE49-F238E27FC236}">
                <a16:creationId xmlns:a16="http://schemas.microsoft.com/office/drawing/2014/main" id="{A003BC0B-53DC-4A8D-BE09-FD4DE42BE505}"/>
              </a:ext>
            </a:extLst>
          </p:cNvPr>
          <p:cNvSpPr txBox="1"/>
          <p:nvPr/>
        </p:nvSpPr>
        <p:spPr>
          <a:xfrm>
            <a:off x="4690661" y="194094"/>
            <a:ext cx="4440310" cy="461665"/>
          </a:xfrm>
          <a:prstGeom prst="rect">
            <a:avLst/>
          </a:prstGeom>
          <a:noFill/>
        </p:spPr>
        <p:txBody>
          <a:bodyPr wrap="square" rtlCol="0">
            <a:spAutoFit/>
          </a:bodyPr>
          <a:lstStyle/>
          <a:p>
            <a:r>
              <a:rPr lang="en-IN" sz="2400" b="1" dirty="0"/>
              <a:t>System Architecture:</a:t>
            </a:r>
          </a:p>
        </p:txBody>
      </p:sp>
      <p:sp>
        <p:nvSpPr>
          <p:cNvPr id="3" name="TextBox 2">
            <a:extLst>
              <a:ext uri="{FF2B5EF4-FFF2-40B4-BE49-F238E27FC236}">
                <a16:creationId xmlns:a16="http://schemas.microsoft.com/office/drawing/2014/main" id="{AC11DACB-97F4-4291-B283-7E093C77C52E}"/>
              </a:ext>
            </a:extLst>
          </p:cNvPr>
          <p:cNvSpPr txBox="1"/>
          <p:nvPr/>
        </p:nvSpPr>
        <p:spPr>
          <a:xfrm>
            <a:off x="7359875" y="887164"/>
            <a:ext cx="3355472" cy="5632311"/>
          </a:xfrm>
          <a:prstGeom prst="rect">
            <a:avLst/>
          </a:prstGeom>
          <a:noFill/>
        </p:spPr>
        <p:txBody>
          <a:bodyPr wrap="square" rtlCol="0">
            <a:spAutoFit/>
          </a:bodyPr>
          <a:lstStyle/>
          <a:p>
            <a:pPr marL="285750" indent="-285750">
              <a:buFont typeface="Wingdings" panose="05000000000000000000" pitchFamily="2" charset="2"/>
              <a:buChar char="Ø"/>
            </a:pPr>
            <a:r>
              <a:rPr lang="en-IN" dirty="0"/>
              <a:t>The main program file is used to combine all the separate code files.</a:t>
            </a:r>
            <a:br>
              <a:rPr lang="en-IN" dirty="0"/>
            </a:br>
            <a:endParaRPr lang="en-IN" dirty="0"/>
          </a:p>
          <a:p>
            <a:pPr marL="285750" indent="-285750">
              <a:buFont typeface="Wingdings" panose="05000000000000000000" pitchFamily="2" charset="2"/>
              <a:buChar char="Ø"/>
            </a:pPr>
            <a:r>
              <a:rPr lang="en-IN" dirty="0"/>
              <a:t>To select the sub-program which user wants to run an else-if ladder is used to move between the choices until the user wants to exit the program.</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Each choice calls the respective sub-program functions to run the respective code.</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Thus import method is used to call the functions from other python files.</a:t>
            </a:r>
          </a:p>
          <a:p>
            <a:endParaRPr lang="en-IN" dirty="0"/>
          </a:p>
        </p:txBody>
      </p:sp>
      <p:pic>
        <p:nvPicPr>
          <p:cNvPr id="10" name="Picture 9">
            <a:extLst>
              <a:ext uri="{FF2B5EF4-FFF2-40B4-BE49-F238E27FC236}">
                <a16:creationId xmlns:a16="http://schemas.microsoft.com/office/drawing/2014/main" id="{67B27E64-DC79-4819-A68E-68C75D1F974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43342" y="887164"/>
            <a:ext cx="3838439" cy="5418973"/>
          </a:xfrm>
          <a:prstGeom prst="rect">
            <a:avLst/>
          </a:prstGeom>
          <a:ln>
            <a:solidFill>
              <a:schemeClr val="tx1"/>
            </a:solidFill>
          </a:ln>
        </p:spPr>
      </p:pic>
    </p:spTree>
    <p:extLst>
      <p:ext uri="{BB962C8B-B14F-4D97-AF65-F5344CB8AC3E}">
        <p14:creationId xmlns:p14="http://schemas.microsoft.com/office/powerpoint/2010/main" val="1861258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6C2A5F-CA03-4ECC-8485-BB63A1722754}"/>
              </a:ext>
            </a:extLst>
          </p:cNvPr>
          <p:cNvSpPr>
            <a:spLocks noGrp="1"/>
          </p:cNvSpPr>
          <p:nvPr>
            <p:ph type="sldNum" sz="quarter" idx="12"/>
          </p:nvPr>
        </p:nvSpPr>
        <p:spPr/>
        <p:txBody>
          <a:bodyPr/>
          <a:lstStyle/>
          <a:p>
            <a:fld id="{330EA680-D336-4FF7-8B7A-9848BB0A1C32}" type="slidenum">
              <a:rPr lang="en-US" smtClean="0"/>
              <a:t>4</a:t>
            </a:fld>
            <a:endParaRPr lang="en-US"/>
          </a:p>
        </p:txBody>
      </p:sp>
      <p:sp>
        <p:nvSpPr>
          <p:cNvPr id="3" name="TextBox 2">
            <a:extLst>
              <a:ext uri="{FF2B5EF4-FFF2-40B4-BE49-F238E27FC236}">
                <a16:creationId xmlns:a16="http://schemas.microsoft.com/office/drawing/2014/main" id="{43CD1E57-2FBB-4D00-B8B1-7E03761FAB70}"/>
              </a:ext>
            </a:extLst>
          </p:cNvPr>
          <p:cNvSpPr txBox="1"/>
          <p:nvPr/>
        </p:nvSpPr>
        <p:spPr>
          <a:xfrm>
            <a:off x="520823" y="887767"/>
            <a:ext cx="11150354" cy="369332"/>
          </a:xfrm>
          <a:prstGeom prst="rect">
            <a:avLst/>
          </a:prstGeom>
          <a:solidFill>
            <a:schemeClr val="accent2">
              <a:lumMod val="60000"/>
              <a:lumOff val="40000"/>
            </a:schemeClr>
          </a:solid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Event reminder program</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4" name="Picture 9" descr="A picture containing drawing&#10;&#10;Description automatically generated">
            <a:extLst>
              <a:ext uri="{FF2B5EF4-FFF2-40B4-BE49-F238E27FC236}">
                <a16:creationId xmlns:a16="http://schemas.microsoft.com/office/drawing/2014/main" id="{35279360-ADD8-4CF2-9D1E-63CCE9196848}"/>
              </a:ext>
            </a:extLst>
          </p:cNvPr>
          <p:cNvPicPr>
            <a:picLocks noChangeAspect="1"/>
          </p:cNvPicPr>
          <p:nvPr/>
        </p:nvPicPr>
        <p:blipFill>
          <a:blip r:embed="rId2"/>
          <a:stretch>
            <a:fillRect/>
          </a:stretch>
        </p:blipFill>
        <p:spPr>
          <a:xfrm>
            <a:off x="66495" y="-2800"/>
            <a:ext cx="2857500" cy="76200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29474CBA-7DE4-4E5C-A697-585F86B26AEB}"/>
              </a:ext>
            </a:extLst>
          </p:cNvPr>
          <p:cNvPicPr>
            <a:picLocks noChangeAspect="1"/>
          </p:cNvPicPr>
          <p:nvPr/>
        </p:nvPicPr>
        <p:blipFill>
          <a:blip r:embed="rId3"/>
          <a:stretch>
            <a:fillRect/>
          </a:stretch>
        </p:blipFill>
        <p:spPr>
          <a:xfrm>
            <a:off x="10870049" y="-1822"/>
            <a:ext cx="1324665" cy="826527"/>
          </a:xfrm>
          <a:prstGeom prst="rect">
            <a:avLst/>
          </a:prstGeom>
        </p:spPr>
      </p:pic>
      <p:pic>
        <p:nvPicPr>
          <p:cNvPr id="7" name="Picture 6">
            <a:extLst>
              <a:ext uri="{FF2B5EF4-FFF2-40B4-BE49-F238E27FC236}">
                <a16:creationId xmlns:a16="http://schemas.microsoft.com/office/drawing/2014/main" id="{327E17EC-1F2C-4179-858D-F3A9DC382F35}"/>
              </a:ext>
            </a:extLst>
          </p:cNvPr>
          <p:cNvPicPr>
            <a:picLocks noChangeAspect="1"/>
          </p:cNvPicPr>
          <p:nvPr/>
        </p:nvPicPr>
        <p:blipFill>
          <a:blip r:embed="rId4"/>
          <a:stretch>
            <a:fillRect/>
          </a:stretch>
        </p:blipFill>
        <p:spPr>
          <a:xfrm>
            <a:off x="628176" y="1314266"/>
            <a:ext cx="10935648" cy="4229467"/>
          </a:xfrm>
          <a:prstGeom prst="rect">
            <a:avLst/>
          </a:prstGeom>
        </p:spPr>
      </p:pic>
    </p:spTree>
    <p:extLst>
      <p:ext uri="{BB962C8B-B14F-4D97-AF65-F5344CB8AC3E}">
        <p14:creationId xmlns:p14="http://schemas.microsoft.com/office/powerpoint/2010/main" val="1113104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0464C5-2645-4E03-B3CF-838173568769}"/>
              </a:ext>
            </a:extLst>
          </p:cNvPr>
          <p:cNvSpPr>
            <a:spLocks noGrp="1"/>
          </p:cNvSpPr>
          <p:nvPr>
            <p:ph type="sldNum" sz="quarter" idx="12"/>
          </p:nvPr>
        </p:nvSpPr>
        <p:spPr/>
        <p:txBody>
          <a:bodyPr/>
          <a:lstStyle/>
          <a:p>
            <a:fld id="{330EA680-D336-4FF7-8B7A-9848BB0A1C32}" type="slidenum">
              <a:rPr lang="en-US" smtClean="0"/>
              <a:t>5</a:t>
            </a:fld>
            <a:endParaRPr lang="en-US"/>
          </a:p>
        </p:txBody>
      </p:sp>
      <p:sp>
        <p:nvSpPr>
          <p:cNvPr id="5" name="Slide Number Placeholder 3">
            <a:extLst>
              <a:ext uri="{FF2B5EF4-FFF2-40B4-BE49-F238E27FC236}">
                <a16:creationId xmlns:a16="http://schemas.microsoft.com/office/drawing/2014/main" id="{5D5A8A3F-C9C4-4863-B937-940D9E376762}"/>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mtClean="0"/>
              <a:pPr/>
              <a:t>5</a:t>
            </a:fld>
            <a:endParaRPr lang="en-US"/>
          </a:p>
        </p:txBody>
      </p:sp>
      <p:pic>
        <p:nvPicPr>
          <p:cNvPr id="6" name="Picture 5" descr="A screenshot of a cell phone&#10;&#10;Description automatically generated">
            <a:extLst>
              <a:ext uri="{FF2B5EF4-FFF2-40B4-BE49-F238E27FC236}">
                <a16:creationId xmlns:a16="http://schemas.microsoft.com/office/drawing/2014/main" id="{41ACCB90-27F7-4040-AF9B-CE884F1BD705}"/>
              </a:ext>
            </a:extLst>
          </p:cNvPr>
          <p:cNvPicPr>
            <a:picLocks noChangeAspect="1"/>
          </p:cNvPicPr>
          <p:nvPr/>
        </p:nvPicPr>
        <p:blipFill>
          <a:blip r:embed="rId2"/>
          <a:stretch>
            <a:fillRect/>
          </a:stretch>
        </p:blipFill>
        <p:spPr>
          <a:xfrm>
            <a:off x="10870049" y="-1822"/>
            <a:ext cx="1321951" cy="826527"/>
          </a:xfrm>
          <a:prstGeom prst="rect">
            <a:avLst/>
          </a:prstGeom>
        </p:spPr>
      </p:pic>
      <p:pic>
        <p:nvPicPr>
          <p:cNvPr id="7" name="Picture 9" descr="A picture containing drawing&#10;&#10;Description automatically generated">
            <a:extLst>
              <a:ext uri="{FF2B5EF4-FFF2-40B4-BE49-F238E27FC236}">
                <a16:creationId xmlns:a16="http://schemas.microsoft.com/office/drawing/2014/main" id="{0E41E20C-B2AA-4C20-8022-1D03C2565216}"/>
              </a:ext>
            </a:extLst>
          </p:cNvPr>
          <p:cNvPicPr>
            <a:picLocks noChangeAspect="1"/>
          </p:cNvPicPr>
          <p:nvPr/>
        </p:nvPicPr>
        <p:blipFill>
          <a:blip r:embed="rId3"/>
          <a:stretch>
            <a:fillRect/>
          </a:stretch>
        </p:blipFill>
        <p:spPr>
          <a:xfrm>
            <a:off x="66495" y="-2800"/>
            <a:ext cx="2857500" cy="762000"/>
          </a:xfrm>
          <a:prstGeom prst="rect">
            <a:avLst/>
          </a:prstGeom>
        </p:spPr>
      </p:pic>
      <p:pic>
        <p:nvPicPr>
          <p:cNvPr id="8" name="Picture 12">
            <a:extLst>
              <a:ext uri="{FF2B5EF4-FFF2-40B4-BE49-F238E27FC236}">
                <a16:creationId xmlns:a16="http://schemas.microsoft.com/office/drawing/2014/main" id="{7B505529-4842-476E-9B29-FFD701F96A69}"/>
              </a:ext>
            </a:extLst>
          </p:cNvPr>
          <p:cNvPicPr>
            <a:picLocks noChangeAspect="1"/>
          </p:cNvPicPr>
          <p:nvPr/>
        </p:nvPicPr>
        <p:blipFill>
          <a:blip r:embed="rId4"/>
          <a:stretch>
            <a:fillRect/>
          </a:stretch>
        </p:blipFill>
        <p:spPr>
          <a:xfrm>
            <a:off x="-5752" y="6754636"/>
            <a:ext cx="12217879" cy="307370"/>
          </a:xfrm>
          <a:prstGeom prst="rect">
            <a:avLst/>
          </a:prstGeom>
        </p:spPr>
      </p:pic>
      <p:pic>
        <p:nvPicPr>
          <p:cNvPr id="9" name="Picture 13">
            <a:extLst>
              <a:ext uri="{FF2B5EF4-FFF2-40B4-BE49-F238E27FC236}">
                <a16:creationId xmlns:a16="http://schemas.microsoft.com/office/drawing/2014/main" id="{4103D7B0-A03F-400B-A7DB-87B418C4BDB7}"/>
              </a:ext>
            </a:extLst>
          </p:cNvPr>
          <p:cNvPicPr>
            <a:picLocks noChangeAspect="1"/>
          </p:cNvPicPr>
          <p:nvPr/>
        </p:nvPicPr>
        <p:blipFill>
          <a:blip r:embed="rId5"/>
          <a:stretch>
            <a:fillRect/>
          </a:stretch>
        </p:blipFill>
        <p:spPr>
          <a:xfrm flipV="1">
            <a:off x="-5751" y="6595904"/>
            <a:ext cx="9313652" cy="164756"/>
          </a:xfrm>
          <a:prstGeom prst="rect">
            <a:avLst/>
          </a:prstGeom>
        </p:spPr>
      </p:pic>
      <p:sp>
        <p:nvSpPr>
          <p:cNvPr id="10" name="TextBox 9">
            <a:extLst>
              <a:ext uri="{FF2B5EF4-FFF2-40B4-BE49-F238E27FC236}">
                <a16:creationId xmlns:a16="http://schemas.microsoft.com/office/drawing/2014/main" id="{BB8DAF32-C491-4FDB-9133-23565F830640}"/>
              </a:ext>
            </a:extLst>
          </p:cNvPr>
          <p:cNvSpPr txBox="1"/>
          <p:nvPr/>
        </p:nvSpPr>
        <p:spPr>
          <a:xfrm>
            <a:off x="177553" y="824705"/>
            <a:ext cx="11677095" cy="369332"/>
          </a:xfrm>
          <a:prstGeom prst="rect">
            <a:avLst/>
          </a:prstGeom>
          <a:solidFill>
            <a:schemeClr val="accent4">
              <a:lumMod val="40000"/>
              <a:lumOff val="60000"/>
            </a:schemeClr>
          </a:solid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Basic Structure of Program</a:t>
            </a:r>
            <a:r>
              <a:rPr lang="en-US" b="1"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E4E9CEF-3948-417B-9646-91C9D0A78E80}"/>
              </a:ext>
            </a:extLst>
          </p:cNvPr>
          <p:cNvSpPr txBox="1"/>
          <p:nvPr/>
        </p:nvSpPr>
        <p:spPr>
          <a:xfrm>
            <a:off x="304060" y="1259542"/>
            <a:ext cx="7064406" cy="4093428"/>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The event reminder app gives you desktop notification of the upcoming event and asks you whether to remind you after some time.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Program is divided in 2 parts:</a:t>
            </a:r>
          </a:p>
          <a:p>
            <a:pPr marL="285750" indent="-285750">
              <a:buFont typeface="Wingdings" panose="05000000000000000000" pitchFamily="2" charset="2"/>
              <a:buChar char="q"/>
            </a:pPr>
            <a:r>
              <a:rPr lang="en-IN" sz="2000" u="sng" dirty="0">
                <a:latin typeface="Times New Roman" panose="02020603050405020304" pitchFamily="18" charset="0"/>
                <a:cs typeface="Times New Roman" panose="02020603050405020304" pitchFamily="18" charset="0"/>
              </a:rPr>
              <a:t>The event notification alert </a:t>
            </a:r>
            <a:r>
              <a:rPr lang="en-IN" sz="2000" dirty="0">
                <a:latin typeface="Times New Roman" panose="02020603050405020304" pitchFamily="18" charset="0"/>
                <a:cs typeface="Times New Roman" panose="02020603050405020304" pitchFamily="18" charset="0"/>
              </a:rPr>
              <a:t>: Notifies you about an event.</a:t>
            </a:r>
          </a:p>
          <a:p>
            <a:r>
              <a:rPr lang="en-IN" sz="2000" dirty="0">
                <a:latin typeface="Times New Roman" panose="02020603050405020304" pitchFamily="18" charset="0"/>
                <a:cs typeface="Times New Roman" panose="02020603050405020304" pitchFamily="18" charset="0"/>
              </a:rPr>
              <a:t>For </a:t>
            </a:r>
            <a:r>
              <a:rPr lang="en-IN" sz="2000" dirty="0" err="1">
                <a:latin typeface="Times New Roman" panose="02020603050405020304" pitchFamily="18" charset="0"/>
                <a:cs typeface="Times New Roman" panose="02020603050405020304" pitchFamily="18" charset="0"/>
              </a:rPr>
              <a:t>eg</a:t>
            </a:r>
            <a:r>
              <a:rPr lang="en-IN" sz="2000" dirty="0">
                <a:latin typeface="Times New Roman" panose="02020603050405020304" pitchFamily="18" charset="0"/>
                <a:cs typeface="Times New Roman" panose="02020603050405020304" pitchFamily="18" charset="0"/>
              </a:rPr>
              <a:t>: An online Annual function at your college, the programme is structured in such a way that it gives you a direct notification of the upcoming event on your desktop.</a:t>
            </a:r>
          </a:p>
          <a:p>
            <a:pPr marL="285750" indent="-285750">
              <a:buFont typeface="Wingdings" panose="05000000000000000000" pitchFamily="2" charset="2"/>
              <a:buChar char="q"/>
            </a:pPr>
            <a:r>
              <a:rPr lang="en-IN" sz="2000" u="sng" dirty="0">
                <a:latin typeface="Times New Roman" panose="02020603050405020304" pitchFamily="18" charset="0"/>
                <a:cs typeface="Times New Roman" panose="02020603050405020304" pitchFamily="18" charset="0"/>
              </a:rPr>
              <a:t>The snooze function </a:t>
            </a:r>
            <a:r>
              <a:rPr lang="en-IN" sz="2000" dirty="0">
                <a:latin typeface="Times New Roman" panose="02020603050405020304" pitchFamily="18" charset="0"/>
                <a:cs typeface="Times New Roman" panose="02020603050405020304" pitchFamily="18" charset="0"/>
              </a:rPr>
              <a:t>: After running the code snooze() Function asks you if you want to run the code after 5 minutes. If you type Yes, program will give you a desktop notification after 5 minutes. If you type No, program exits the app.</a:t>
            </a:r>
          </a:p>
        </p:txBody>
      </p:sp>
      <p:pic>
        <p:nvPicPr>
          <p:cNvPr id="13" name="Picture 12">
            <a:extLst>
              <a:ext uri="{FF2B5EF4-FFF2-40B4-BE49-F238E27FC236}">
                <a16:creationId xmlns:a16="http://schemas.microsoft.com/office/drawing/2014/main" id="{7F379FDC-1BC9-4B06-AADA-5CAAD0798714}"/>
              </a:ext>
            </a:extLst>
          </p:cNvPr>
          <p:cNvPicPr>
            <a:picLocks noChangeAspect="1"/>
          </p:cNvPicPr>
          <p:nvPr/>
        </p:nvPicPr>
        <p:blipFill>
          <a:blip r:embed="rId6"/>
          <a:stretch>
            <a:fillRect/>
          </a:stretch>
        </p:blipFill>
        <p:spPr>
          <a:xfrm>
            <a:off x="7136559" y="1259542"/>
            <a:ext cx="4394465" cy="1900817"/>
          </a:xfrm>
          <a:prstGeom prst="rect">
            <a:avLst/>
          </a:prstGeom>
        </p:spPr>
      </p:pic>
    </p:spTree>
    <p:extLst>
      <p:ext uri="{BB962C8B-B14F-4D97-AF65-F5344CB8AC3E}">
        <p14:creationId xmlns:p14="http://schemas.microsoft.com/office/powerpoint/2010/main" val="2885470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0464C5-2645-4E03-B3CF-838173568769}"/>
              </a:ext>
            </a:extLst>
          </p:cNvPr>
          <p:cNvSpPr>
            <a:spLocks noGrp="1"/>
          </p:cNvSpPr>
          <p:nvPr>
            <p:ph type="sldNum" sz="quarter" idx="12"/>
          </p:nvPr>
        </p:nvSpPr>
        <p:spPr/>
        <p:txBody>
          <a:bodyPr/>
          <a:lstStyle/>
          <a:p>
            <a:fld id="{330EA680-D336-4FF7-8B7A-9848BB0A1C32}" type="slidenum">
              <a:rPr lang="en-US" smtClean="0"/>
              <a:t>6</a:t>
            </a:fld>
            <a:endParaRPr lang="en-US"/>
          </a:p>
        </p:txBody>
      </p:sp>
      <p:sp>
        <p:nvSpPr>
          <p:cNvPr id="5" name="Slide Number Placeholder 3">
            <a:extLst>
              <a:ext uri="{FF2B5EF4-FFF2-40B4-BE49-F238E27FC236}">
                <a16:creationId xmlns:a16="http://schemas.microsoft.com/office/drawing/2014/main" id="{5D5A8A3F-C9C4-4863-B937-940D9E376762}"/>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mtClean="0"/>
              <a:pPr/>
              <a:t>6</a:t>
            </a:fld>
            <a:endParaRPr lang="en-US"/>
          </a:p>
        </p:txBody>
      </p:sp>
      <p:pic>
        <p:nvPicPr>
          <p:cNvPr id="6" name="Picture 5" descr="A screenshot of a cell phone&#10;&#10;Description automatically generated">
            <a:extLst>
              <a:ext uri="{FF2B5EF4-FFF2-40B4-BE49-F238E27FC236}">
                <a16:creationId xmlns:a16="http://schemas.microsoft.com/office/drawing/2014/main" id="{41ACCB90-27F7-4040-AF9B-CE884F1BD705}"/>
              </a:ext>
            </a:extLst>
          </p:cNvPr>
          <p:cNvPicPr>
            <a:picLocks noChangeAspect="1"/>
          </p:cNvPicPr>
          <p:nvPr/>
        </p:nvPicPr>
        <p:blipFill>
          <a:blip r:embed="rId2"/>
          <a:stretch>
            <a:fillRect/>
          </a:stretch>
        </p:blipFill>
        <p:spPr>
          <a:xfrm>
            <a:off x="10870049" y="-1822"/>
            <a:ext cx="1321951" cy="826527"/>
          </a:xfrm>
          <a:prstGeom prst="rect">
            <a:avLst/>
          </a:prstGeom>
        </p:spPr>
      </p:pic>
      <p:pic>
        <p:nvPicPr>
          <p:cNvPr id="7" name="Picture 9" descr="A picture containing drawing&#10;&#10;Description automatically generated">
            <a:extLst>
              <a:ext uri="{FF2B5EF4-FFF2-40B4-BE49-F238E27FC236}">
                <a16:creationId xmlns:a16="http://schemas.microsoft.com/office/drawing/2014/main" id="{0E41E20C-B2AA-4C20-8022-1D03C2565216}"/>
              </a:ext>
            </a:extLst>
          </p:cNvPr>
          <p:cNvPicPr>
            <a:picLocks noChangeAspect="1"/>
          </p:cNvPicPr>
          <p:nvPr/>
        </p:nvPicPr>
        <p:blipFill>
          <a:blip r:embed="rId3"/>
          <a:stretch>
            <a:fillRect/>
          </a:stretch>
        </p:blipFill>
        <p:spPr>
          <a:xfrm>
            <a:off x="66495" y="-2800"/>
            <a:ext cx="2857500" cy="762000"/>
          </a:xfrm>
          <a:prstGeom prst="rect">
            <a:avLst/>
          </a:prstGeom>
        </p:spPr>
      </p:pic>
      <p:pic>
        <p:nvPicPr>
          <p:cNvPr id="8" name="Picture 12">
            <a:extLst>
              <a:ext uri="{FF2B5EF4-FFF2-40B4-BE49-F238E27FC236}">
                <a16:creationId xmlns:a16="http://schemas.microsoft.com/office/drawing/2014/main" id="{7B505529-4842-476E-9B29-FFD701F96A69}"/>
              </a:ext>
            </a:extLst>
          </p:cNvPr>
          <p:cNvPicPr>
            <a:picLocks noChangeAspect="1"/>
          </p:cNvPicPr>
          <p:nvPr/>
        </p:nvPicPr>
        <p:blipFill>
          <a:blip r:embed="rId4"/>
          <a:stretch>
            <a:fillRect/>
          </a:stretch>
        </p:blipFill>
        <p:spPr>
          <a:xfrm>
            <a:off x="-5752" y="6754636"/>
            <a:ext cx="12217879" cy="307370"/>
          </a:xfrm>
          <a:prstGeom prst="rect">
            <a:avLst/>
          </a:prstGeom>
        </p:spPr>
      </p:pic>
      <p:pic>
        <p:nvPicPr>
          <p:cNvPr id="9" name="Picture 13">
            <a:extLst>
              <a:ext uri="{FF2B5EF4-FFF2-40B4-BE49-F238E27FC236}">
                <a16:creationId xmlns:a16="http://schemas.microsoft.com/office/drawing/2014/main" id="{4103D7B0-A03F-400B-A7DB-87B418C4BDB7}"/>
              </a:ext>
            </a:extLst>
          </p:cNvPr>
          <p:cNvPicPr>
            <a:picLocks noChangeAspect="1"/>
          </p:cNvPicPr>
          <p:nvPr/>
        </p:nvPicPr>
        <p:blipFill>
          <a:blip r:embed="rId5"/>
          <a:stretch>
            <a:fillRect/>
          </a:stretch>
        </p:blipFill>
        <p:spPr>
          <a:xfrm flipV="1">
            <a:off x="-5751" y="6595904"/>
            <a:ext cx="9313652" cy="164756"/>
          </a:xfrm>
          <a:prstGeom prst="rect">
            <a:avLst/>
          </a:prstGeom>
        </p:spPr>
      </p:pic>
      <p:sp>
        <p:nvSpPr>
          <p:cNvPr id="10" name="TextBox 9">
            <a:extLst>
              <a:ext uri="{FF2B5EF4-FFF2-40B4-BE49-F238E27FC236}">
                <a16:creationId xmlns:a16="http://schemas.microsoft.com/office/drawing/2014/main" id="{7B9964BD-353A-439F-8A0B-19223C673638}"/>
              </a:ext>
            </a:extLst>
          </p:cNvPr>
          <p:cNvSpPr txBox="1"/>
          <p:nvPr/>
        </p:nvSpPr>
        <p:spPr>
          <a:xfrm>
            <a:off x="66495" y="917932"/>
            <a:ext cx="5854911" cy="4893647"/>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The Flow of the program is as follows</a:t>
            </a:r>
            <a:r>
              <a:rPr lang="en-US" sz="24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When run the program the control goes to </a:t>
            </a:r>
            <a:r>
              <a:rPr lang="en-IN" sz="2400" b="0" dirty="0" err="1">
                <a:solidFill>
                  <a:schemeClr val="tx1">
                    <a:lumMod val="95000"/>
                    <a:lumOff val="5000"/>
                  </a:schemeClr>
                </a:solidFill>
                <a:effectLst/>
                <a:latin typeface="Times New Roman" panose="02020603050405020304" pitchFamily="18" charset="0"/>
                <a:cs typeface="Times New Roman" panose="02020603050405020304" pitchFamily="18" charset="0"/>
              </a:rPr>
              <a:t>event_notification</a:t>
            </a:r>
            <a:r>
              <a:rPr lang="en-IN" sz="2400" b="0" dirty="0">
                <a:solidFill>
                  <a:schemeClr val="tx1">
                    <a:lumMod val="95000"/>
                    <a:lumOff val="5000"/>
                  </a:schemeClr>
                </a:solidFill>
                <a:effectLst/>
                <a:latin typeface="Times New Roman" panose="02020603050405020304" pitchFamily="18" charset="0"/>
                <a:cs typeface="Times New Roman" panose="02020603050405020304" pitchFamily="18" charset="0"/>
              </a:rPr>
              <a:t>() function, in it the </a:t>
            </a:r>
            <a:r>
              <a:rPr lang="en-IN" sz="2400" b="0" dirty="0" err="1">
                <a:solidFill>
                  <a:schemeClr val="tx1">
                    <a:lumMod val="95000"/>
                    <a:lumOff val="5000"/>
                  </a:schemeClr>
                </a:solidFill>
                <a:effectLst/>
                <a:latin typeface="Times New Roman" panose="02020603050405020304" pitchFamily="18" charset="0"/>
                <a:cs typeface="Times New Roman" panose="02020603050405020304" pitchFamily="18" charset="0"/>
              </a:rPr>
              <a:t>notification.notify</a:t>
            </a:r>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 function gives you desktop notification about the upcoming event.</a:t>
            </a:r>
          </a:p>
          <a:p>
            <a:pPr marL="285750" indent="-285750">
              <a:buFont typeface="Wingdings" panose="05000000000000000000" pitchFamily="2" charset="2"/>
              <a:buChar char="v"/>
            </a:pPr>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Then the program asks you if you would like to be notified again after 5 minutes using input().</a:t>
            </a:r>
          </a:p>
          <a:p>
            <a:pPr marL="285750" indent="-285750">
              <a:buFont typeface="Wingdings" panose="05000000000000000000" pitchFamily="2" charset="2"/>
              <a:buChar char="v"/>
            </a:pPr>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If the user says No, the program ends.</a:t>
            </a:r>
          </a:p>
          <a:p>
            <a:pPr marL="285750" indent="-285750">
              <a:buFont typeface="Wingdings" panose="05000000000000000000" pitchFamily="2" charset="2"/>
              <a:buChar char="v"/>
            </a:pPr>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If the user says Yes, the program will run again after 5 mins and you will receive a desktop notification again after 5 minutes.</a:t>
            </a:r>
            <a:endParaRPr lang="en-US" sz="24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D58F4844-9A63-47C2-B808-D313E8A692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62495" y="1194037"/>
            <a:ext cx="6029505" cy="5290387"/>
          </a:xfrm>
          <a:prstGeom prst="rect">
            <a:avLst/>
          </a:prstGeom>
        </p:spPr>
      </p:pic>
      <p:sp>
        <p:nvSpPr>
          <p:cNvPr id="12" name="TextBox 11">
            <a:extLst>
              <a:ext uri="{FF2B5EF4-FFF2-40B4-BE49-F238E27FC236}">
                <a16:creationId xmlns:a16="http://schemas.microsoft.com/office/drawing/2014/main" id="{406F9212-4A0E-4822-816E-8BFD80A10B62}"/>
              </a:ext>
            </a:extLst>
          </p:cNvPr>
          <p:cNvSpPr txBox="1"/>
          <p:nvPr/>
        </p:nvSpPr>
        <p:spPr>
          <a:xfrm>
            <a:off x="6162495" y="824705"/>
            <a:ext cx="5748201" cy="369332"/>
          </a:xfrm>
          <a:prstGeom prst="rect">
            <a:avLst/>
          </a:prstGeom>
          <a:solidFill>
            <a:schemeClr val="accent2">
              <a:lumMod val="60000"/>
              <a:lumOff val="40000"/>
            </a:schemeClr>
          </a:solid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Flow Chart for Event Reminder.</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0454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0464C5-2645-4E03-B3CF-838173568769}"/>
              </a:ext>
            </a:extLst>
          </p:cNvPr>
          <p:cNvSpPr>
            <a:spLocks noGrp="1"/>
          </p:cNvSpPr>
          <p:nvPr>
            <p:ph type="sldNum" sz="quarter" idx="12"/>
          </p:nvPr>
        </p:nvSpPr>
        <p:spPr/>
        <p:txBody>
          <a:bodyPr/>
          <a:lstStyle/>
          <a:p>
            <a:fld id="{330EA680-D336-4FF7-8B7A-9848BB0A1C32}" type="slidenum">
              <a:rPr lang="en-US" smtClean="0"/>
              <a:t>7</a:t>
            </a:fld>
            <a:endParaRPr lang="en-US"/>
          </a:p>
        </p:txBody>
      </p:sp>
      <p:sp>
        <p:nvSpPr>
          <p:cNvPr id="5" name="Slide Number Placeholder 3">
            <a:extLst>
              <a:ext uri="{FF2B5EF4-FFF2-40B4-BE49-F238E27FC236}">
                <a16:creationId xmlns:a16="http://schemas.microsoft.com/office/drawing/2014/main" id="{5D5A8A3F-C9C4-4863-B937-940D9E376762}"/>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mtClean="0"/>
              <a:pPr/>
              <a:t>7</a:t>
            </a:fld>
            <a:endParaRPr lang="en-US"/>
          </a:p>
        </p:txBody>
      </p:sp>
      <p:pic>
        <p:nvPicPr>
          <p:cNvPr id="6" name="Picture 5" descr="A screenshot of a cell phone&#10;&#10;Description automatically generated">
            <a:extLst>
              <a:ext uri="{FF2B5EF4-FFF2-40B4-BE49-F238E27FC236}">
                <a16:creationId xmlns:a16="http://schemas.microsoft.com/office/drawing/2014/main" id="{41ACCB90-27F7-4040-AF9B-CE884F1BD705}"/>
              </a:ext>
            </a:extLst>
          </p:cNvPr>
          <p:cNvPicPr>
            <a:picLocks noChangeAspect="1"/>
          </p:cNvPicPr>
          <p:nvPr/>
        </p:nvPicPr>
        <p:blipFill>
          <a:blip r:embed="rId2"/>
          <a:stretch>
            <a:fillRect/>
          </a:stretch>
        </p:blipFill>
        <p:spPr>
          <a:xfrm>
            <a:off x="10870049" y="-1822"/>
            <a:ext cx="1321951" cy="826527"/>
          </a:xfrm>
          <a:prstGeom prst="rect">
            <a:avLst/>
          </a:prstGeom>
        </p:spPr>
      </p:pic>
      <p:pic>
        <p:nvPicPr>
          <p:cNvPr id="7" name="Picture 9" descr="A picture containing drawing&#10;&#10;Description automatically generated">
            <a:extLst>
              <a:ext uri="{FF2B5EF4-FFF2-40B4-BE49-F238E27FC236}">
                <a16:creationId xmlns:a16="http://schemas.microsoft.com/office/drawing/2014/main" id="{0E41E20C-B2AA-4C20-8022-1D03C2565216}"/>
              </a:ext>
            </a:extLst>
          </p:cNvPr>
          <p:cNvPicPr>
            <a:picLocks noChangeAspect="1"/>
          </p:cNvPicPr>
          <p:nvPr/>
        </p:nvPicPr>
        <p:blipFill>
          <a:blip r:embed="rId3"/>
          <a:stretch>
            <a:fillRect/>
          </a:stretch>
        </p:blipFill>
        <p:spPr>
          <a:xfrm>
            <a:off x="66495" y="-2800"/>
            <a:ext cx="2857500" cy="762000"/>
          </a:xfrm>
          <a:prstGeom prst="rect">
            <a:avLst/>
          </a:prstGeom>
        </p:spPr>
      </p:pic>
      <p:pic>
        <p:nvPicPr>
          <p:cNvPr id="8" name="Picture 12">
            <a:extLst>
              <a:ext uri="{FF2B5EF4-FFF2-40B4-BE49-F238E27FC236}">
                <a16:creationId xmlns:a16="http://schemas.microsoft.com/office/drawing/2014/main" id="{7B505529-4842-476E-9B29-FFD701F96A69}"/>
              </a:ext>
            </a:extLst>
          </p:cNvPr>
          <p:cNvPicPr>
            <a:picLocks noChangeAspect="1"/>
          </p:cNvPicPr>
          <p:nvPr/>
        </p:nvPicPr>
        <p:blipFill>
          <a:blip r:embed="rId4"/>
          <a:stretch>
            <a:fillRect/>
          </a:stretch>
        </p:blipFill>
        <p:spPr>
          <a:xfrm>
            <a:off x="-5752" y="6754636"/>
            <a:ext cx="12217879" cy="307370"/>
          </a:xfrm>
          <a:prstGeom prst="rect">
            <a:avLst/>
          </a:prstGeom>
        </p:spPr>
      </p:pic>
      <p:pic>
        <p:nvPicPr>
          <p:cNvPr id="9" name="Picture 13">
            <a:extLst>
              <a:ext uri="{FF2B5EF4-FFF2-40B4-BE49-F238E27FC236}">
                <a16:creationId xmlns:a16="http://schemas.microsoft.com/office/drawing/2014/main" id="{4103D7B0-A03F-400B-A7DB-87B418C4BDB7}"/>
              </a:ext>
            </a:extLst>
          </p:cNvPr>
          <p:cNvPicPr>
            <a:picLocks noChangeAspect="1"/>
          </p:cNvPicPr>
          <p:nvPr/>
        </p:nvPicPr>
        <p:blipFill>
          <a:blip r:embed="rId5"/>
          <a:stretch>
            <a:fillRect/>
          </a:stretch>
        </p:blipFill>
        <p:spPr>
          <a:xfrm flipV="1">
            <a:off x="-5751" y="6595904"/>
            <a:ext cx="9313652" cy="164756"/>
          </a:xfrm>
          <a:prstGeom prst="rect">
            <a:avLst/>
          </a:prstGeom>
        </p:spPr>
      </p:pic>
      <p:sp>
        <p:nvSpPr>
          <p:cNvPr id="10" name="TextBox 9">
            <a:extLst>
              <a:ext uri="{FF2B5EF4-FFF2-40B4-BE49-F238E27FC236}">
                <a16:creationId xmlns:a16="http://schemas.microsoft.com/office/drawing/2014/main" id="{C1FDCD47-E1BF-4B25-BA8C-E4AB97630929}"/>
              </a:ext>
            </a:extLst>
          </p:cNvPr>
          <p:cNvSpPr txBox="1"/>
          <p:nvPr/>
        </p:nvSpPr>
        <p:spPr>
          <a:xfrm>
            <a:off x="165834" y="1168397"/>
            <a:ext cx="10182687" cy="3970318"/>
          </a:xfrm>
          <a:prstGeom prst="rect">
            <a:avLst/>
          </a:prstGeom>
          <a:solidFill>
            <a:schemeClr val="bg1"/>
          </a:solidFill>
        </p:spPr>
        <p:txBody>
          <a:bodyPr wrap="square" rtlCol="0">
            <a:spAutoFit/>
          </a:bodyPr>
          <a:lstStyle/>
          <a:p>
            <a:r>
              <a:rPr lang="en-US" b="1" dirty="0"/>
              <a:t>The time module</a:t>
            </a:r>
            <a:r>
              <a:rPr lang="en-US" dirty="0"/>
              <a:t>:</a:t>
            </a:r>
          </a:p>
          <a:p>
            <a:pPr marL="285750" indent="-285750">
              <a:buFont typeface="Arial" panose="020B0604020202020204" pitchFamily="34" charset="0"/>
              <a:buChar char="•"/>
            </a:pPr>
            <a:r>
              <a:rPr lang="en-US" dirty="0"/>
              <a:t>We have time module to handle time-related tasks. To use functions defined in the module, we need to import the module first using import time . </a:t>
            </a:r>
          </a:p>
          <a:p>
            <a:pPr marL="285750" indent="-285750">
              <a:buFont typeface="Arial" panose="020B0604020202020204" pitchFamily="34" charset="0"/>
              <a:buChar char="•"/>
            </a:pPr>
            <a:r>
              <a:rPr lang="en-US" dirty="0"/>
              <a:t>This helps us using the method </a:t>
            </a:r>
            <a:r>
              <a:rPr lang="en-US" dirty="0" err="1"/>
              <a:t>time.sleep</a:t>
            </a:r>
            <a:r>
              <a:rPr lang="en-US" dirty="0"/>
              <a:t>() to temporarily suspend running the program.</a:t>
            </a:r>
          </a:p>
          <a:p>
            <a:r>
              <a:rPr lang="en-US" b="1" dirty="0"/>
              <a:t>The </a:t>
            </a:r>
            <a:r>
              <a:rPr lang="en-US" b="1" dirty="0" err="1"/>
              <a:t>notification.notify</a:t>
            </a:r>
            <a:r>
              <a:rPr lang="en-US" b="1" dirty="0"/>
              <a:t>() function</a:t>
            </a:r>
            <a:r>
              <a:rPr lang="en-US" dirty="0"/>
              <a:t>: </a:t>
            </a:r>
          </a:p>
          <a:p>
            <a:pPr marL="285750" indent="-285750">
              <a:buFont typeface="Arial" panose="020B0604020202020204" pitchFamily="34" charset="0"/>
              <a:buChar char="•"/>
            </a:pPr>
            <a:r>
              <a:rPr lang="en-US" dirty="0"/>
              <a:t>First we import the notification module from plyer.</a:t>
            </a:r>
          </a:p>
          <a:p>
            <a:pPr marL="285750" indent="-285750">
              <a:buFont typeface="Arial" panose="020B0604020202020204" pitchFamily="34" charset="0"/>
              <a:buChar char="•"/>
            </a:pPr>
            <a:r>
              <a:rPr lang="en-US" dirty="0"/>
              <a:t>Plyer is a python library for accessing features of your hardware/platforms.</a:t>
            </a:r>
          </a:p>
          <a:p>
            <a:pPr marL="285750" indent="-285750">
              <a:buFont typeface="Arial" panose="020B0604020202020204" pitchFamily="34" charset="0"/>
              <a:buChar char="•"/>
            </a:pPr>
            <a:r>
              <a:rPr lang="en-US" dirty="0"/>
              <a:t>First install plyer in python using pip install plyer.</a:t>
            </a:r>
          </a:p>
          <a:p>
            <a:pPr marL="285750" indent="-285750">
              <a:buFont typeface="Arial" panose="020B0604020202020204" pitchFamily="34" charset="0"/>
              <a:buChar char="•"/>
            </a:pPr>
            <a:r>
              <a:rPr lang="en-US" dirty="0"/>
              <a:t>Then using </a:t>
            </a:r>
            <a:r>
              <a:rPr lang="en-US" dirty="0" err="1"/>
              <a:t>notification.notify</a:t>
            </a:r>
            <a:r>
              <a:rPr lang="en-US" dirty="0"/>
              <a:t>() we can create a desktop notification.</a:t>
            </a:r>
          </a:p>
          <a:p>
            <a:pPr marL="285750" indent="-285750">
              <a:buFont typeface="Arial" panose="020B0604020202020204" pitchFamily="34" charset="0"/>
              <a:buChar char="•"/>
            </a:pPr>
            <a:r>
              <a:rPr lang="en-US" dirty="0"/>
              <a:t>Now, there are parameters that needs to be filled in </a:t>
            </a:r>
            <a:r>
              <a:rPr lang="en-US" dirty="0" err="1"/>
              <a:t>notification.notify</a:t>
            </a:r>
            <a:r>
              <a:rPr lang="en-US" dirty="0"/>
              <a:t>() function:</a:t>
            </a:r>
          </a:p>
          <a:p>
            <a:r>
              <a:rPr lang="en-US" dirty="0"/>
              <a:t>        title: Title of the notification</a:t>
            </a:r>
          </a:p>
          <a:p>
            <a:r>
              <a:rPr lang="en-US" dirty="0"/>
              <a:t>        message: Message of the notification</a:t>
            </a:r>
          </a:p>
          <a:p>
            <a:r>
              <a:rPr lang="en-US" dirty="0"/>
              <a:t>        </a:t>
            </a:r>
            <a:r>
              <a:rPr lang="en-US" dirty="0" err="1"/>
              <a:t>app_icon</a:t>
            </a:r>
            <a:r>
              <a:rPr lang="en-US" dirty="0"/>
              <a:t>: Icon to be displayed along with the message</a:t>
            </a:r>
          </a:p>
          <a:p>
            <a:r>
              <a:rPr lang="en-US" dirty="0"/>
              <a:t>        timeout: time to display the message for, defaults to 10</a:t>
            </a:r>
          </a:p>
        </p:txBody>
      </p:sp>
      <p:sp>
        <p:nvSpPr>
          <p:cNvPr id="11" name="TextBox 10">
            <a:extLst>
              <a:ext uri="{FF2B5EF4-FFF2-40B4-BE49-F238E27FC236}">
                <a16:creationId xmlns:a16="http://schemas.microsoft.com/office/drawing/2014/main" id="{271051B5-95E1-471D-9D0D-BD75C7D7555D}"/>
              </a:ext>
            </a:extLst>
          </p:cNvPr>
          <p:cNvSpPr txBox="1"/>
          <p:nvPr/>
        </p:nvSpPr>
        <p:spPr>
          <a:xfrm>
            <a:off x="858292" y="799065"/>
            <a:ext cx="10182687" cy="369332"/>
          </a:xfrm>
          <a:prstGeom prst="rect">
            <a:avLst/>
          </a:prstGeom>
          <a:solidFill>
            <a:schemeClr val="accent6">
              <a:lumMod val="60000"/>
              <a:lumOff val="40000"/>
            </a:schemeClr>
          </a:solid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Features of the reminder application program.</a:t>
            </a:r>
          </a:p>
        </p:txBody>
      </p:sp>
      <p:pic>
        <p:nvPicPr>
          <p:cNvPr id="12" name="Picture 11">
            <a:extLst>
              <a:ext uri="{FF2B5EF4-FFF2-40B4-BE49-F238E27FC236}">
                <a16:creationId xmlns:a16="http://schemas.microsoft.com/office/drawing/2014/main" id="{8E275DE8-0FAC-4019-AAAB-93283F52E25B}"/>
              </a:ext>
            </a:extLst>
          </p:cNvPr>
          <p:cNvPicPr>
            <a:picLocks noChangeAspect="1"/>
          </p:cNvPicPr>
          <p:nvPr/>
        </p:nvPicPr>
        <p:blipFill>
          <a:blip r:embed="rId6"/>
          <a:stretch>
            <a:fillRect/>
          </a:stretch>
        </p:blipFill>
        <p:spPr>
          <a:xfrm>
            <a:off x="165834" y="5068051"/>
            <a:ext cx="11599812" cy="1686585"/>
          </a:xfrm>
          <a:prstGeom prst="rect">
            <a:avLst/>
          </a:prstGeom>
        </p:spPr>
      </p:pic>
    </p:spTree>
    <p:extLst>
      <p:ext uri="{BB962C8B-B14F-4D97-AF65-F5344CB8AC3E}">
        <p14:creationId xmlns:p14="http://schemas.microsoft.com/office/powerpoint/2010/main" val="2414890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61218AB-40CB-4920-A4B4-144E930B9B6F}"/>
              </a:ext>
            </a:extLst>
          </p:cNvPr>
          <p:cNvSpPr>
            <a:spLocks noGrp="1"/>
          </p:cNvSpPr>
          <p:nvPr>
            <p:ph type="title"/>
          </p:nvPr>
        </p:nvSpPr>
        <p:spPr>
          <a:xfrm>
            <a:off x="66496" y="917932"/>
            <a:ext cx="5000454" cy="667794"/>
          </a:xfrm>
        </p:spPr>
        <p:txBody>
          <a:bodyPr>
            <a:normAutofit/>
          </a:bodyPr>
          <a:lstStyle/>
          <a:p>
            <a:r>
              <a:rPr lang="en-US" b="1" u="sng" dirty="0">
                <a:solidFill>
                  <a:srgbClr val="00B0F0"/>
                </a:solidFill>
              </a:rPr>
              <a:t>Medicine Reminder:-</a:t>
            </a:r>
            <a:endParaRPr lang="en-IN" b="1" u="sng" dirty="0">
              <a:solidFill>
                <a:srgbClr val="00B0F0"/>
              </a:solidFill>
            </a:endParaRPr>
          </a:p>
        </p:txBody>
      </p:sp>
      <p:pic>
        <p:nvPicPr>
          <p:cNvPr id="13" name="Content Placeholder 12">
            <a:extLst>
              <a:ext uri="{FF2B5EF4-FFF2-40B4-BE49-F238E27FC236}">
                <a16:creationId xmlns:a16="http://schemas.microsoft.com/office/drawing/2014/main" id="{78E89F48-C2CE-4B95-8EE8-624802CD16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1409" y="783581"/>
            <a:ext cx="4497840" cy="5572769"/>
          </a:xfrm>
        </p:spPr>
      </p:pic>
      <p:sp>
        <p:nvSpPr>
          <p:cNvPr id="11" name="Text Placeholder 10">
            <a:extLst>
              <a:ext uri="{FF2B5EF4-FFF2-40B4-BE49-F238E27FC236}">
                <a16:creationId xmlns:a16="http://schemas.microsoft.com/office/drawing/2014/main" id="{F68E749A-F8FC-470A-9485-2A659AF805A0}"/>
              </a:ext>
            </a:extLst>
          </p:cNvPr>
          <p:cNvSpPr>
            <a:spLocks noGrp="1"/>
          </p:cNvSpPr>
          <p:nvPr>
            <p:ph type="body" sz="half" idx="2"/>
          </p:nvPr>
        </p:nvSpPr>
        <p:spPr>
          <a:xfrm>
            <a:off x="66496" y="1459684"/>
            <a:ext cx="6174914" cy="5136220"/>
          </a:xfrm>
        </p:spPr>
        <p:txBody>
          <a:bodyPr>
            <a:normAutofit/>
          </a:bodyPr>
          <a:lstStyle/>
          <a:p>
            <a:pPr marL="342900" indent="-342900">
              <a:buFont typeface="Wingdings" panose="05000000000000000000" pitchFamily="2" charset="2"/>
              <a:buChar char="Ø"/>
            </a:pPr>
            <a:endParaRPr lang="en-IN" sz="2000" dirty="0"/>
          </a:p>
          <a:p>
            <a:pPr marL="342900" indent="-342900">
              <a:buFont typeface="Wingdings" panose="05000000000000000000" pitchFamily="2" charset="2"/>
              <a:buChar char="Ø"/>
            </a:pPr>
            <a:r>
              <a:rPr lang="en-IN" sz="2000" b="1" dirty="0"/>
              <a:t>In Medicine reminder the program gets input from the user about, the name of the medicine and time to get notification that user wants to get reminded.</a:t>
            </a:r>
          </a:p>
          <a:p>
            <a:pPr marL="342900" indent="-342900">
              <a:buFont typeface="Wingdings" panose="05000000000000000000" pitchFamily="2" charset="2"/>
              <a:buChar char="Ø"/>
            </a:pPr>
            <a:endParaRPr lang="en-IN" sz="2000" b="1" dirty="0"/>
          </a:p>
          <a:p>
            <a:pPr marL="342900" indent="-342900">
              <a:buFont typeface="Wingdings" panose="05000000000000000000" pitchFamily="2" charset="2"/>
              <a:buChar char="Ø"/>
            </a:pPr>
            <a:r>
              <a:rPr lang="en-IN" sz="2000" b="1" dirty="0"/>
              <a:t>A infinite while loop is used and will continue to remind till the user wants to stop the reminder.</a:t>
            </a:r>
            <a:br>
              <a:rPr lang="en-IN" sz="2000" b="1" dirty="0"/>
            </a:br>
            <a:r>
              <a:rPr lang="en-IN" sz="2000" b="1" dirty="0"/>
              <a:t>The plyer module function is used to provide the desktop notification about the reminder.</a:t>
            </a:r>
          </a:p>
          <a:p>
            <a:pPr marL="342900" indent="-342900">
              <a:buFont typeface="Wingdings" panose="05000000000000000000" pitchFamily="2" charset="2"/>
              <a:buChar char="Ø"/>
            </a:pPr>
            <a:endParaRPr lang="en-IN" sz="2000" b="1" dirty="0"/>
          </a:p>
          <a:p>
            <a:pPr marL="342900" indent="-342900">
              <a:buFont typeface="Wingdings" panose="05000000000000000000" pitchFamily="2" charset="2"/>
              <a:buChar char="Ø"/>
            </a:pPr>
            <a:r>
              <a:rPr lang="en-IN" sz="2000" b="1" dirty="0"/>
              <a:t>For executing the first process after a pause choice is there to continue and stop the process</a:t>
            </a:r>
          </a:p>
          <a:p>
            <a:endParaRPr lang="en-IN" sz="1800" dirty="0"/>
          </a:p>
        </p:txBody>
      </p:sp>
      <p:sp>
        <p:nvSpPr>
          <p:cNvPr id="2" name="Slide Number Placeholder 1">
            <a:extLst>
              <a:ext uri="{FF2B5EF4-FFF2-40B4-BE49-F238E27FC236}">
                <a16:creationId xmlns:a16="http://schemas.microsoft.com/office/drawing/2014/main" id="{0A36DA40-E058-4821-BB08-E911780D86A6}"/>
              </a:ext>
            </a:extLst>
          </p:cNvPr>
          <p:cNvSpPr>
            <a:spLocks noGrp="1"/>
          </p:cNvSpPr>
          <p:nvPr>
            <p:ph type="sldNum" sz="quarter" idx="12"/>
          </p:nvPr>
        </p:nvSpPr>
        <p:spPr/>
        <p:txBody>
          <a:bodyPr/>
          <a:lstStyle/>
          <a:p>
            <a:fld id="{330EA680-D336-4FF7-8B7A-9848BB0A1C32}" type="slidenum">
              <a:rPr lang="en-US" smtClean="0"/>
              <a:t>8</a:t>
            </a:fld>
            <a:endParaRPr lang="en-US"/>
          </a:p>
        </p:txBody>
      </p:sp>
      <p:sp>
        <p:nvSpPr>
          <p:cNvPr id="3" name="Slide Number Placeholder 1">
            <a:extLst>
              <a:ext uri="{FF2B5EF4-FFF2-40B4-BE49-F238E27FC236}">
                <a16:creationId xmlns:a16="http://schemas.microsoft.com/office/drawing/2014/main" id="{86E6C89B-59CE-4A94-99D8-63337502B93B}"/>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mtClean="0"/>
              <a:pPr/>
              <a:t>8</a:t>
            </a:fld>
            <a:endParaRPr lang="en-US"/>
          </a:p>
        </p:txBody>
      </p:sp>
      <p:sp>
        <p:nvSpPr>
          <p:cNvPr id="4" name="Slide Number Placeholder 3">
            <a:extLst>
              <a:ext uri="{FF2B5EF4-FFF2-40B4-BE49-F238E27FC236}">
                <a16:creationId xmlns:a16="http://schemas.microsoft.com/office/drawing/2014/main" id="{BE4339F5-F63F-450E-BA87-2EDF360E30B4}"/>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mtClean="0"/>
              <a:pPr/>
              <a:t>8</a:t>
            </a:fld>
            <a:endParaRPr lang="en-US"/>
          </a:p>
        </p:txBody>
      </p:sp>
      <p:pic>
        <p:nvPicPr>
          <p:cNvPr id="5" name="Picture 4" descr="A screenshot of a cell phone&#10;&#10;Description automatically generated">
            <a:extLst>
              <a:ext uri="{FF2B5EF4-FFF2-40B4-BE49-F238E27FC236}">
                <a16:creationId xmlns:a16="http://schemas.microsoft.com/office/drawing/2014/main" id="{A41F9622-E4CB-4587-A0FE-63D8261584EE}"/>
              </a:ext>
            </a:extLst>
          </p:cNvPr>
          <p:cNvPicPr>
            <a:picLocks noChangeAspect="1"/>
          </p:cNvPicPr>
          <p:nvPr/>
        </p:nvPicPr>
        <p:blipFill>
          <a:blip r:embed="rId3"/>
          <a:stretch>
            <a:fillRect/>
          </a:stretch>
        </p:blipFill>
        <p:spPr>
          <a:xfrm>
            <a:off x="10870049" y="-1822"/>
            <a:ext cx="1321951" cy="826527"/>
          </a:xfrm>
          <a:prstGeom prst="rect">
            <a:avLst/>
          </a:prstGeom>
        </p:spPr>
      </p:pic>
      <p:pic>
        <p:nvPicPr>
          <p:cNvPr id="6" name="Picture 9" descr="A picture containing drawing&#10;&#10;Description automatically generated">
            <a:extLst>
              <a:ext uri="{FF2B5EF4-FFF2-40B4-BE49-F238E27FC236}">
                <a16:creationId xmlns:a16="http://schemas.microsoft.com/office/drawing/2014/main" id="{827FA9D6-D7CA-4179-A538-7776969D4EE4}"/>
              </a:ext>
            </a:extLst>
          </p:cNvPr>
          <p:cNvPicPr>
            <a:picLocks noChangeAspect="1"/>
          </p:cNvPicPr>
          <p:nvPr/>
        </p:nvPicPr>
        <p:blipFill>
          <a:blip r:embed="rId4"/>
          <a:stretch>
            <a:fillRect/>
          </a:stretch>
        </p:blipFill>
        <p:spPr>
          <a:xfrm>
            <a:off x="66495" y="-2800"/>
            <a:ext cx="2857500" cy="762000"/>
          </a:xfrm>
          <a:prstGeom prst="rect">
            <a:avLst/>
          </a:prstGeom>
        </p:spPr>
      </p:pic>
      <p:pic>
        <p:nvPicPr>
          <p:cNvPr id="7" name="Picture 12">
            <a:extLst>
              <a:ext uri="{FF2B5EF4-FFF2-40B4-BE49-F238E27FC236}">
                <a16:creationId xmlns:a16="http://schemas.microsoft.com/office/drawing/2014/main" id="{77E84AEF-93E2-477F-9A48-D49B06BE2258}"/>
              </a:ext>
            </a:extLst>
          </p:cNvPr>
          <p:cNvPicPr>
            <a:picLocks noChangeAspect="1"/>
          </p:cNvPicPr>
          <p:nvPr/>
        </p:nvPicPr>
        <p:blipFill>
          <a:blip r:embed="rId5"/>
          <a:stretch>
            <a:fillRect/>
          </a:stretch>
        </p:blipFill>
        <p:spPr>
          <a:xfrm>
            <a:off x="-5752" y="6754636"/>
            <a:ext cx="12217879" cy="307370"/>
          </a:xfrm>
          <a:prstGeom prst="rect">
            <a:avLst/>
          </a:prstGeom>
        </p:spPr>
      </p:pic>
      <p:pic>
        <p:nvPicPr>
          <p:cNvPr id="8" name="Picture 13">
            <a:extLst>
              <a:ext uri="{FF2B5EF4-FFF2-40B4-BE49-F238E27FC236}">
                <a16:creationId xmlns:a16="http://schemas.microsoft.com/office/drawing/2014/main" id="{A5CB803E-5582-4D20-A7D1-24DA631D698F}"/>
              </a:ext>
            </a:extLst>
          </p:cNvPr>
          <p:cNvPicPr>
            <a:picLocks noChangeAspect="1"/>
          </p:cNvPicPr>
          <p:nvPr/>
        </p:nvPicPr>
        <p:blipFill>
          <a:blip r:embed="rId6"/>
          <a:stretch>
            <a:fillRect/>
          </a:stretch>
        </p:blipFill>
        <p:spPr>
          <a:xfrm flipV="1">
            <a:off x="-5751" y="6595904"/>
            <a:ext cx="9313652" cy="164756"/>
          </a:xfrm>
          <a:prstGeom prst="rect">
            <a:avLst/>
          </a:prstGeom>
        </p:spPr>
      </p:pic>
    </p:spTree>
    <p:extLst>
      <p:ext uri="{BB962C8B-B14F-4D97-AF65-F5344CB8AC3E}">
        <p14:creationId xmlns:p14="http://schemas.microsoft.com/office/powerpoint/2010/main" val="497727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942C2A4-3F07-46D1-AFE8-CC4EA31B2496}"/>
              </a:ext>
            </a:extLst>
          </p:cNvPr>
          <p:cNvSpPr>
            <a:spLocks noGrp="1"/>
          </p:cNvSpPr>
          <p:nvPr>
            <p:ph type="title"/>
          </p:nvPr>
        </p:nvSpPr>
        <p:spPr>
          <a:xfrm>
            <a:off x="3582097" y="587230"/>
            <a:ext cx="4177719" cy="452602"/>
          </a:xfrm>
        </p:spPr>
        <p:txBody>
          <a:bodyPr>
            <a:normAutofit fontScale="90000"/>
          </a:bodyPr>
          <a:lstStyle/>
          <a:p>
            <a:r>
              <a:rPr lang="en-US" b="1" u="sng" dirty="0">
                <a:solidFill>
                  <a:srgbClr val="00B0F0"/>
                </a:solidFill>
              </a:rPr>
              <a:t>Medicine Reminder code:-</a:t>
            </a:r>
            <a:endParaRPr lang="en-IN" b="1" u="sng" dirty="0">
              <a:solidFill>
                <a:srgbClr val="00B0F0"/>
              </a:solidFill>
            </a:endParaRPr>
          </a:p>
        </p:txBody>
      </p:sp>
      <p:pic>
        <p:nvPicPr>
          <p:cNvPr id="12" name="Content Placeholder 11">
            <a:extLst>
              <a:ext uri="{FF2B5EF4-FFF2-40B4-BE49-F238E27FC236}">
                <a16:creationId xmlns:a16="http://schemas.microsoft.com/office/drawing/2014/main" id="{43E0200C-0C64-4C00-9C5D-3E907FAEA4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0619" y="1119197"/>
            <a:ext cx="6741244" cy="5397341"/>
          </a:xfrm>
        </p:spPr>
      </p:pic>
      <p:sp>
        <p:nvSpPr>
          <p:cNvPr id="2" name="Slide Number Placeholder 1">
            <a:extLst>
              <a:ext uri="{FF2B5EF4-FFF2-40B4-BE49-F238E27FC236}">
                <a16:creationId xmlns:a16="http://schemas.microsoft.com/office/drawing/2014/main" id="{7F0464C5-2645-4E03-B3CF-838173568769}"/>
              </a:ext>
            </a:extLst>
          </p:cNvPr>
          <p:cNvSpPr>
            <a:spLocks noGrp="1"/>
          </p:cNvSpPr>
          <p:nvPr>
            <p:ph type="sldNum" sz="quarter" idx="12"/>
          </p:nvPr>
        </p:nvSpPr>
        <p:spPr/>
        <p:txBody>
          <a:bodyPr/>
          <a:lstStyle/>
          <a:p>
            <a:fld id="{330EA680-D336-4FF7-8B7A-9848BB0A1C32}" type="slidenum">
              <a:rPr lang="en-US" smtClean="0"/>
              <a:t>9</a:t>
            </a:fld>
            <a:endParaRPr lang="en-US"/>
          </a:p>
        </p:txBody>
      </p:sp>
      <p:sp>
        <p:nvSpPr>
          <p:cNvPr id="5" name="Slide Number Placeholder 3">
            <a:extLst>
              <a:ext uri="{FF2B5EF4-FFF2-40B4-BE49-F238E27FC236}">
                <a16:creationId xmlns:a16="http://schemas.microsoft.com/office/drawing/2014/main" id="{5D5A8A3F-C9C4-4863-B937-940D9E376762}"/>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mtClean="0"/>
              <a:pPr/>
              <a:t>9</a:t>
            </a:fld>
            <a:endParaRPr lang="en-US"/>
          </a:p>
        </p:txBody>
      </p:sp>
      <p:pic>
        <p:nvPicPr>
          <p:cNvPr id="6" name="Picture 5" descr="A screenshot of a cell phone&#10;&#10;Description automatically generated">
            <a:extLst>
              <a:ext uri="{FF2B5EF4-FFF2-40B4-BE49-F238E27FC236}">
                <a16:creationId xmlns:a16="http://schemas.microsoft.com/office/drawing/2014/main" id="{41ACCB90-27F7-4040-AF9B-CE884F1BD705}"/>
              </a:ext>
            </a:extLst>
          </p:cNvPr>
          <p:cNvPicPr>
            <a:picLocks noChangeAspect="1"/>
          </p:cNvPicPr>
          <p:nvPr/>
        </p:nvPicPr>
        <p:blipFill>
          <a:blip r:embed="rId3"/>
          <a:stretch>
            <a:fillRect/>
          </a:stretch>
        </p:blipFill>
        <p:spPr>
          <a:xfrm>
            <a:off x="10870049" y="-1822"/>
            <a:ext cx="1321951" cy="826527"/>
          </a:xfrm>
          <a:prstGeom prst="rect">
            <a:avLst/>
          </a:prstGeom>
        </p:spPr>
      </p:pic>
      <p:pic>
        <p:nvPicPr>
          <p:cNvPr id="7" name="Picture 9" descr="A picture containing drawing&#10;&#10;Description automatically generated">
            <a:extLst>
              <a:ext uri="{FF2B5EF4-FFF2-40B4-BE49-F238E27FC236}">
                <a16:creationId xmlns:a16="http://schemas.microsoft.com/office/drawing/2014/main" id="{0E41E20C-B2AA-4C20-8022-1D03C2565216}"/>
              </a:ext>
            </a:extLst>
          </p:cNvPr>
          <p:cNvPicPr>
            <a:picLocks noChangeAspect="1"/>
          </p:cNvPicPr>
          <p:nvPr/>
        </p:nvPicPr>
        <p:blipFill>
          <a:blip r:embed="rId4"/>
          <a:stretch>
            <a:fillRect/>
          </a:stretch>
        </p:blipFill>
        <p:spPr>
          <a:xfrm>
            <a:off x="66495" y="-2800"/>
            <a:ext cx="2857500" cy="762000"/>
          </a:xfrm>
          <a:prstGeom prst="rect">
            <a:avLst/>
          </a:prstGeom>
        </p:spPr>
      </p:pic>
      <p:pic>
        <p:nvPicPr>
          <p:cNvPr id="8" name="Picture 12">
            <a:extLst>
              <a:ext uri="{FF2B5EF4-FFF2-40B4-BE49-F238E27FC236}">
                <a16:creationId xmlns:a16="http://schemas.microsoft.com/office/drawing/2014/main" id="{7B505529-4842-476E-9B29-FFD701F96A69}"/>
              </a:ext>
            </a:extLst>
          </p:cNvPr>
          <p:cNvPicPr>
            <a:picLocks noChangeAspect="1"/>
          </p:cNvPicPr>
          <p:nvPr/>
        </p:nvPicPr>
        <p:blipFill>
          <a:blip r:embed="rId5"/>
          <a:stretch>
            <a:fillRect/>
          </a:stretch>
        </p:blipFill>
        <p:spPr>
          <a:xfrm>
            <a:off x="-5752" y="6754636"/>
            <a:ext cx="12217879" cy="307370"/>
          </a:xfrm>
          <a:prstGeom prst="rect">
            <a:avLst/>
          </a:prstGeom>
        </p:spPr>
      </p:pic>
      <p:pic>
        <p:nvPicPr>
          <p:cNvPr id="9" name="Picture 13">
            <a:extLst>
              <a:ext uri="{FF2B5EF4-FFF2-40B4-BE49-F238E27FC236}">
                <a16:creationId xmlns:a16="http://schemas.microsoft.com/office/drawing/2014/main" id="{4103D7B0-A03F-400B-A7DB-87B418C4BDB7}"/>
              </a:ext>
            </a:extLst>
          </p:cNvPr>
          <p:cNvPicPr>
            <a:picLocks noChangeAspect="1"/>
          </p:cNvPicPr>
          <p:nvPr/>
        </p:nvPicPr>
        <p:blipFill>
          <a:blip r:embed="rId6"/>
          <a:stretch>
            <a:fillRect/>
          </a:stretch>
        </p:blipFill>
        <p:spPr>
          <a:xfrm flipV="1">
            <a:off x="-5751" y="6595904"/>
            <a:ext cx="9313652" cy="164756"/>
          </a:xfrm>
          <a:prstGeom prst="rect">
            <a:avLst/>
          </a:prstGeom>
        </p:spPr>
      </p:pic>
    </p:spTree>
    <p:extLst>
      <p:ext uri="{BB962C8B-B14F-4D97-AF65-F5344CB8AC3E}">
        <p14:creationId xmlns:p14="http://schemas.microsoft.com/office/powerpoint/2010/main" val="9993897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4DEBF7A94337F47B39F34DFDE365E09" ma:contentTypeVersion="2" ma:contentTypeDescription="Create a new document." ma:contentTypeScope="" ma:versionID="8531a20d463fa743549224c4f06d60e8">
  <xsd:schema xmlns:xsd="http://www.w3.org/2001/XMLSchema" xmlns:xs="http://www.w3.org/2001/XMLSchema" xmlns:p="http://schemas.microsoft.com/office/2006/metadata/properties" xmlns:ns2="f31a7b22-0552-4d10-b4f7-485e456f66ac" targetNamespace="http://schemas.microsoft.com/office/2006/metadata/properties" ma:root="true" ma:fieldsID="84dff7ec265ae6855ac8d6bc49442adb" ns2:_="">
    <xsd:import namespace="f31a7b22-0552-4d10-b4f7-485e456f66a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1a7b22-0552-4d10-b4f7-485e456f66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C8C192-418F-4AB5-96B8-79955708399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BAC6EE0-01D8-4C95-B54D-771182276F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31a7b22-0552-4d10-b4f7-485e456f66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D5AC3DF-47CF-455F-82FC-C7D2C164195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737</TotalTime>
  <Words>1519</Words>
  <Application>Microsoft Office PowerPoint</Application>
  <PresentationFormat>Widescreen</PresentationFormat>
  <Paragraphs>179</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Wingdings</vt:lpstr>
      <vt:lpstr>office theme</vt:lpstr>
      <vt:lpstr>Python mini-project Topic: Reminder program with notification </vt:lpstr>
      <vt:lpstr>PowerPoint Presentation</vt:lpstr>
      <vt:lpstr>PowerPoint Presentation</vt:lpstr>
      <vt:lpstr>PowerPoint Presentation</vt:lpstr>
      <vt:lpstr>PowerPoint Presentation</vt:lpstr>
      <vt:lpstr>PowerPoint Presentation</vt:lpstr>
      <vt:lpstr>PowerPoint Presentation</vt:lpstr>
      <vt:lpstr>Medicine Reminder:-</vt:lpstr>
      <vt:lpstr>Medicine Reminder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hpkhot1312@gmail.com</cp:lastModifiedBy>
  <cp:revision>832</cp:revision>
  <dcterms:created xsi:type="dcterms:W3CDTF">2020-08-03T07:23:07Z</dcterms:created>
  <dcterms:modified xsi:type="dcterms:W3CDTF">2021-06-01T14:41:09Z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0x010100C4DEBF7A94337F47B39F34DFDE365E09</vt:lpwstr>
  </property>
</Properties>
</file>