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5EADA1-2EE1-4FC6-9DC2-C149F970C5E0}">
  <a:tblStyle styleId="{865EADA1-2EE1-4FC6-9DC2-C149F970C5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project is about Test-Time Adaptation for Medical Imaging using Controlled Shifts and Cross-Plane Adaptation. The goal of this project is to address a persistent challenge in medical imaging—the dataset shift that occurs when testing data differs significantly from the training data. Dataset shifts are common in clinical settings due to variations in imaging hardware (like differences in MRI/CT scanner parameters), patient demographics, and even differences in annotation protocols.</a:t>
            </a:r>
            <a:br>
              <a:rPr lang="en"/>
            </a:br>
            <a:endParaRPr/>
          </a:p>
          <a:p>
            <a:pPr indent="0" lvl="0" marL="0" rtl="0" algn="l">
              <a:spcBef>
                <a:spcPts val="0"/>
              </a:spcBef>
              <a:spcAft>
                <a:spcPts val="0"/>
              </a:spcAft>
              <a:buNone/>
            </a:pPr>
            <a:r>
              <a:rPr lang="en"/>
              <a:t>This work is inspired by the paper by Wang, Dequan, et al., titled ‘Tent: Fully Test-Time Adaptation by Entropy Minimization.’ In that paper, the authors demonstrate that a model must be able to adapt itself during inference to generalize to new and diverse data. They showed that by minimizing the entropy of a model’s predictions during testing, it is possible to update batch normalization statistics and channel-wise affine parameters in real-time using only the test data and the model’s own learned parameters. Their approach achieved state-of-the-art performance on corrupted ImageNet, CIFAR-10/100, and even demonstrated successful domain adaptation in various settings without any extra training.</a:t>
            </a:r>
            <a:br>
              <a:rPr lang="en"/>
            </a:br>
            <a:br>
              <a:rPr lang="en"/>
            </a:br>
            <a:r>
              <a:rPr lang="en"/>
              <a:t>Medical imaging models often fail in real-world clinical deployment due to these dataset shifts. Such failures can lead to reduced diagnostic accuracy or unintended biases when models are applied across different populations or imaging protocols.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primary goal of my project is to implement and test a test-time adaptation method—specifically TENT, which leverages entropy minimization—to allow deep learning models to adjust during inference without needing access to the original training data. In addition, I have explored an alternative approach using Maximum Mean Discrepancy (MMD) loss as another strategy to handle distribution shifts.</a:t>
            </a:r>
            <a:endParaRPr/>
          </a:p>
          <a:p>
            <a:pPr indent="0" lvl="0" marL="0" rtl="0" algn="l">
              <a:spcBef>
                <a:spcPts val="0"/>
              </a:spcBef>
              <a:spcAft>
                <a:spcPts val="0"/>
              </a:spcAft>
              <a:buNone/>
            </a:pPr>
            <a:br>
              <a:rPr lang="en"/>
            </a:br>
            <a:br>
              <a:rPr lang="en"/>
            </a:br>
            <a:r>
              <a:rPr lang="en"/>
              <a:t>Throughout this presentation, I’ll be walking you through the methods used, the experiments conducted—including both controlled noise scenarios and cross-plane adaptations—and the performance improvements achieved.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br>
              <a:rPr lang="en"/>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3e880f4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3e880f4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chose a ResNet-18 backbone for its balance between computational efficiency and strong performance, especially in medical imaging contexts. With around 33.7 million parameters spread across 87 layers, ResNet-18 provides a proven foundation for our experiments. Our experiments were run on an NVIDIA A5000 GPU with 24GB of VRAM. The model was first pre-trained on source domain data using a standard cross-entropy loss. This ensured that our network had a solid baseline performance on the domain dataset before applying test-time adaptation. </a:t>
            </a:r>
            <a:br>
              <a:rPr lang="en"/>
            </a:br>
            <a:br>
              <a:rPr lang="en"/>
            </a:br>
            <a:r>
              <a:rPr lang="en"/>
              <a:t>Instead of retraining the entire network during adaptation, we focused exclusively on optimizing the affine parameters within the batch normalization (BN) layers. This choice was driven by several important reasons: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Dataset-Specific Statistics: The BN layers capture crucial dataset-specific information, like mean and variance, making them ideal for on-the-fly updates.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Efficiency: Updating only these affine parameters requires about 100 times less computation compared to full network retraining.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Preservation of Features: This approach preserves the original feature extraction capabilities of the network while still adapting to new domain characteristics.”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Using entropy minimization for adaptation, the method processed 25,211 samples in approximately 25.74 seconds, which comes out to roughly 1ms per sample.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contrast, using the MMD loss, adaptation took about 238.47 seconds for the same number of samples. The increase in time is due to the additional pairwise similarity calculations inherent in MMD.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Despite the difference in adaptation training times, both approaches achieved very fast inference times—about 0.0074 seconds per 25,211 samples—making them viable for real-time clinical workflows.</a:t>
            </a:r>
            <a:endParaRPr/>
          </a:p>
          <a:p>
            <a:pPr indent="0" lvl="0" marL="0" rtl="0" algn="l">
              <a:spcBef>
                <a:spcPts val="0"/>
              </a:spcBef>
              <a:spcAft>
                <a:spcPts val="0"/>
              </a:spcAft>
              <a:buNone/>
            </a:pPr>
            <a:br>
              <a:rPr lang="en"/>
            </a:br>
            <a:r>
              <a:rPr lang="en"/>
              <a:t>Performance-wise, the entropy-based adaptation led to an average improvement of approximately 15.04% in accuracy along with a 0.14 increase in the F1 score, which is particularly valuable when handling class imbalances. On the other hand, the MMD approach provided a slightly higher improvement with about a 15.94% increase in accuracy and a 0.18 boost in the F1 score, showing its robustness in addressing structural shifts across domains.</a:t>
            </a:r>
            <a:br>
              <a:rPr lang="en"/>
            </a:b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b7c3495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b7c3495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Cross-Plane Adaptation: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this setting, I trained the model on one anatomical plane (for example, axial slices) and then tested it on another plane (such as sagittal or coronal views). This simulates real-world domain shifts often encountered in clinical medical imaging, where the characteristics of the images can vary substantially based on the acquisition plane.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goal here was to assess whether the model’s performance could be maintained or improved when applying test-time adaptation in the presence of such cross-plane disparities.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Noisy Data Experiments: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simulate practical challenges in imaging, I introduced controlled noise to the dataset. This included:</a:t>
            </a:r>
            <a:br>
              <a:rPr lang="en">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Blurring:</a:t>
            </a:r>
            <a:r>
              <a:rPr lang="en">
                <a:solidFill>
                  <a:schemeClr val="dk1"/>
                </a:solidFill>
              </a:rPr>
              <a:t> CT images may become blurred due to factors like suboptimal protocol parameters or patient movement.</a:t>
            </a:r>
            <a:br>
              <a:rPr lang="en">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Random Noise:</a:t>
            </a:r>
            <a:r>
              <a:rPr lang="en">
                <a:solidFill>
                  <a:schemeClr val="dk1"/>
                </a:solidFill>
              </a:rPr>
              <a:t> This noise arises from the inherent randomness of X-ray quantum detection, leading to fluctuations in image density.</a:t>
            </a:r>
            <a:br>
              <a:rPr lang="en">
                <a:solidFill>
                  <a:schemeClr val="dk1"/>
                </a:solidFill>
              </a:rPr>
            </a:b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en">
                <a:solidFill>
                  <a:schemeClr val="dk1"/>
                </a:solidFill>
              </a:rPr>
              <a:t>Noise Distributions:</a:t>
            </a:r>
            <a:r>
              <a:rPr lang="en">
                <a:solidFill>
                  <a:schemeClr val="dk1"/>
                </a:solidFill>
              </a:rPr>
              <a:t> For CT images, the noise is often modeled accurately using the Poisson distribution. However, for multi-detector CT (MDCT) scanners, an additive white Gaussian noise model is typically more appropriate.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scenarios were designed to mimic the diverse range of artifacts and shifts that can occur in clinical settings.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slide presents the quantitative improvements observed for both adaptation strategies—using entropy loss and MMD loss—across these scenarios. For each case, we recorded improvements in accuracy and F1 score, along with statistical metrics such as p-values and effect sizes. To summarize: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For Cross-Plane Adaptation: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With entropy loss, the model achieved an accuracy improvement of approximately +16.66% and an F1 score increase of +0.1600.</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With MMD loss, the accuracy improvement was slightly higher at +18.09% with an F1 score increase of +0.2037.</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reported p-values and effect sizes indicate highly significant improvements over the baseline (where h₀ represents the hypothesis that adaptation does not result in better performance).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For Noisy Data:</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results for entropy loss showed an accuracy improvement of around +7.77% with an F1 boost of +0.0484, while MMD loss resulted in improvements of +6.32% in accuracy and +0.0665 in F1 score.</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Again, statistical metrics confirm the significance of these gains, although the p-values here suggest varied levels of significance.</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Overall, these results demonstrate that both adaptation methods improve performance under challenging conditions. The comparisons highlight that while entropy loss is efficient and effective, MMD loss can offer marginally better improvements in certain scenarios—albeit at the cost of increased computational time.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As we move into discussing these results, note that statistical evaluation was based on the null hypothesis h₀, which assumes that performance after adaptation is not better than the original performance. The low p-values in the cross-plane scenario, in particular, support the effectiveness of these adaptations.”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3e880f4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3e880f4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Poisson noise appears to be the most disruptive to model performance before adaptation, followed by blurring, with Gaussian noise being the least harmful.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Poisson Noise Benefits Most from Adaptation</a:t>
            </a:r>
            <a:endParaRPr/>
          </a:p>
          <a:p>
            <a:pPr indent="0" lvl="0" marL="0" rtl="0" algn="l">
              <a:spcBef>
                <a:spcPts val="0"/>
              </a:spcBef>
              <a:spcAft>
                <a:spcPts val="0"/>
              </a:spcAft>
              <a:buNone/>
            </a:pPr>
            <a:r>
              <a:rPr lang="en"/>
              <a:t>Poisson corruption shows the largest relative improvements after TENT, even though it degrades performance the most initially. (30-40%)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Adaptation (TENT) provides the largest absolute accuracy gains when dealing with Poisson noise (in-domain), likely because the initial performance drop is the largest. The improvement on Gaussian noise is minimal, mostly because the initial performance is already high and adaptation brings it extremely close to the original clean performance. Blur shows moderate initial drops and significant gains from adaptation.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the in-domain setting, TENT adaptation recovers performance extremely well for Gaussian and Blurred noise, often reaching or slightly exceeding the original clean accuracy. While adaptation significantly improves performance on Poisson noise, it doesn't fully recover to the clean baseline level, suggesting Poisson corruption is harder to fully mitigate with this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Adaptation helps bridge the gap caused by noise and shift, but the fundamental domain difference still negatively impacts performance compared to in-domain scenarios.</a:t>
            </a:r>
            <a:br>
              <a:rPr lang="en"/>
            </a:br>
            <a:br>
              <a:rPr lang="en"/>
            </a:br>
            <a:r>
              <a:rPr lang="en">
                <a:solidFill>
                  <a:schemeClr val="dk1"/>
                </a:solidFill>
              </a:rPr>
              <a:t>Entropy method directly optimizes for discriminative confidence. It might work very well if the main effect of the domain shift or noise is increased prediction uncertainty. It might struggle if the shift fundamentally changes the feature structure in a way that requires more than just boosting confidence (e.g., features for class A now look like class B features from the source domain). It could potentially become </a:t>
            </a:r>
            <a:r>
              <a:rPr i="1" lang="en">
                <a:solidFill>
                  <a:schemeClr val="dk1"/>
                </a:solidFill>
              </a:rPr>
              <a:t>overconfident</a:t>
            </a:r>
            <a:r>
              <a:rPr lang="en">
                <a:solidFill>
                  <a:schemeClr val="dk1"/>
                </a:solidFill>
              </a:rPr>
              <a:t> in wrong predictions.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36800"/>
            <a:ext cx="8520600" cy="47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Test-Time Adaptation for Medical Imaging using</a:t>
            </a:r>
            <a:endParaRPr/>
          </a:p>
          <a:p>
            <a:pPr indent="0" lvl="0" marL="0" rtl="0" algn="l">
              <a:spcBef>
                <a:spcPts val="0"/>
              </a:spcBef>
              <a:spcAft>
                <a:spcPts val="0"/>
              </a:spcAft>
              <a:buClr>
                <a:schemeClr val="dk1"/>
              </a:buClr>
              <a:buSzPts val="1100"/>
              <a:buFont typeface="Arial"/>
              <a:buNone/>
            </a:pPr>
            <a:r>
              <a:rPr lang="en"/>
              <a:t>Controlled Shifts and Cross-Plane Adaptation</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Harsh Kumar 24576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Aim of the project</a:t>
            </a:r>
            <a:endParaRPr/>
          </a:p>
          <a:p>
            <a:pPr indent="-342900" lvl="0" marL="457200" rtl="0" algn="l">
              <a:spcBef>
                <a:spcPts val="0"/>
              </a:spcBef>
              <a:spcAft>
                <a:spcPts val="0"/>
              </a:spcAft>
              <a:buSzPts val="1800"/>
              <a:buChar char="-"/>
            </a:pPr>
            <a:r>
              <a:rPr lang="en" sz="1800"/>
              <a:t>Classification ( 11 classes)</a:t>
            </a:r>
            <a:endParaRPr sz="1800"/>
          </a:p>
          <a:p>
            <a:pPr indent="-342900" lvl="0" marL="457200" rtl="0" algn="l">
              <a:spcBef>
                <a:spcPts val="0"/>
              </a:spcBef>
              <a:spcAft>
                <a:spcPts val="0"/>
              </a:spcAft>
              <a:buSzPts val="1800"/>
              <a:buChar char="-"/>
            </a:pPr>
            <a:r>
              <a:rPr lang="en" sz="1800"/>
              <a:t>T</a:t>
            </a:r>
            <a:r>
              <a:rPr lang="en" sz="1800"/>
              <a:t>o implement and test TENT within medical imaging to tackle challenges arising from dataset shifts</a:t>
            </a:r>
            <a:endParaRPr sz="1800"/>
          </a:p>
          <a:p>
            <a:pPr indent="-342900" lvl="0" marL="457200" rtl="0" algn="l">
              <a:spcBef>
                <a:spcPts val="0"/>
              </a:spcBef>
              <a:spcAft>
                <a:spcPts val="0"/>
              </a:spcAft>
              <a:buSzPts val="1800"/>
              <a:buChar char="-"/>
            </a:pPr>
            <a:r>
              <a:rPr lang="en" sz="1800"/>
              <a:t>To utilize the Entropy and Maximum Mean </a:t>
            </a:r>
            <a:r>
              <a:rPr lang="en" sz="1800"/>
              <a:t>Discrepancy</a:t>
            </a:r>
            <a:r>
              <a:rPr lang="en" sz="1800"/>
              <a:t> loss to make a unsupervised learning during test time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60" name="Google Shape;60;p14"/>
          <p:cNvSpPr txBox="1"/>
          <p:nvPr>
            <p:ph idx="1" type="body"/>
          </p:nvPr>
        </p:nvSpPr>
        <p:spPr>
          <a:xfrm>
            <a:off x="311700" y="1152475"/>
            <a:ext cx="403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Resnet18             </a:t>
            </a:r>
            <a:endParaRPr/>
          </a:p>
          <a:p>
            <a:pPr indent="0" lvl="0" marL="0" rtl="0" algn="l">
              <a:spcBef>
                <a:spcPts val="1600"/>
              </a:spcBef>
              <a:spcAft>
                <a:spcPts val="0"/>
              </a:spcAft>
              <a:buNone/>
            </a:pPr>
            <a:r>
              <a:rPr lang="en"/>
              <a:t>Computing Resources utilized: A5000 </a:t>
            </a:r>
            <a:endParaRPr/>
          </a:p>
          <a:p>
            <a:pPr indent="0" lvl="0" marL="0" rtl="0" algn="l">
              <a:spcBef>
                <a:spcPts val="1600"/>
              </a:spcBef>
              <a:spcAft>
                <a:spcPts val="0"/>
              </a:spcAft>
              <a:buNone/>
            </a:pPr>
            <a:r>
              <a:rPr lang="en"/>
              <a:t>Details of Models:</a:t>
            </a:r>
            <a:endParaRPr/>
          </a:p>
          <a:p>
            <a:pPr indent="-323850" lvl="0" marL="457200" rtl="0" algn="l">
              <a:spcBef>
                <a:spcPts val="1600"/>
              </a:spcBef>
              <a:spcAft>
                <a:spcPts val="0"/>
              </a:spcAft>
              <a:buSzPts val="1500"/>
              <a:buChar char="●"/>
            </a:pPr>
            <a:r>
              <a:rPr lang="en" sz="1500"/>
              <a:t>Number of Parameters: 33,689,931</a:t>
            </a:r>
            <a:endParaRPr sz="1500"/>
          </a:p>
          <a:p>
            <a:pPr indent="-323850" lvl="0" marL="457200" rtl="0" algn="l">
              <a:spcBef>
                <a:spcPts val="0"/>
              </a:spcBef>
              <a:spcAft>
                <a:spcPts val="0"/>
              </a:spcAft>
              <a:buSzPts val="1500"/>
              <a:buChar char="●"/>
            </a:pPr>
            <a:r>
              <a:rPr lang="en" sz="1500"/>
              <a:t>Number of Layers: 87 </a:t>
            </a:r>
            <a:endParaRPr sz="1500"/>
          </a:p>
          <a:p>
            <a:pPr indent="0" lvl="0" marL="0" rtl="0" algn="l">
              <a:spcBef>
                <a:spcPts val="1600"/>
              </a:spcBef>
              <a:spcAft>
                <a:spcPts val="0"/>
              </a:spcAft>
              <a:buNone/>
            </a:pPr>
            <a:r>
              <a:rPr lang="en"/>
              <a:t>Training Time: </a:t>
            </a:r>
            <a:endParaRPr/>
          </a:p>
          <a:p>
            <a:pPr indent="-311150" lvl="0" marL="457200" rtl="0" algn="l">
              <a:spcBef>
                <a:spcPts val="1600"/>
              </a:spcBef>
              <a:spcAft>
                <a:spcPts val="0"/>
              </a:spcAft>
              <a:buSzPts val="1300"/>
              <a:buChar char="●"/>
            </a:pPr>
            <a:r>
              <a:rPr lang="en" sz="1300"/>
              <a:t>Entropy loss: </a:t>
            </a:r>
            <a:r>
              <a:rPr lang="en" sz="1300"/>
              <a:t>25.74</a:t>
            </a:r>
            <a:r>
              <a:rPr lang="en" sz="1300"/>
              <a:t> sec for 25211 sample</a:t>
            </a:r>
            <a:endParaRPr sz="1300"/>
          </a:p>
          <a:p>
            <a:pPr indent="-311150" lvl="0" marL="457200" rtl="0" algn="l">
              <a:spcBef>
                <a:spcPts val="0"/>
              </a:spcBef>
              <a:spcAft>
                <a:spcPts val="0"/>
              </a:spcAft>
              <a:buSzPts val="1300"/>
              <a:buChar char="●"/>
            </a:pPr>
            <a:r>
              <a:rPr lang="en" sz="1300"/>
              <a:t>MMD loss : </a:t>
            </a:r>
            <a:r>
              <a:rPr lang="en" sz="1300"/>
              <a:t>238.47 sec for 25211 sample</a:t>
            </a:r>
            <a:endParaRPr sz="1300"/>
          </a:p>
          <a:p>
            <a:pPr indent="0" lvl="0" marL="0" rtl="0" algn="l">
              <a:spcBef>
                <a:spcPts val="1600"/>
              </a:spcBef>
              <a:spcAft>
                <a:spcPts val="1600"/>
              </a:spcAft>
              <a:buNone/>
            </a:pPr>
            <a:r>
              <a:t/>
            </a:r>
            <a:endParaRPr/>
          </a:p>
        </p:txBody>
      </p:sp>
      <p:sp>
        <p:nvSpPr>
          <p:cNvPr id="61" name="Google Shape;61;p14"/>
          <p:cNvSpPr txBox="1"/>
          <p:nvPr/>
        </p:nvSpPr>
        <p:spPr>
          <a:xfrm>
            <a:off x="4705625" y="1208875"/>
            <a:ext cx="4126800" cy="3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rPr>
              <a:t>Inference (testing) time:</a:t>
            </a:r>
            <a:endParaRPr sz="1800">
              <a:solidFill>
                <a:srgbClr val="666666"/>
              </a:solidFill>
            </a:endParaRPr>
          </a:p>
          <a:p>
            <a:pPr indent="0" lvl="0" marL="0" rtl="0" algn="l">
              <a:spcBef>
                <a:spcPts val="0"/>
              </a:spcBef>
              <a:spcAft>
                <a:spcPts val="0"/>
              </a:spcAft>
              <a:buNone/>
            </a:pPr>
            <a:r>
              <a:t/>
            </a:r>
            <a:endParaRPr sz="1800">
              <a:solidFill>
                <a:srgbClr val="666666"/>
              </a:solidFill>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rPr>
              <a:t>Entropy loss: 0.007418 sec for 25211 sample</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en" sz="1300">
                <a:solidFill>
                  <a:schemeClr val="dk2"/>
                </a:solidFill>
              </a:rPr>
              <a:t>MMD loss : 0.007306 sec for 25211 sample</a:t>
            </a:r>
            <a:endParaRPr sz="1800">
              <a:solidFill>
                <a:srgbClr val="666666"/>
              </a:solidFill>
            </a:endParaRPr>
          </a:p>
          <a:p>
            <a:pPr indent="0" lvl="0" marL="0" rtl="0" algn="l">
              <a:spcBef>
                <a:spcPts val="1600"/>
              </a:spcBef>
              <a:spcAft>
                <a:spcPts val="0"/>
              </a:spcAft>
              <a:buNone/>
            </a:pPr>
            <a:r>
              <a:rPr lang="en" sz="1800">
                <a:solidFill>
                  <a:srgbClr val="666666"/>
                </a:solidFill>
              </a:rPr>
              <a:t>Results:</a:t>
            </a:r>
            <a:endParaRPr sz="1800">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Entropy loss: +15.04% </a:t>
            </a:r>
            <a:r>
              <a:rPr lang="en">
                <a:solidFill>
                  <a:srgbClr val="666666"/>
                </a:solidFill>
              </a:rPr>
              <a:t>improvement</a:t>
            </a:r>
            <a:r>
              <a:rPr lang="en">
                <a:solidFill>
                  <a:srgbClr val="666666"/>
                </a:solidFill>
              </a:rPr>
              <a:t> in Accuracy on avg</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Entropy loss: + 0.1397 improvement in f1 score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MMD loss: +15.94% improvement in Accuracy on avg</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MMD loss: + 0.1787 improvement in f1 score</a:t>
            </a:r>
            <a:endParaRPr>
              <a:solidFill>
                <a:srgbClr val="666666"/>
              </a:solidFill>
            </a:endParaRPr>
          </a:p>
          <a:p>
            <a:pPr indent="0" lvl="0" marL="0" rtl="0" algn="l">
              <a:spcBef>
                <a:spcPts val="0"/>
              </a:spcBef>
              <a:spcAft>
                <a:spcPts val="0"/>
              </a:spcAft>
              <a:buNone/>
            </a:pPr>
            <a:r>
              <a:t/>
            </a:r>
            <a:endParaRPr sz="1800">
              <a:solidFill>
                <a:srgbClr val="66666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705500" y="622225"/>
            <a:ext cx="4126800" cy="36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rPr>
              <a:t>Cross-Plane Adaptation</a:t>
            </a:r>
            <a:endParaRPr sz="1800">
              <a:solidFill>
                <a:srgbClr val="666666"/>
              </a:solidFill>
            </a:endParaRPr>
          </a:p>
          <a:p>
            <a:pPr indent="0" lvl="0" marL="0" rtl="0" algn="l">
              <a:spcBef>
                <a:spcPts val="0"/>
              </a:spcBef>
              <a:spcAft>
                <a:spcPts val="0"/>
              </a:spcAft>
              <a:buNone/>
            </a:pPr>
            <a:r>
              <a:rPr lang="en" sz="1800">
                <a:solidFill>
                  <a:srgbClr val="666666"/>
                </a:solidFill>
              </a:rPr>
              <a:t>Results:</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t/>
            </a:r>
            <a:endParaRPr sz="1800">
              <a:solidFill>
                <a:srgbClr val="66666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chemeClr val="dk2"/>
              </a:solidFill>
            </a:endParaRPr>
          </a:p>
        </p:txBody>
      </p:sp>
      <p:sp>
        <p:nvSpPr>
          <p:cNvPr id="67" name="Google Shape;67;p15"/>
          <p:cNvSpPr txBox="1"/>
          <p:nvPr>
            <p:ph type="title"/>
          </p:nvPr>
        </p:nvSpPr>
        <p:spPr>
          <a:xfrm>
            <a:off x="311700" y="8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68" name="Google Shape;68;p15"/>
          <p:cNvSpPr txBox="1"/>
          <p:nvPr/>
        </p:nvSpPr>
        <p:spPr>
          <a:xfrm>
            <a:off x="389700" y="758425"/>
            <a:ext cx="4182300" cy="33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rPr>
              <a:t>Noisy Data</a:t>
            </a:r>
            <a:endParaRPr sz="1800">
              <a:solidFill>
                <a:srgbClr val="666666"/>
              </a:solidFill>
            </a:endParaRPr>
          </a:p>
          <a:p>
            <a:pPr indent="0" lvl="0" marL="0" rtl="0" algn="l">
              <a:spcBef>
                <a:spcPts val="0"/>
              </a:spcBef>
              <a:spcAft>
                <a:spcPts val="0"/>
              </a:spcAft>
              <a:buNone/>
            </a:pPr>
            <a:r>
              <a:rPr lang="en" sz="1800">
                <a:solidFill>
                  <a:srgbClr val="666666"/>
                </a:solidFill>
              </a:rPr>
              <a:t>Results:</a:t>
            </a:r>
            <a:endParaRPr sz="1800">
              <a:solidFill>
                <a:srgbClr val="666666"/>
              </a:solidFill>
            </a:endParaRPr>
          </a:p>
          <a:p>
            <a:pPr indent="0" lvl="0" marL="0" rtl="0" algn="l">
              <a:spcBef>
                <a:spcPts val="0"/>
              </a:spcBef>
              <a:spcAft>
                <a:spcPts val="0"/>
              </a:spcAft>
              <a:buNone/>
            </a:pPr>
            <a:r>
              <a:t/>
            </a:r>
            <a:endParaRPr sz="1800">
              <a:solidFill>
                <a:schemeClr val="dk2"/>
              </a:solidFill>
            </a:endParaRPr>
          </a:p>
        </p:txBody>
      </p:sp>
      <p:sp>
        <p:nvSpPr>
          <p:cNvPr id="69" name="Google Shape;69;p15"/>
          <p:cNvSpPr txBox="1"/>
          <p:nvPr/>
        </p:nvSpPr>
        <p:spPr>
          <a:xfrm>
            <a:off x="222075" y="4016325"/>
            <a:ext cx="8610300" cy="7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For </a:t>
            </a:r>
            <a:r>
              <a:rPr lang="en" sz="1800">
                <a:solidFill>
                  <a:schemeClr val="dk2"/>
                </a:solidFill>
              </a:rPr>
              <a:t>statistical</a:t>
            </a:r>
            <a:r>
              <a:rPr lang="en" sz="1800">
                <a:solidFill>
                  <a:schemeClr val="dk2"/>
                </a:solidFill>
              </a:rPr>
              <a:t> evaluation,    is performance after adaptation is not better than original performance</a:t>
            </a:r>
            <a:endParaRPr sz="1800">
              <a:solidFill>
                <a:schemeClr val="dk2"/>
              </a:solidFill>
            </a:endParaRPr>
          </a:p>
        </p:txBody>
      </p:sp>
      <p:pic>
        <p:nvPicPr>
          <p:cNvPr id="70" name="Google Shape;70;p15" title="equation.png"/>
          <p:cNvPicPr preferRelativeResize="0"/>
          <p:nvPr/>
        </p:nvPicPr>
        <p:blipFill>
          <a:blip r:embed="rId3">
            <a:alphaModFix/>
          </a:blip>
          <a:stretch>
            <a:fillRect/>
          </a:stretch>
        </p:blipFill>
        <p:spPr>
          <a:xfrm>
            <a:off x="2844625" y="4204726"/>
            <a:ext cx="184409" cy="136300"/>
          </a:xfrm>
          <a:prstGeom prst="rect">
            <a:avLst/>
          </a:prstGeom>
          <a:noFill/>
          <a:ln>
            <a:noFill/>
          </a:ln>
        </p:spPr>
      </p:pic>
      <p:graphicFrame>
        <p:nvGraphicFramePr>
          <p:cNvPr id="71" name="Google Shape;71;p15"/>
          <p:cNvGraphicFramePr/>
          <p:nvPr/>
        </p:nvGraphicFramePr>
        <p:xfrm>
          <a:off x="4954125" y="1346875"/>
          <a:ext cx="3000000" cy="3000000"/>
        </p:xfrm>
        <a:graphic>
          <a:graphicData uri="http://schemas.openxmlformats.org/drawingml/2006/table">
            <a:tbl>
              <a:tblPr>
                <a:noFill/>
                <a:tableStyleId>{865EADA1-2EE1-4FC6-9DC2-C149F970C5E0}</a:tableStyleId>
              </a:tblPr>
              <a:tblGrid>
                <a:gridCol w="1079125"/>
                <a:gridCol w="1079125"/>
                <a:gridCol w="1079125"/>
              </a:tblGrid>
              <a:tr h="5339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Entropy loss</a:t>
                      </a:r>
                      <a:endParaRPr sz="1200"/>
                    </a:p>
                  </a:txBody>
                  <a:tcPr marT="91425" marB="91425" marR="91425" marL="91425"/>
                </a:tc>
                <a:tc>
                  <a:txBody>
                    <a:bodyPr/>
                    <a:lstStyle/>
                    <a:p>
                      <a:pPr indent="0" lvl="0" marL="0" rtl="0" algn="l">
                        <a:spcBef>
                          <a:spcPts val="0"/>
                        </a:spcBef>
                        <a:spcAft>
                          <a:spcPts val="0"/>
                        </a:spcAft>
                        <a:buNone/>
                      </a:pPr>
                      <a:r>
                        <a:rPr lang="en" sz="1200"/>
                        <a:t>MMD loss</a:t>
                      </a:r>
                      <a:endParaRPr sz="1200"/>
                    </a:p>
                  </a:txBody>
                  <a:tcPr marT="91425" marB="91425" marR="91425" marL="91425"/>
                </a:tc>
              </a:tr>
              <a:tr h="533900">
                <a:tc>
                  <a:txBody>
                    <a:bodyPr/>
                    <a:lstStyle/>
                    <a:p>
                      <a:pPr indent="0" lvl="0" marL="0" rtl="0" algn="l">
                        <a:spcBef>
                          <a:spcPts val="0"/>
                        </a:spcBef>
                        <a:spcAft>
                          <a:spcPts val="0"/>
                        </a:spcAft>
                        <a:buNone/>
                      </a:pPr>
                      <a:r>
                        <a:rPr lang="en" sz="1200"/>
                        <a:t>Accuracy improvement</a:t>
                      </a:r>
                      <a:endParaRPr sz="1200"/>
                    </a:p>
                  </a:txBody>
                  <a:tcPr marT="91425" marB="91425" marR="91425" marL="91425"/>
                </a:tc>
                <a:tc>
                  <a:txBody>
                    <a:bodyPr/>
                    <a:lstStyle/>
                    <a:p>
                      <a:pPr indent="0" lvl="0" marL="0" rtl="0" algn="l">
                        <a:spcBef>
                          <a:spcPts val="0"/>
                        </a:spcBef>
                        <a:spcAft>
                          <a:spcPts val="0"/>
                        </a:spcAft>
                        <a:buNone/>
                      </a:pPr>
                      <a:r>
                        <a:rPr lang="en" sz="1100"/>
                        <a:t>+7.77</a:t>
                      </a:r>
                      <a:endParaRPr sz="1100"/>
                    </a:p>
                  </a:txBody>
                  <a:tcPr marT="91425" marB="91425" marR="91425" marL="91425"/>
                </a:tc>
                <a:tc>
                  <a:txBody>
                    <a:bodyPr/>
                    <a:lstStyle/>
                    <a:p>
                      <a:pPr indent="0" lvl="0" marL="0" rtl="0" algn="l">
                        <a:spcBef>
                          <a:spcPts val="0"/>
                        </a:spcBef>
                        <a:spcAft>
                          <a:spcPts val="0"/>
                        </a:spcAft>
                        <a:buNone/>
                      </a:pPr>
                      <a:r>
                        <a:rPr lang="en" sz="1200"/>
                        <a:t>+6.3176</a:t>
                      </a:r>
                      <a:endParaRPr sz="1200"/>
                    </a:p>
                  </a:txBody>
                  <a:tcPr marT="91425" marB="91425" marR="91425" marL="91425"/>
                </a:tc>
              </a:tr>
              <a:tr h="533900">
                <a:tc>
                  <a:txBody>
                    <a:bodyPr/>
                    <a:lstStyle/>
                    <a:p>
                      <a:pPr indent="0" lvl="0" marL="0" rtl="0" algn="l">
                        <a:spcBef>
                          <a:spcPts val="0"/>
                        </a:spcBef>
                        <a:spcAft>
                          <a:spcPts val="0"/>
                        </a:spcAft>
                        <a:buNone/>
                      </a:pPr>
                      <a:r>
                        <a:rPr lang="en" sz="1200"/>
                        <a:t>F1 score</a:t>
                      </a:r>
                      <a:r>
                        <a:rPr lang="en"/>
                        <a:t> </a:t>
                      </a:r>
                      <a:r>
                        <a:rPr lang="en" sz="1200">
                          <a:solidFill>
                            <a:schemeClr val="dk1"/>
                          </a:solidFill>
                        </a:rPr>
                        <a:t>improvement</a:t>
                      </a:r>
                      <a:endParaRPr/>
                    </a:p>
                  </a:txBody>
                  <a:tcPr marT="91425" marB="91425" marR="91425" marL="91425"/>
                </a:tc>
                <a:tc>
                  <a:txBody>
                    <a:bodyPr/>
                    <a:lstStyle/>
                    <a:p>
                      <a:pPr indent="0" lvl="0" marL="0" rtl="0" algn="l">
                        <a:spcBef>
                          <a:spcPts val="0"/>
                        </a:spcBef>
                        <a:spcAft>
                          <a:spcPts val="0"/>
                        </a:spcAft>
                        <a:buNone/>
                      </a:pPr>
                      <a:r>
                        <a:rPr lang="en" sz="1100"/>
                        <a:t>+0.0484</a:t>
                      </a:r>
                      <a:endParaRPr sz="1100"/>
                    </a:p>
                  </a:txBody>
                  <a:tcPr marT="91425" marB="91425" marR="91425" marL="91425"/>
                </a:tc>
                <a:tc>
                  <a:txBody>
                    <a:bodyPr/>
                    <a:lstStyle/>
                    <a:p>
                      <a:pPr indent="0" lvl="0" marL="0" rtl="0" algn="l">
                        <a:spcBef>
                          <a:spcPts val="0"/>
                        </a:spcBef>
                        <a:spcAft>
                          <a:spcPts val="0"/>
                        </a:spcAft>
                        <a:buNone/>
                      </a:pPr>
                      <a:r>
                        <a:rPr lang="en" sz="1200"/>
                        <a:t>+0.0665</a:t>
                      </a:r>
                      <a:endParaRPr sz="1200"/>
                    </a:p>
                  </a:txBody>
                  <a:tcPr marT="91425" marB="91425" marR="91425" marL="91425"/>
                </a:tc>
              </a:tr>
              <a:tr h="533900">
                <a:tc>
                  <a:txBody>
                    <a:bodyPr/>
                    <a:lstStyle/>
                    <a:p>
                      <a:pPr indent="0" lvl="0" marL="0" rtl="0" algn="l">
                        <a:spcBef>
                          <a:spcPts val="0"/>
                        </a:spcBef>
                        <a:spcAft>
                          <a:spcPts val="0"/>
                        </a:spcAft>
                        <a:buNone/>
                      </a:pPr>
                      <a:r>
                        <a:rPr lang="en" sz="1200"/>
                        <a:t>P value</a:t>
                      </a:r>
                      <a:endParaRPr sz="1200"/>
                    </a:p>
                  </a:txBody>
                  <a:tcPr marT="91425" marB="91425" marR="91425" marL="91425"/>
                </a:tc>
                <a:tc>
                  <a:txBody>
                    <a:bodyPr/>
                    <a:lstStyle/>
                    <a:p>
                      <a:pPr indent="0" lvl="0" marL="0" rtl="0" algn="l">
                        <a:spcBef>
                          <a:spcPts val="0"/>
                        </a:spcBef>
                        <a:spcAft>
                          <a:spcPts val="0"/>
                        </a:spcAft>
                        <a:buNone/>
                      </a:pPr>
                      <a:r>
                        <a:rPr lang="en" sz="1100"/>
                        <a:t>0.0009, 0.0016</a:t>
                      </a:r>
                      <a:endParaRPr sz="1100"/>
                    </a:p>
                  </a:txBody>
                  <a:tcPr marT="91425" marB="91425" marR="91425" marL="91425"/>
                </a:tc>
                <a:tc>
                  <a:txBody>
                    <a:bodyPr/>
                    <a:lstStyle/>
                    <a:p>
                      <a:pPr indent="0" lvl="0" marL="0" rtl="0" algn="l">
                        <a:spcBef>
                          <a:spcPts val="0"/>
                        </a:spcBef>
                        <a:spcAft>
                          <a:spcPts val="0"/>
                        </a:spcAft>
                        <a:buNone/>
                      </a:pPr>
                      <a:r>
                        <a:rPr lang="en" sz="1200"/>
                        <a:t>0.2188, 0.1014</a:t>
                      </a:r>
                      <a:endParaRPr sz="1200"/>
                    </a:p>
                  </a:txBody>
                  <a:tcPr marT="91425" marB="91425" marR="91425" marL="91425"/>
                </a:tc>
              </a:tr>
              <a:tr h="586725">
                <a:tc>
                  <a:txBody>
                    <a:bodyPr/>
                    <a:lstStyle/>
                    <a:p>
                      <a:pPr indent="0" lvl="0" marL="0" rtl="0" algn="l">
                        <a:spcBef>
                          <a:spcPts val="0"/>
                        </a:spcBef>
                        <a:spcAft>
                          <a:spcPts val="0"/>
                        </a:spcAft>
                        <a:buNone/>
                      </a:pPr>
                      <a:r>
                        <a:rPr lang="en" sz="1200"/>
                        <a:t>Effect size</a:t>
                      </a:r>
                      <a:endParaRPr sz="1200"/>
                    </a:p>
                  </a:txBody>
                  <a:tcPr marT="91425" marB="91425" marR="91425" marL="91425"/>
                </a:tc>
                <a:tc>
                  <a:txBody>
                    <a:bodyPr/>
                    <a:lstStyle/>
                    <a:p>
                      <a:pPr indent="0" lvl="0" marL="0" rtl="0" algn="l">
                        <a:spcBef>
                          <a:spcPts val="0"/>
                        </a:spcBef>
                        <a:spcAft>
                          <a:spcPts val="0"/>
                        </a:spcAft>
                        <a:buNone/>
                      </a:pPr>
                      <a:r>
                        <a:rPr lang="en" sz="1100"/>
                        <a:t>0.4670, 0.2889</a:t>
                      </a:r>
                      <a:endParaRPr sz="1100"/>
                    </a:p>
                  </a:txBody>
                  <a:tcPr marT="91425" marB="91425" marR="91425" marL="91425"/>
                </a:tc>
                <a:tc>
                  <a:txBody>
                    <a:bodyPr/>
                    <a:lstStyle/>
                    <a:p>
                      <a:pPr indent="0" lvl="0" marL="0" rtl="0" algn="l">
                        <a:spcBef>
                          <a:spcPts val="0"/>
                        </a:spcBef>
                        <a:spcAft>
                          <a:spcPts val="0"/>
                        </a:spcAft>
                        <a:buNone/>
                      </a:pPr>
                      <a:r>
                        <a:rPr lang="en" sz="1200"/>
                        <a:t>0.4286, 0.3778</a:t>
                      </a:r>
                      <a:endParaRPr sz="1200"/>
                    </a:p>
                  </a:txBody>
                  <a:tcPr marT="91425" marB="91425" marR="91425" marL="91425"/>
                </a:tc>
              </a:tr>
            </a:tbl>
          </a:graphicData>
        </a:graphic>
      </p:graphicFrame>
      <p:graphicFrame>
        <p:nvGraphicFramePr>
          <p:cNvPr id="72" name="Google Shape;72;p15"/>
          <p:cNvGraphicFramePr/>
          <p:nvPr/>
        </p:nvGraphicFramePr>
        <p:xfrm>
          <a:off x="507750" y="1434788"/>
          <a:ext cx="3000000" cy="3000000"/>
        </p:xfrm>
        <a:graphic>
          <a:graphicData uri="http://schemas.openxmlformats.org/drawingml/2006/table">
            <a:tbl>
              <a:tblPr>
                <a:noFill/>
                <a:tableStyleId>{865EADA1-2EE1-4FC6-9DC2-C149F970C5E0}</a:tableStyleId>
              </a:tblPr>
              <a:tblGrid>
                <a:gridCol w="1079125"/>
                <a:gridCol w="1079125"/>
                <a:gridCol w="1079125"/>
              </a:tblGrid>
              <a:tr h="65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Entropy loss</a:t>
                      </a:r>
                      <a:endParaRPr sz="1200"/>
                    </a:p>
                  </a:txBody>
                  <a:tcPr marT="91425" marB="91425" marR="91425" marL="91425"/>
                </a:tc>
                <a:tc>
                  <a:txBody>
                    <a:bodyPr/>
                    <a:lstStyle/>
                    <a:p>
                      <a:pPr indent="0" lvl="0" marL="0" rtl="0" algn="l">
                        <a:spcBef>
                          <a:spcPts val="0"/>
                        </a:spcBef>
                        <a:spcAft>
                          <a:spcPts val="0"/>
                        </a:spcAft>
                        <a:buNone/>
                      </a:pPr>
                      <a:r>
                        <a:rPr lang="en" sz="1200"/>
                        <a:t>MMD loss</a:t>
                      </a:r>
                      <a:endParaRPr sz="1200"/>
                    </a:p>
                  </a:txBody>
                  <a:tcPr marT="91425" marB="91425" marR="91425" marL="91425"/>
                </a:tc>
              </a:tr>
              <a:tr h="90350">
                <a:tc>
                  <a:txBody>
                    <a:bodyPr/>
                    <a:lstStyle/>
                    <a:p>
                      <a:pPr indent="0" lvl="0" marL="0" rtl="0" algn="l">
                        <a:spcBef>
                          <a:spcPts val="0"/>
                        </a:spcBef>
                        <a:spcAft>
                          <a:spcPts val="0"/>
                        </a:spcAft>
                        <a:buNone/>
                      </a:pPr>
                      <a:r>
                        <a:rPr lang="en" sz="1200"/>
                        <a:t>Accuracy improvement</a:t>
                      </a:r>
                      <a:endParaRPr sz="1200"/>
                    </a:p>
                  </a:txBody>
                  <a:tcPr marT="91425" marB="91425" marR="91425" marL="91425"/>
                </a:tc>
                <a:tc>
                  <a:txBody>
                    <a:bodyPr/>
                    <a:lstStyle/>
                    <a:p>
                      <a:pPr indent="0" lvl="0" marL="0" rtl="0" algn="l">
                        <a:spcBef>
                          <a:spcPts val="0"/>
                        </a:spcBef>
                        <a:spcAft>
                          <a:spcPts val="0"/>
                        </a:spcAft>
                        <a:buNone/>
                      </a:pPr>
                      <a:r>
                        <a:rPr lang="en" sz="1100"/>
                        <a:t>+ 16.6579</a:t>
                      </a:r>
                      <a:endParaRPr sz="1100"/>
                    </a:p>
                  </a:txBody>
                  <a:tcPr marT="91425" marB="91425" marR="91425" marL="91425"/>
                </a:tc>
                <a:tc>
                  <a:txBody>
                    <a:bodyPr/>
                    <a:lstStyle/>
                    <a:p>
                      <a:pPr indent="0" lvl="0" marL="0" rtl="0" algn="l">
                        <a:spcBef>
                          <a:spcPts val="0"/>
                        </a:spcBef>
                        <a:spcAft>
                          <a:spcPts val="0"/>
                        </a:spcAft>
                        <a:buNone/>
                      </a:pPr>
                      <a:r>
                        <a:rPr lang="en" sz="1200"/>
                        <a:t>+</a:t>
                      </a:r>
                      <a:r>
                        <a:rPr lang="en" sz="1200"/>
                        <a:t>18.0889</a:t>
                      </a:r>
                      <a:endParaRPr sz="1200"/>
                    </a:p>
                  </a:txBody>
                  <a:tcPr marT="91425" marB="91425" marR="91425" marL="91425"/>
                </a:tc>
              </a:tr>
              <a:tr h="95375">
                <a:tc>
                  <a:txBody>
                    <a:bodyPr/>
                    <a:lstStyle/>
                    <a:p>
                      <a:pPr indent="0" lvl="0" marL="0" rtl="0" algn="l">
                        <a:spcBef>
                          <a:spcPts val="0"/>
                        </a:spcBef>
                        <a:spcAft>
                          <a:spcPts val="0"/>
                        </a:spcAft>
                        <a:buNone/>
                      </a:pPr>
                      <a:r>
                        <a:rPr lang="en" sz="1200"/>
                        <a:t>F1 score</a:t>
                      </a:r>
                      <a:r>
                        <a:rPr lang="en"/>
                        <a:t> </a:t>
                      </a:r>
                      <a:r>
                        <a:rPr lang="en" sz="1200">
                          <a:solidFill>
                            <a:schemeClr val="dk1"/>
                          </a:solidFill>
                        </a:rPr>
                        <a:t>improvement</a:t>
                      </a:r>
                      <a:endParaRPr/>
                    </a:p>
                  </a:txBody>
                  <a:tcPr marT="91425" marB="91425" marR="91425" marL="91425"/>
                </a:tc>
                <a:tc>
                  <a:txBody>
                    <a:bodyPr/>
                    <a:lstStyle/>
                    <a:p>
                      <a:pPr indent="0" lvl="0" marL="0" rtl="0" algn="l">
                        <a:spcBef>
                          <a:spcPts val="0"/>
                        </a:spcBef>
                        <a:spcAft>
                          <a:spcPts val="0"/>
                        </a:spcAft>
                        <a:buNone/>
                      </a:pPr>
                      <a:r>
                        <a:rPr lang="en" sz="1100"/>
                        <a:t>+</a:t>
                      </a:r>
                      <a:r>
                        <a:rPr lang="en" sz="1100"/>
                        <a:t>0.1600</a:t>
                      </a:r>
                      <a:endParaRPr sz="1100"/>
                    </a:p>
                  </a:txBody>
                  <a:tcPr marT="91425" marB="91425" marR="91425" marL="91425"/>
                </a:tc>
                <a:tc>
                  <a:txBody>
                    <a:bodyPr/>
                    <a:lstStyle/>
                    <a:p>
                      <a:pPr indent="0" lvl="0" marL="0" rtl="0" algn="l">
                        <a:spcBef>
                          <a:spcPts val="0"/>
                        </a:spcBef>
                        <a:spcAft>
                          <a:spcPts val="0"/>
                        </a:spcAft>
                        <a:buNone/>
                      </a:pPr>
                      <a:r>
                        <a:rPr lang="en" sz="1200"/>
                        <a:t>+</a:t>
                      </a:r>
                      <a:r>
                        <a:rPr lang="en" sz="1200"/>
                        <a:t>0.2037</a:t>
                      </a:r>
                      <a:endParaRPr sz="1200"/>
                    </a:p>
                  </a:txBody>
                  <a:tcPr marT="91425" marB="91425" marR="91425" marL="91425"/>
                </a:tc>
              </a:tr>
              <a:tr h="90350">
                <a:tc>
                  <a:txBody>
                    <a:bodyPr/>
                    <a:lstStyle/>
                    <a:p>
                      <a:pPr indent="0" lvl="0" marL="0" rtl="0" algn="l">
                        <a:spcBef>
                          <a:spcPts val="0"/>
                        </a:spcBef>
                        <a:spcAft>
                          <a:spcPts val="0"/>
                        </a:spcAft>
                        <a:buNone/>
                      </a:pPr>
                      <a:r>
                        <a:rPr lang="en" sz="1200"/>
                        <a:t>P value</a:t>
                      </a:r>
                      <a:endParaRPr sz="1200"/>
                    </a:p>
                  </a:txBody>
                  <a:tcPr marT="91425" marB="91425" marR="91425" marL="91425"/>
                </a:tc>
                <a:tc>
                  <a:txBody>
                    <a:bodyPr/>
                    <a:lstStyle/>
                    <a:p>
                      <a:pPr indent="0" lvl="0" marL="0" rtl="0" algn="l">
                        <a:spcBef>
                          <a:spcPts val="0"/>
                        </a:spcBef>
                        <a:spcAft>
                          <a:spcPts val="0"/>
                        </a:spcAft>
                        <a:buNone/>
                      </a:pPr>
                      <a:r>
                        <a:rPr lang="en" sz="1100"/>
                        <a:t>0.000, 0.00</a:t>
                      </a:r>
                      <a:endParaRPr sz="1100"/>
                    </a:p>
                  </a:txBody>
                  <a:tcPr marT="91425" marB="91425" marR="91425" marL="91425"/>
                </a:tc>
                <a:tc>
                  <a:txBody>
                    <a:bodyPr/>
                    <a:lstStyle/>
                    <a:p>
                      <a:pPr indent="0" lvl="0" marL="0" rtl="0" algn="l">
                        <a:spcBef>
                          <a:spcPts val="0"/>
                        </a:spcBef>
                        <a:spcAft>
                          <a:spcPts val="0"/>
                        </a:spcAft>
                        <a:buNone/>
                      </a:pPr>
                      <a:r>
                        <a:rPr lang="en" sz="1200"/>
                        <a:t>0.00, 0.00</a:t>
                      </a:r>
                      <a:endParaRPr sz="1200"/>
                    </a:p>
                  </a:txBody>
                  <a:tcPr marT="91425" marB="91425" marR="91425" marL="91425"/>
                </a:tc>
              </a:tr>
              <a:tr h="90350">
                <a:tc>
                  <a:txBody>
                    <a:bodyPr/>
                    <a:lstStyle/>
                    <a:p>
                      <a:pPr indent="0" lvl="0" marL="0" rtl="0" algn="l">
                        <a:spcBef>
                          <a:spcPts val="0"/>
                        </a:spcBef>
                        <a:spcAft>
                          <a:spcPts val="0"/>
                        </a:spcAft>
                        <a:buNone/>
                      </a:pPr>
                      <a:r>
                        <a:rPr lang="en" sz="1200"/>
                        <a:t>Effect size</a:t>
                      </a:r>
                      <a:endParaRPr sz="1200"/>
                    </a:p>
                  </a:txBody>
                  <a:tcPr marT="91425" marB="91425" marR="91425" marL="91425"/>
                </a:tc>
                <a:tc>
                  <a:txBody>
                    <a:bodyPr/>
                    <a:lstStyle/>
                    <a:p>
                      <a:pPr indent="0" lvl="0" marL="0" rtl="0" algn="l">
                        <a:spcBef>
                          <a:spcPts val="0"/>
                        </a:spcBef>
                        <a:spcAft>
                          <a:spcPts val="0"/>
                        </a:spcAft>
                        <a:buNone/>
                      </a:pPr>
                      <a:r>
                        <a:rPr lang="en" sz="1100"/>
                        <a:t>0.7819</a:t>
                      </a:r>
                      <a:r>
                        <a:rPr lang="en" sz="1100"/>
                        <a:t>, </a:t>
                      </a:r>
                      <a:r>
                        <a:rPr lang="en" sz="1100"/>
                        <a:t>0.7253</a:t>
                      </a:r>
                      <a:endParaRPr sz="1100"/>
                    </a:p>
                  </a:txBody>
                  <a:tcPr marT="91425" marB="91425" marR="91425" marL="91425"/>
                </a:tc>
                <a:tc>
                  <a:txBody>
                    <a:bodyPr/>
                    <a:lstStyle/>
                    <a:p>
                      <a:pPr indent="0" lvl="0" marL="0" rtl="0" algn="l">
                        <a:spcBef>
                          <a:spcPts val="0"/>
                        </a:spcBef>
                        <a:spcAft>
                          <a:spcPts val="0"/>
                        </a:spcAft>
                        <a:buNone/>
                      </a:pPr>
                      <a:r>
                        <a:rPr lang="en" sz="1200"/>
                        <a:t>0.8523,</a:t>
                      </a:r>
                      <a:r>
                        <a:rPr lang="en" sz="1200"/>
                        <a:t> </a:t>
                      </a:r>
                      <a:r>
                        <a:rPr lang="en" sz="1200"/>
                        <a:t>0.9069</a:t>
                      </a:r>
                      <a:endParaRPr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Within-plane vs. cross-plane adaptation: Within-plane adaptation (same train and test source) generally shows higher absolute performance after adaptation, but cross-plane adaptation shows larger relative improvements, suggesting adaptation is particularly valuable for domain transfer scenarios.</a:t>
            </a:r>
            <a:endParaRPr sz="1400"/>
          </a:p>
          <a:p>
            <a:pPr indent="-317500" lvl="0" marL="457200" rtl="0" algn="l">
              <a:spcBef>
                <a:spcPts val="0"/>
              </a:spcBef>
              <a:spcAft>
                <a:spcPts val="0"/>
              </a:spcAft>
              <a:buSzPts val="1400"/>
              <a:buChar char="-"/>
            </a:pPr>
            <a:r>
              <a:rPr lang="en" sz="1400"/>
              <a:t>Noise type impact on baseline performance. Adaptation effectiveness correlates with corruption severity</a:t>
            </a:r>
            <a:endParaRPr sz="1400"/>
          </a:p>
          <a:p>
            <a:pPr indent="-317500" lvl="0" marL="457200" rtl="0" algn="l">
              <a:spcBef>
                <a:spcPts val="0"/>
              </a:spcBef>
              <a:spcAft>
                <a:spcPts val="0"/>
              </a:spcAft>
              <a:buSzPts val="1400"/>
              <a:buChar char="-"/>
            </a:pPr>
            <a:r>
              <a:rPr lang="en" sz="1400"/>
              <a:t>Using Entropy, gaussian and blur noise recover almost backs to the original accuracy (without noise) after </a:t>
            </a:r>
            <a:r>
              <a:rPr lang="en" sz="1400"/>
              <a:t>adaptation</a:t>
            </a:r>
            <a:endParaRPr sz="1400"/>
          </a:p>
          <a:p>
            <a:pPr indent="-317500" lvl="0" marL="457200" rtl="0" algn="l">
              <a:spcBef>
                <a:spcPts val="0"/>
              </a:spcBef>
              <a:spcAft>
                <a:spcPts val="0"/>
              </a:spcAft>
              <a:buSzPts val="1400"/>
              <a:buChar char="-"/>
            </a:pPr>
            <a:r>
              <a:rPr lang="en" sz="1400"/>
              <a:t>MMD adaptation improves accuracy significantly from the noisy baseline but does not fully recover to the respective clean performance levels</a:t>
            </a:r>
            <a:endParaRPr sz="1400"/>
          </a:p>
          <a:p>
            <a:pPr indent="-317500" lvl="0" marL="457200" rtl="0" algn="l">
              <a:spcBef>
                <a:spcPts val="0"/>
              </a:spcBef>
              <a:spcAft>
                <a:spcPts val="0"/>
              </a:spcAft>
              <a:buSzPts val="1400"/>
              <a:buChar char="-"/>
            </a:pPr>
            <a:r>
              <a:rPr lang="en" sz="1400"/>
              <a:t>Using MMD requires 10x more training time</a:t>
            </a:r>
            <a:endParaRPr sz="1400"/>
          </a:p>
          <a:p>
            <a:pPr indent="-317500" lvl="0" marL="457200" rtl="0" algn="l">
              <a:spcBef>
                <a:spcPts val="0"/>
              </a:spcBef>
              <a:spcAft>
                <a:spcPts val="0"/>
              </a:spcAft>
              <a:buSzPts val="1400"/>
              <a:buChar char="-"/>
            </a:pPr>
            <a:r>
              <a:rPr lang="en" sz="1400"/>
              <a:t>MMD adaptation, Gaussian noise scenarios consistently achieve the highest accuracy, followed by Blurred noise, and then Poisson noise, which remains the most challenging condition for the model to adapt to effectively using MMD loss.</a:t>
            </a:r>
            <a:endParaRPr sz="14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