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Alata" pitchFamily="2" charset="77"/>
      <p:regular r:id="rId29"/>
    </p:embeddedFont>
    <p:embeddedFont>
      <p:font typeface="Anaheim" panose="02000503000000000000" pitchFamily="2" charset="77"/>
      <p:regular r:id="rId30"/>
    </p:embeddedFont>
    <p:embeddedFont>
      <p:font typeface="Old Standard TT" pitchFamily="2" charset="77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848147-297E-4E90-824E-F5436B490F04}">
  <a:tblStyle styleId="{04848147-297E-4E90-824E-F5436B490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16A5BD-EA4D-4FA4-B8E5-6AE6B1BF14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8"/>
    <p:restoredTop sz="94688"/>
  </p:normalViewPr>
  <p:slideViewPr>
    <p:cSldViewPr snapToGrid="0">
      <p:cViewPr varScale="1">
        <p:scale>
          <a:sx n="155" d="100"/>
          <a:sy n="155" d="100"/>
        </p:scale>
        <p:origin x="11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3c77f2a729_0_1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23c77f2a729_0_1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3c77f2a729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3c77f2a729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3c77f2a729_4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3c77f2a729_4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c77f2a729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c77f2a729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3c77f2a729_3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g23c77f2a729_3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3c77f2a729_3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3c77f2a729_3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3c77f2a729_3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3c77f2a729_3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3c77f2a729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3c77f2a729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3c77f2a729_3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g23c77f2a729_3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3c77f2a729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3c77f2a729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3c77f2a7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3c77f2a7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3c77f2a729_3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3c77f2a729_3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3c77f2a729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3c77f2a729_4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3c77f2a729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3c77f2a729_4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c77f2a729_3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3c77f2a729_3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3c77f2a729_3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3c77f2a729_3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3c77f2a729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g23c77f2a729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Harsh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3c77f2a729_4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3c77f2a729_4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3c77f2a72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23c77f2a72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3c77f2a729_0_1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3c77f2a729_0_1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3c77f2a7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3c77f2a7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c77f2a729_3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3c77f2a729_3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3c77f2a729_0_3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3c77f2a729_0_3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3c77f2a729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3c77f2a729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3c77f2a729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3c77f2a729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8001050" y="125"/>
            <a:ext cx="11445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5445048" y="-3265123"/>
            <a:ext cx="2556000" cy="9143947"/>
            <a:chOff x="4911648" y="-3265123"/>
            <a:chExt cx="2556000" cy="9143947"/>
          </a:xfrm>
        </p:grpSpPr>
        <p:sp>
          <p:nvSpPr>
            <p:cNvPr id="58" name="Google Shape;58;p13"/>
            <p:cNvSpPr/>
            <p:nvPr/>
          </p:nvSpPr>
          <p:spPr>
            <a:xfrm rot="5400000">
              <a:off x="1620498" y="31673"/>
              <a:ext cx="9138300" cy="25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59;p13"/>
            <p:cNvGrpSpPr/>
            <p:nvPr/>
          </p:nvGrpSpPr>
          <p:grpSpPr>
            <a:xfrm rot="5400000">
              <a:off x="1605723" y="183620"/>
              <a:ext cx="9141812" cy="2244325"/>
              <a:chOff x="-5650" y="2891338"/>
              <a:chExt cx="9147300" cy="2132375"/>
            </a:xfrm>
          </p:grpSpPr>
          <p:cxnSp>
            <p:nvCxnSpPr>
              <p:cNvPr id="60" name="Google Shape;60;p13"/>
              <p:cNvCxnSpPr/>
              <p:nvPr/>
            </p:nvCxnSpPr>
            <p:spPr>
              <a:xfrm>
                <a:off x="-5650" y="28913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>
                <a:off x="-5650" y="30436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>
                <a:off x="-5650" y="31959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3"/>
              <p:cNvCxnSpPr/>
              <p:nvPr/>
            </p:nvCxnSpPr>
            <p:spPr>
              <a:xfrm>
                <a:off x="-5650" y="33482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3"/>
              <p:cNvCxnSpPr/>
              <p:nvPr/>
            </p:nvCxnSpPr>
            <p:spPr>
              <a:xfrm>
                <a:off x="-5650" y="35005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3"/>
              <p:cNvCxnSpPr/>
              <p:nvPr/>
            </p:nvCxnSpPr>
            <p:spPr>
              <a:xfrm>
                <a:off x="-5650" y="36529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3"/>
              <p:cNvCxnSpPr/>
              <p:nvPr/>
            </p:nvCxnSpPr>
            <p:spPr>
              <a:xfrm>
                <a:off x="-5650" y="38052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" name="Google Shape;67;p13"/>
              <p:cNvCxnSpPr/>
              <p:nvPr/>
            </p:nvCxnSpPr>
            <p:spPr>
              <a:xfrm>
                <a:off x="-5650" y="395752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-5650" y="41098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>
                <a:off x="-5650" y="42621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-5650" y="44144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-5650" y="45667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-5650" y="47190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-5650" y="48714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13"/>
              <p:cNvCxnSpPr/>
              <p:nvPr/>
            </p:nvCxnSpPr>
            <p:spPr>
              <a:xfrm>
                <a:off x="-5650" y="50237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5" name="Google Shape;75;p13"/>
            <p:cNvGrpSpPr/>
            <p:nvPr/>
          </p:nvGrpSpPr>
          <p:grpSpPr>
            <a:xfrm rot="5400000">
              <a:off x="1722119" y="40222"/>
              <a:ext cx="8951826" cy="2539118"/>
              <a:chOff x="151400" y="2676900"/>
              <a:chExt cx="8957200" cy="2466600"/>
            </a:xfrm>
          </p:grpSpPr>
          <p:cxnSp>
            <p:nvCxnSpPr>
              <p:cNvPr id="76" name="Google Shape;76;p13"/>
              <p:cNvCxnSpPr/>
              <p:nvPr/>
            </p:nvCxnSpPr>
            <p:spPr>
              <a:xfrm rot="10800000">
                <a:off x="1514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3"/>
              <p:cNvCxnSpPr/>
              <p:nvPr/>
            </p:nvCxnSpPr>
            <p:spPr>
              <a:xfrm rot="10800000">
                <a:off x="2935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" name="Google Shape;78;p13"/>
              <p:cNvCxnSpPr/>
              <p:nvPr/>
            </p:nvCxnSpPr>
            <p:spPr>
              <a:xfrm rot="10800000">
                <a:off x="4357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13"/>
              <p:cNvCxnSpPr/>
              <p:nvPr/>
            </p:nvCxnSpPr>
            <p:spPr>
              <a:xfrm rot="10800000">
                <a:off x="5779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" name="Google Shape;80;p13"/>
              <p:cNvCxnSpPr/>
              <p:nvPr/>
            </p:nvCxnSpPr>
            <p:spPr>
              <a:xfrm rot="10800000">
                <a:off x="7201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8622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10044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11466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12888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4310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13"/>
              <p:cNvCxnSpPr/>
              <p:nvPr/>
            </p:nvCxnSpPr>
            <p:spPr>
              <a:xfrm rot="10800000">
                <a:off x="15731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 rot="10800000">
                <a:off x="17153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 rot="10800000">
                <a:off x="18575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 rot="10800000">
                <a:off x="19997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 rot="10800000">
                <a:off x="21418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3"/>
              <p:cNvCxnSpPr/>
              <p:nvPr/>
            </p:nvCxnSpPr>
            <p:spPr>
              <a:xfrm rot="10800000">
                <a:off x="22840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3"/>
              <p:cNvCxnSpPr/>
              <p:nvPr/>
            </p:nvCxnSpPr>
            <p:spPr>
              <a:xfrm rot="10800000">
                <a:off x="24262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3"/>
              <p:cNvCxnSpPr/>
              <p:nvPr/>
            </p:nvCxnSpPr>
            <p:spPr>
              <a:xfrm rot="10800000">
                <a:off x="25684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13"/>
              <p:cNvCxnSpPr/>
              <p:nvPr/>
            </p:nvCxnSpPr>
            <p:spPr>
              <a:xfrm rot="10800000">
                <a:off x="27106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13"/>
              <p:cNvCxnSpPr/>
              <p:nvPr/>
            </p:nvCxnSpPr>
            <p:spPr>
              <a:xfrm rot="10800000">
                <a:off x="28527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 rot="10800000">
                <a:off x="29949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3"/>
              <p:cNvCxnSpPr/>
              <p:nvPr/>
            </p:nvCxnSpPr>
            <p:spPr>
              <a:xfrm rot="10800000">
                <a:off x="31371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32793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34214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35636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37058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13"/>
              <p:cNvCxnSpPr/>
              <p:nvPr/>
            </p:nvCxnSpPr>
            <p:spPr>
              <a:xfrm rot="10800000">
                <a:off x="38480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03;p13"/>
              <p:cNvCxnSpPr/>
              <p:nvPr/>
            </p:nvCxnSpPr>
            <p:spPr>
              <a:xfrm rot="10800000">
                <a:off x="39902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13"/>
              <p:cNvCxnSpPr/>
              <p:nvPr/>
            </p:nvCxnSpPr>
            <p:spPr>
              <a:xfrm rot="10800000">
                <a:off x="41323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 rot="10800000">
                <a:off x="42745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 rot="10800000">
                <a:off x="44167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 rot="10800000">
                <a:off x="45589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 rot="10800000">
                <a:off x="47010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" name="Google Shape;109;p13"/>
              <p:cNvCxnSpPr/>
              <p:nvPr/>
            </p:nvCxnSpPr>
            <p:spPr>
              <a:xfrm rot="10800000">
                <a:off x="48432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" name="Google Shape;110;p13"/>
              <p:cNvCxnSpPr/>
              <p:nvPr/>
            </p:nvCxnSpPr>
            <p:spPr>
              <a:xfrm rot="10800000">
                <a:off x="49854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 rot="10800000">
                <a:off x="51276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3"/>
              <p:cNvCxnSpPr/>
              <p:nvPr/>
            </p:nvCxnSpPr>
            <p:spPr>
              <a:xfrm rot="10800000">
                <a:off x="52698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3"/>
              <p:cNvCxnSpPr/>
              <p:nvPr/>
            </p:nvCxnSpPr>
            <p:spPr>
              <a:xfrm rot="10800000">
                <a:off x="54119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 rot="10800000">
                <a:off x="55541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13"/>
              <p:cNvCxnSpPr/>
              <p:nvPr/>
            </p:nvCxnSpPr>
            <p:spPr>
              <a:xfrm rot="10800000">
                <a:off x="56963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13"/>
              <p:cNvCxnSpPr/>
              <p:nvPr/>
            </p:nvCxnSpPr>
            <p:spPr>
              <a:xfrm rot="10800000">
                <a:off x="58385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13"/>
              <p:cNvCxnSpPr/>
              <p:nvPr/>
            </p:nvCxnSpPr>
            <p:spPr>
              <a:xfrm rot="10800000">
                <a:off x="59806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3"/>
              <p:cNvCxnSpPr/>
              <p:nvPr/>
            </p:nvCxnSpPr>
            <p:spPr>
              <a:xfrm rot="10800000">
                <a:off x="61228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3"/>
              <p:cNvCxnSpPr/>
              <p:nvPr/>
            </p:nvCxnSpPr>
            <p:spPr>
              <a:xfrm rot="10800000">
                <a:off x="62650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13"/>
              <p:cNvCxnSpPr/>
              <p:nvPr/>
            </p:nvCxnSpPr>
            <p:spPr>
              <a:xfrm rot="10800000">
                <a:off x="64072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13"/>
              <p:cNvCxnSpPr/>
              <p:nvPr/>
            </p:nvCxnSpPr>
            <p:spPr>
              <a:xfrm rot="10800000">
                <a:off x="65494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13"/>
              <p:cNvCxnSpPr/>
              <p:nvPr/>
            </p:nvCxnSpPr>
            <p:spPr>
              <a:xfrm rot="10800000">
                <a:off x="66915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3"/>
              <p:cNvCxnSpPr/>
              <p:nvPr/>
            </p:nvCxnSpPr>
            <p:spPr>
              <a:xfrm rot="10800000">
                <a:off x="68337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3"/>
              <p:cNvCxnSpPr/>
              <p:nvPr/>
            </p:nvCxnSpPr>
            <p:spPr>
              <a:xfrm rot="10800000">
                <a:off x="69759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13"/>
              <p:cNvCxnSpPr/>
              <p:nvPr/>
            </p:nvCxnSpPr>
            <p:spPr>
              <a:xfrm rot="10800000">
                <a:off x="71181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13"/>
              <p:cNvCxnSpPr/>
              <p:nvPr/>
            </p:nvCxnSpPr>
            <p:spPr>
              <a:xfrm rot="10800000">
                <a:off x="72602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13"/>
              <p:cNvCxnSpPr/>
              <p:nvPr/>
            </p:nvCxnSpPr>
            <p:spPr>
              <a:xfrm rot="10800000">
                <a:off x="74024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3"/>
              <p:cNvCxnSpPr/>
              <p:nvPr/>
            </p:nvCxnSpPr>
            <p:spPr>
              <a:xfrm rot="10800000">
                <a:off x="75446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13"/>
              <p:cNvCxnSpPr/>
              <p:nvPr/>
            </p:nvCxnSpPr>
            <p:spPr>
              <a:xfrm rot="10800000">
                <a:off x="76868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rot="10800000">
                <a:off x="78290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13"/>
              <p:cNvCxnSpPr/>
              <p:nvPr/>
            </p:nvCxnSpPr>
            <p:spPr>
              <a:xfrm rot="10800000">
                <a:off x="79711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3"/>
              <p:cNvCxnSpPr/>
              <p:nvPr/>
            </p:nvCxnSpPr>
            <p:spPr>
              <a:xfrm rot="10800000">
                <a:off x="81133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13"/>
              <p:cNvCxnSpPr/>
              <p:nvPr/>
            </p:nvCxnSpPr>
            <p:spPr>
              <a:xfrm rot="10800000">
                <a:off x="82555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13"/>
              <p:cNvCxnSpPr/>
              <p:nvPr/>
            </p:nvCxnSpPr>
            <p:spPr>
              <a:xfrm rot="10800000">
                <a:off x="83977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3"/>
              <p:cNvCxnSpPr/>
              <p:nvPr/>
            </p:nvCxnSpPr>
            <p:spPr>
              <a:xfrm rot="10800000">
                <a:off x="85398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13"/>
              <p:cNvCxnSpPr/>
              <p:nvPr/>
            </p:nvCxnSpPr>
            <p:spPr>
              <a:xfrm rot="10800000">
                <a:off x="86820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13"/>
              <p:cNvCxnSpPr/>
              <p:nvPr/>
            </p:nvCxnSpPr>
            <p:spPr>
              <a:xfrm rot="10800000">
                <a:off x="88242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 rot="10800000">
                <a:off x="89664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 rot="10800000">
                <a:off x="91086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40" name="Google Shape;140;p13"/>
          <p:cNvSpPr/>
          <p:nvPr/>
        </p:nvSpPr>
        <p:spPr>
          <a:xfrm>
            <a:off x="5647200" y="207800"/>
            <a:ext cx="2163300" cy="2198100"/>
          </a:xfrm>
          <a:prstGeom prst="roundRect">
            <a:avLst>
              <a:gd name="adj" fmla="val 8872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6084419" y="55625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-1031773" y="4224384"/>
            <a:ext cx="1744995" cy="919236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721447" y="2151425"/>
            <a:ext cx="30087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721449" y="3732125"/>
            <a:ext cx="30087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4"/>
          <p:cNvGrpSpPr/>
          <p:nvPr/>
        </p:nvGrpSpPr>
        <p:grpSpPr>
          <a:xfrm>
            <a:off x="1181100" y="-1107245"/>
            <a:ext cx="2412600" cy="7388822"/>
            <a:chOff x="723900" y="-1107245"/>
            <a:chExt cx="2412600" cy="7388822"/>
          </a:xfrm>
        </p:grpSpPr>
        <p:sp>
          <p:nvSpPr>
            <p:cNvPr id="148" name="Google Shape;148;p14"/>
            <p:cNvSpPr/>
            <p:nvPr/>
          </p:nvSpPr>
          <p:spPr>
            <a:xfrm>
              <a:off x="723900" y="9525"/>
              <a:ext cx="2412600" cy="5162700"/>
            </a:xfrm>
            <a:prstGeom prst="rect">
              <a:avLst/>
            </a:prstGeom>
            <a:solidFill>
              <a:srgbClr val="979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14"/>
            <p:cNvGrpSpPr/>
            <p:nvPr/>
          </p:nvGrpSpPr>
          <p:grpSpPr>
            <a:xfrm rot="5400000">
              <a:off x="-645337" y="1494498"/>
              <a:ext cx="5162736" cy="2173743"/>
              <a:chOff x="-5650" y="2891338"/>
              <a:chExt cx="9147300" cy="2132375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-5650" y="28913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-5650" y="30436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-5650" y="31959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14"/>
              <p:cNvCxnSpPr/>
              <p:nvPr/>
            </p:nvCxnSpPr>
            <p:spPr>
              <a:xfrm>
                <a:off x="-5650" y="33482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14"/>
              <p:cNvCxnSpPr/>
              <p:nvPr/>
            </p:nvCxnSpPr>
            <p:spPr>
              <a:xfrm>
                <a:off x="-5650" y="35005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-5650" y="36529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-5650" y="38052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>
                <a:off x="-5650" y="395752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>
                <a:off x="-5650" y="41098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>
                <a:off x="-5650" y="42621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14"/>
              <p:cNvCxnSpPr/>
              <p:nvPr/>
            </p:nvCxnSpPr>
            <p:spPr>
              <a:xfrm>
                <a:off x="-5650" y="44144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4"/>
              <p:cNvCxnSpPr/>
              <p:nvPr/>
            </p:nvCxnSpPr>
            <p:spPr>
              <a:xfrm>
                <a:off x="-5650" y="45667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14"/>
              <p:cNvCxnSpPr/>
              <p:nvPr/>
            </p:nvCxnSpPr>
            <p:spPr>
              <a:xfrm>
                <a:off x="-5650" y="47190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14"/>
              <p:cNvCxnSpPr/>
              <p:nvPr/>
            </p:nvCxnSpPr>
            <p:spPr>
              <a:xfrm>
                <a:off x="-5650" y="48714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4"/>
              <p:cNvCxnSpPr/>
              <p:nvPr/>
            </p:nvCxnSpPr>
            <p:spPr>
              <a:xfrm>
                <a:off x="-5650" y="50237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07F87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5" name="Google Shape;165;p14"/>
            <p:cNvCxnSpPr/>
            <p:nvPr/>
          </p:nvCxnSpPr>
          <p:spPr>
            <a:xfrm rot="10800000">
              <a:off x="1935360" y="-110724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4"/>
            <p:cNvCxnSpPr/>
            <p:nvPr/>
          </p:nvCxnSpPr>
          <p:spPr>
            <a:xfrm rot="10800000">
              <a:off x="1935360" y="-96506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4"/>
            <p:cNvCxnSpPr/>
            <p:nvPr/>
          </p:nvCxnSpPr>
          <p:spPr>
            <a:xfrm rot="10800000">
              <a:off x="1935360" y="-82289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4"/>
            <p:cNvCxnSpPr/>
            <p:nvPr/>
          </p:nvCxnSpPr>
          <p:spPr>
            <a:xfrm rot="10800000">
              <a:off x="1935360" y="-68071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4"/>
            <p:cNvCxnSpPr/>
            <p:nvPr/>
          </p:nvCxnSpPr>
          <p:spPr>
            <a:xfrm rot="10800000">
              <a:off x="1935360" y="-53853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4"/>
            <p:cNvCxnSpPr/>
            <p:nvPr/>
          </p:nvCxnSpPr>
          <p:spPr>
            <a:xfrm rot="10800000">
              <a:off x="1935360" y="-39635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4"/>
            <p:cNvCxnSpPr/>
            <p:nvPr/>
          </p:nvCxnSpPr>
          <p:spPr>
            <a:xfrm rot="10800000">
              <a:off x="1935360" y="-25417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14"/>
            <p:cNvCxnSpPr/>
            <p:nvPr/>
          </p:nvCxnSpPr>
          <p:spPr>
            <a:xfrm rot="10800000">
              <a:off x="1935360" y="-11200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4"/>
            <p:cNvCxnSpPr/>
            <p:nvPr/>
          </p:nvCxnSpPr>
          <p:spPr>
            <a:xfrm rot="10800000">
              <a:off x="1935360" y="301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4"/>
            <p:cNvCxnSpPr/>
            <p:nvPr/>
          </p:nvCxnSpPr>
          <p:spPr>
            <a:xfrm rot="10800000">
              <a:off x="1935360" y="17235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4"/>
            <p:cNvCxnSpPr/>
            <p:nvPr/>
          </p:nvCxnSpPr>
          <p:spPr>
            <a:xfrm rot="10800000">
              <a:off x="1935360" y="31453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4"/>
            <p:cNvCxnSpPr/>
            <p:nvPr/>
          </p:nvCxnSpPr>
          <p:spPr>
            <a:xfrm rot="10800000">
              <a:off x="1935360" y="45671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4"/>
            <p:cNvCxnSpPr/>
            <p:nvPr/>
          </p:nvCxnSpPr>
          <p:spPr>
            <a:xfrm rot="10800000">
              <a:off x="1935360" y="59888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8" name="Google Shape;178;p14"/>
            <p:cNvCxnSpPr/>
            <p:nvPr/>
          </p:nvCxnSpPr>
          <p:spPr>
            <a:xfrm rot="10800000">
              <a:off x="1935360" y="74106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4"/>
            <p:cNvCxnSpPr/>
            <p:nvPr/>
          </p:nvCxnSpPr>
          <p:spPr>
            <a:xfrm rot="10800000">
              <a:off x="1935360" y="88324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4"/>
            <p:cNvCxnSpPr/>
            <p:nvPr/>
          </p:nvCxnSpPr>
          <p:spPr>
            <a:xfrm rot="10800000">
              <a:off x="1935360" y="102542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4"/>
            <p:cNvCxnSpPr/>
            <p:nvPr/>
          </p:nvCxnSpPr>
          <p:spPr>
            <a:xfrm rot="10800000">
              <a:off x="1935360" y="116759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4"/>
            <p:cNvCxnSpPr/>
            <p:nvPr/>
          </p:nvCxnSpPr>
          <p:spPr>
            <a:xfrm rot="10800000">
              <a:off x="1935360" y="13097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4"/>
            <p:cNvCxnSpPr/>
            <p:nvPr/>
          </p:nvCxnSpPr>
          <p:spPr>
            <a:xfrm rot="10800000">
              <a:off x="1935360" y="145195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4"/>
            <p:cNvCxnSpPr/>
            <p:nvPr/>
          </p:nvCxnSpPr>
          <p:spPr>
            <a:xfrm rot="10800000">
              <a:off x="1935360" y="159413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4"/>
            <p:cNvCxnSpPr/>
            <p:nvPr/>
          </p:nvCxnSpPr>
          <p:spPr>
            <a:xfrm rot="10800000">
              <a:off x="1935360" y="173631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4"/>
            <p:cNvCxnSpPr/>
            <p:nvPr/>
          </p:nvCxnSpPr>
          <p:spPr>
            <a:xfrm rot="10800000">
              <a:off x="1935360" y="187848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4"/>
            <p:cNvCxnSpPr/>
            <p:nvPr/>
          </p:nvCxnSpPr>
          <p:spPr>
            <a:xfrm rot="10800000">
              <a:off x="1935360" y="202066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4"/>
            <p:cNvCxnSpPr/>
            <p:nvPr/>
          </p:nvCxnSpPr>
          <p:spPr>
            <a:xfrm rot="10800000">
              <a:off x="1935360" y="216284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4"/>
            <p:cNvCxnSpPr/>
            <p:nvPr/>
          </p:nvCxnSpPr>
          <p:spPr>
            <a:xfrm rot="10800000">
              <a:off x="1935360" y="230502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4"/>
            <p:cNvCxnSpPr/>
            <p:nvPr/>
          </p:nvCxnSpPr>
          <p:spPr>
            <a:xfrm rot="10800000">
              <a:off x="1935360" y="244719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1935360" y="25893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4"/>
            <p:cNvCxnSpPr/>
            <p:nvPr/>
          </p:nvCxnSpPr>
          <p:spPr>
            <a:xfrm rot="10800000">
              <a:off x="1935360" y="273155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4"/>
            <p:cNvCxnSpPr/>
            <p:nvPr/>
          </p:nvCxnSpPr>
          <p:spPr>
            <a:xfrm rot="10800000">
              <a:off x="1935360" y="287373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4"/>
            <p:cNvCxnSpPr/>
            <p:nvPr/>
          </p:nvCxnSpPr>
          <p:spPr>
            <a:xfrm rot="10800000">
              <a:off x="1935360" y="301591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4"/>
            <p:cNvCxnSpPr/>
            <p:nvPr/>
          </p:nvCxnSpPr>
          <p:spPr>
            <a:xfrm rot="10800000">
              <a:off x="1935360" y="315808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14"/>
            <p:cNvCxnSpPr/>
            <p:nvPr/>
          </p:nvCxnSpPr>
          <p:spPr>
            <a:xfrm rot="10800000">
              <a:off x="1935360" y="330026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14"/>
            <p:cNvCxnSpPr/>
            <p:nvPr/>
          </p:nvCxnSpPr>
          <p:spPr>
            <a:xfrm rot="10800000">
              <a:off x="1935360" y="344244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14"/>
            <p:cNvCxnSpPr/>
            <p:nvPr/>
          </p:nvCxnSpPr>
          <p:spPr>
            <a:xfrm rot="10800000">
              <a:off x="1935360" y="358462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4"/>
            <p:cNvCxnSpPr/>
            <p:nvPr/>
          </p:nvCxnSpPr>
          <p:spPr>
            <a:xfrm rot="10800000">
              <a:off x="1935360" y="372679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4"/>
            <p:cNvCxnSpPr/>
            <p:nvPr/>
          </p:nvCxnSpPr>
          <p:spPr>
            <a:xfrm rot="10800000">
              <a:off x="1935360" y="38689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rgbClr val="807F8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1" name="Google Shape;201;p14"/>
          <p:cNvSpPr/>
          <p:nvPr/>
        </p:nvSpPr>
        <p:spPr>
          <a:xfrm>
            <a:off x="6416549" y="-449000"/>
            <a:ext cx="2555999" cy="1346460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8271502" y="3974834"/>
            <a:ext cx="1744995" cy="919236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3867575" y="1265425"/>
            <a:ext cx="39606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867575" y="1963525"/>
            <a:ext cx="3960600" cy="2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6890888" y="539500"/>
            <a:ext cx="1380600" cy="13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1037698" y="-3077998"/>
            <a:ext cx="2556000" cy="9143947"/>
            <a:chOff x="4911648" y="-3265123"/>
            <a:chExt cx="2556000" cy="9143947"/>
          </a:xfrm>
        </p:grpSpPr>
        <p:sp>
          <p:nvSpPr>
            <p:cNvPr id="207" name="Google Shape;207;p14"/>
            <p:cNvSpPr/>
            <p:nvPr/>
          </p:nvSpPr>
          <p:spPr>
            <a:xfrm rot="5400000">
              <a:off x="1620498" y="31673"/>
              <a:ext cx="9138300" cy="255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" name="Google Shape;208;p14"/>
            <p:cNvGrpSpPr/>
            <p:nvPr/>
          </p:nvGrpSpPr>
          <p:grpSpPr>
            <a:xfrm rot="5400000">
              <a:off x="1605723" y="183620"/>
              <a:ext cx="9141812" cy="2244325"/>
              <a:chOff x="-5650" y="2891338"/>
              <a:chExt cx="9147300" cy="2132375"/>
            </a:xfrm>
          </p:grpSpPr>
          <p:cxnSp>
            <p:nvCxnSpPr>
              <p:cNvPr id="209" name="Google Shape;209;p14"/>
              <p:cNvCxnSpPr/>
              <p:nvPr/>
            </p:nvCxnSpPr>
            <p:spPr>
              <a:xfrm>
                <a:off x="-5650" y="28913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4"/>
              <p:cNvCxnSpPr/>
              <p:nvPr/>
            </p:nvCxnSpPr>
            <p:spPr>
              <a:xfrm>
                <a:off x="-5650" y="30436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1" name="Google Shape;211;p14"/>
              <p:cNvCxnSpPr/>
              <p:nvPr/>
            </p:nvCxnSpPr>
            <p:spPr>
              <a:xfrm>
                <a:off x="-5650" y="31959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14"/>
              <p:cNvCxnSpPr/>
              <p:nvPr/>
            </p:nvCxnSpPr>
            <p:spPr>
              <a:xfrm>
                <a:off x="-5650" y="33482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14"/>
              <p:cNvCxnSpPr/>
              <p:nvPr/>
            </p:nvCxnSpPr>
            <p:spPr>
              <a:xfrm>
                <a:off x="-5650" y="35005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14"/>
              <p:cNvCxnSpPr/>
              <p:nvPr/>
            </p:nvCxnSpPr>
            <p:spPr>
              <a:xfrm>
                <a:off x="-5650" y="36529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14"/>
              <p:cNvCxnSpPr/>
              <p:nvPr/>
            </p:nvCxnSpPr>
            <p:spPr>
              <a:xfrm>
                <a:off x="-5650" y="38052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4"/>
              <p:cNvCxnSpPr/>
              <p:nvPr/>
            </p:nvCxnSpPr>
            <p:spPr>
              <a:xfrm>
                <a:off x="-5650" y="395752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14"/>
              <p:cNvCxnSpPr/>
              <p:nvPr/>
            </p:nvCxnSpPr>
            <p:spPr>
              <a:xfrm>
                <a:off x="-5650" y="41098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14"/>
              <p:cNvCxnSpPr/>
              <p:nvPr/>
            </p:nvCxnSpPr>
            <p:spPr>
              <a:xfrm>
                <a:off x="-5650" y="42621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4"/>
              <p:cNvCxnSpPr/>
              <p:nvPr/>
            </p:nvCxnSpPr>
            <p:spPr>
              <a:xfrm>
                <a:off x="-5650" y="44144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4"/>
              <p:cNvCxnSpPr/>
              <p:nvPr/>
            </p:nvCxnSpPr>
            <p:spPr>
              <a:xfrm>
                <a:off x="-5650" y="45667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4"/>
              <p:cNvCxnSpPr/>
              <p:nvPr/>
            </p:nvCxnSpPr>
            <p:spPr>
              <a:xfrm>
                <a:off x="-5650" y="47190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14"/>
              <p:cNvCxnSpPr/>
              <p:nvPr/>
            </p:nvCxnSpPr>
            <p:spPr>
              <a:xfrm>
                <a:off x="-5650" y="48714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4"/>
              <p:cNvCxnSpPr/>
              <p:nvPr/>
            </p:nvCxnSpPr>
            <p:spPr>
              <a:xfrm>
                <a:off x="-5650" y="50237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4" name="Google Shape;224;p14"/>
            <p:cNvGrpSpPr/>
            <p:nvPr/>
          </p:nvGrpSpPr>
          <p:grpSpPr>
            <a:xfrm rot="5400000">
              <a:off x="1722119" y="40222"/>
              <a:ext cx="8951826" cy="2539118"/>
              <a:chOff x="151400" y="2676900"/>
              <a:chExt cx="8957200" cy="2466600"/>
            </a:xfrm>
          </p:grpSpPr>
          <p:cxnSp>
            <p:nvCxnSpPr>
              <p:cNvPr id="225" name="Google Shape;225;p14"/>
              <p:cNvCxnSpPr/>
              <p:nvPr/>
            </p:nvCxnSpPr>
            <p:spPr>
              <a:xfrm rot="10800000">
                <a:off x="1514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 rot="10800000">
                <a:off x="2935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 rot="10800000">
                <a:off x="4357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" name="Google Shape;228;p14"/>
              <p:cNvCxnSpPr/>
              <p:nvPr/>
            </p:nvCxnSpPr>
            <p:spPr>
              <a:xfrm rot="10800000">
                <a:off x="5779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p14"/>
              <p:cNvCxnSpPr/>
              <p:nvPr/>
            </p:nvCxnSpPr>
            <p:spPr>
              <a:xfrm rot="10800000">
                <a:off x="7201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" name="Google Shape;230;p14"/>
              <p:cNvCxnSpPr/>
              <p:nvPr/>
            </p:nvCxnSpPr>
            <p:spPr>
              <a:xfrm rot="10800000">
                <a:off x="8622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4"/>
              <p:cNvCxnSpPr/>
              <p:nvPr/>
            </p:nvCxnSpPr>
            <p:spPr>
              <a:xfrm rot="10800000">
                <a:off x="10044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14"/>
              <p:cNvCxnSpPr/>
              <p:nvPr/>
            </p:nvCxnSpPr>
            <p:spPr>
              <a:xfrm rot="10800000">
                <a:off x="11466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p14"/>
              <p:cNvCxnSpPr/>
              <p:nvPr/>
            </p:nvCxnSpPr>
            <p:spPr>
              <a:xfrm rot="10800000">
                <a:off x="12888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p14"/>
              <p:cNvCxnSpPr/>
              <p:nvPr/>
            </p:nvCxnSpPr>
            <p:spPr>
              <a:xfrm rot="10800000">
                <a:off x="14310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15731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17153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18575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19997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9" name="Google Shape;239;p14"/>
              <p:cNvCxnSpPr/>
              <p:nvPr/>
            </p:nvCxnSpPr>
            <p:spPr>
              <a:xfrm rot="10800000">
                <a:off x="21418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14"/>
              <p:cNvCxnSpPr/>
              <p:nvPr/>
            </p:nvCxnSpPr>
            <p:spPr>
              <a:xfrm rot="10800000">
                <a:off x="22840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 rot="10800000">
                <a:off x="24262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 rot="10800000">
                <a:off x="25684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 rot="10800000">
                <a:off x="27106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 rot="10800000">
                <a:off x="28527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5" name="Google Shape;245;p14"/>
              <p:cNvCxnSpPr/>
              <p:nvPr/>
            </p:nvCxnSpPr>
            <p:spPr>
              <a:xfrm rot="10800000">
                <a:off x="29949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4"/>
              <p:cNvCxnSpPr/>
              <p:nvPr/>
            </p:nvCxnSpPr>
            <p:spPr>
              <a:xfrm rot="10800000">
                <a:off x="31371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4"/>
              <p:cNvCxnSpPr/>
              <p:nvPr/>
            </p:nvCxnSpPr>
            <p:spPr>
              <a:xfrm rot="10800000">
                <a:off x="32793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14"/>
              <p:cNvCxnSpPr/>
              <p:nvPr/>
            </p:nvCxnSpPr>
            <p:spPr>
              <a:xfrm rot="10800000">
                <a:off x="34214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14"/>
              <p:cNvCxnSpPr/>
              <p:nvPr/>
            </p:nvCxnSpPr>
            <p:spPr>
              <a:xfrm rot="10800000">
                <a:off x="35636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14"/>
              <p:cNvCxnSpPr/>
              <p:nvPr/>
            </p:nvCxnSpPr>
            <p:spPr>
              <a:xfrm rot="10800000">
                <a:off x="37058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4"/>
              <p:cNvCxnSpPr/>
              <p:nvPr/>
            </p:nvCxnSpPr>
            <p:spPr>
              <a:xfrm rot="10800000">
                <a:off x="38480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39902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41323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42745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44167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14"/>
              <p:cNvCxnSpPr/>
              <p:nvPr/>
            </p:nvCxnSpPr>
            <p:spPr>
              <a:xfrm rot="10800000">
                <a:off x="45589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14"/>
              <p:cNvCxnSpPr/>
              <p:nvPr/>
            </p:nvCxnSpPr>
            <p:spPr>
              <a:xfrm rot="10800000">
                <a:off x="47010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14"/>
              <p:cNvCxnSpPr/>
              <p:nvPr/>
            </p:nvCxnSpPr>
            <p:spPr>
              <a:xfrm rot="10800000">
                <a:off x="48432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4"/>
              <p:cNvCxnSpPr/>
              <p:nvPr/>
            </p:nvCxnSpPr>
            <p:spPr>
              <a:xfrm rot="10800000">
                <a:off x="49854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14"/>
              <p:cNvCxnSpPr/>
              <p:nvPr/>
            </p:nvCxnSpPr>
            <p:spPr>
              <a:xfrm rot="10800000">
                <a:off x="51276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14"/>
              <p:cNvCxnSpPr/>
              <p:nvPr/>
            </p:nvCxnSpPr>
            <p:spPr>
              <a:xfrm rot="10800000">
                <a:off x="52698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p14"/>
              <p:cNvCxnSpPr/>
              <p:nvPr/>
            </p:nvCxnSpPr>
            <p:spPr>
              <a:xfrm rot="10800000">
                <a:off x="54119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14"/>
              <p:cNvCxnSpPr/>
              <p:nvPr/>
            </p:nvCxnSpPr>
            <p:spPr>
              <a:xfrm rot="10800000">
                <a:off x="55541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14"/>
              <p:cNvCxnSpPr/>
              <p:nvPr/>
            </p:nvCxnSpPr>
            <p:spPr>
              <a:xfrm rot="10800000">
                <a:off x="56963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14"/>
              <p:cNvCxnSpPr/>
              <p:nvPr/>
            </p:nvCxnSpPr>
            <p:spPr>
              <a:xfrm rot="10800000">
                <a:off x="58385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14"/>
              <p:cNvCxnSpPr/>
              <p:nvPr/>
            </p:nvCxnSpPr>
            <p:spPr>
              <a:xfrm rot="10800000">
                <a:off x="59806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4"/>
              <p:cNvCxnSpPr/>
              <p:nvPr/>
            </p:nvCxnSpPr>
            <p:spPr>
              <a:xfrm rot="10800000">
                <a:off x="61228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p14"/>
              <p:cNvCxnSpPr/>
              <p:nvPr/>
            </p:nvCxnSpPr>
            <p:spPr>
              <a:xfrm rot="10800000">
                <a:off x="62650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14"/>
              <p:cNvCxnSpPr/>
              <p:nvPr/>
            </p:nvCxnSpPr>
            <p:spPr>
              <a:xfrm rot="10800000">
                <a:off x="64072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0" name="Google Shape;270;p14"/>
              <p:cNvCxnSpPr/>
              <p:nvPr/>
            </p:nvCxnSpPr>
            <p:spPr>
              <a:xfrm rot="10800000">
                <a:off x="65494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14"/>
              <p:cNvCxnSpPr/>
              <p:nvPr/>
            </p:nvCxnSpPr>
            <p:spPr>
              <a:xfrm rot="10800000">
                <a:off x="66915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14"/>
              <p:cNvCxnSpPr/>
              <p:nvPr/>
            </p:nvCxnSpPr>
            <p:spPr>
              <a:xfrm rot="10800000">
                <a:off x="68337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" name="Google Shape;273;p14"/>
              <p:cNvCxnSpPr/>
              <p:nvPr/>
            </p:nvCxnSpPr>
            <p:spPr>
              <a:xfrm rot="10800000">
                <a:off x="69759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14"/>
              <p:cNvCxnSpPr/>
              <p:nvPr/>
            </p:nvCxnSpPr>
            <p:spPr>
              <a:xfrm rot="10800000">
                <a:off x="71181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 rot="10800000">
                <a:off x="72602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 rot="10800000">
                <a:off x="74024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 rot="10800000">
                <a:off x="75446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 rot="10800000">
                <a:off x="76868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 rot="10800000">
                <a:off x="78290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 rot="10800000">
                <a:off x="7971178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 rot="10800000">
                <a:off x="8113356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 rot="10800000">
                <a:off x="8255533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 rot="10800000">
                <a:off x="8397711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 rot="10800000">
                <a:off x="8539889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 rot="10800000">
                <a:off x="8682067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 rot="10800000">
                <a:off x="8824244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 rot="10800000">
                <a:off x="8966422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 rot="10800000">
                <a:off x="9108600" y="2676900"/>
                <a:ext cx="0" cy="246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 rot="10800000">
            <a:off x="-5642" y="-67275"/>
            <a:ext cx="9144000" cy="242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5"/>
          <p:cNvGrpSpPr/>
          <p:nvPr/>
        </p:nvGrpSpPr>
        <p:grpSpPr>
          <a:xfrm rot="10800000">
            <a:off x="-3292" y="68517"/>
            <a:ext cx="9147300" cy="2132375"/>
            <a:chOff x="-5650" y="2891338"/>
            <a:chExt cx="9147300" cy="2132375"/>
          </a:xfrm>
        </p:grpSpPr>
        <p:cxnSp>
          <p:nvCxnSpPr>
            <p:cNvPr id="292" name="Google Shape;292;p15"/>
            <p:cNvCxnSpPr/>
            <p:nvPr/>
          </p:nvCxnSpPr>
          <p:spPr>
            <a:xfrm>
              <a:off x="-5650" y="289133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15"/>
            <p:cNvCxnSpPr/>
            <p:nvPr/>
          </p:nvCxnSpPr>
          <p:spPr>
            <a:xfrm>
              <a:off x="-5650" y="304365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15"/>
            <p:cNvCxnSpPr/>
            <p:nvPr/>
          </p:nvCxnSpPr>
          <p:spPr>
            <a:xfrm>
              <a:off x="-5650" y="319596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15"/>
            <p:cNvCxnSpPr/>
            <p:nvPr/>
          </p:nvCxnSpPr>
          <p:spPr>
            <a:xfrm>
              <a:off x="-5650" y="3348275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15"/>
            <p:cNvCxnSpPr/>
            <p:nvPr/>
          </p:nvCxnSpPr>
          <p:spPr>
            <a:xfrm>
              <a:off x="-5650" y="350058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15"/>
            <p:cNvCxnSpPr/>
            <p:nvPr/>
          </p:nvCxnSpPr>
          <p:spPr>
            <a:xfrm>
              <a:off x="-5650" y="365290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15"/>
            <p:cNvCxnSpPr/>
            <p:nvPr/>
          </p:nvCxnSpPr>
          <p:spPr>
            <a:xfrm>
              <a:off x="-5650" y="380521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15"/>
            <p:cNvCxnSpPr/>
            <p:nvPr/>
          </p:nvCxnSpPr>
          <p:spPr>
            <a:xfrm>
              <a:off x="-5650" y="3957525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15"/>
            <p:cNvCxnSpPr/>
            <p:nvPr/>
          </p:nvCxnSpPr>
          <p:spPr>
            <a:xfrm>
              <a:off x="-5650" y="410983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15"/>
            <p:cNvCxnSpPr/>
            <p:nvPr/>
          </p:nvCxnSpPr>
          <p:spPr>
            <a:xfrm>
              <a:off x="-5650" y="426215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15"/>
            <p:cNvCxnSpPr/>
            <p:nvPr/>
          </p:nvCxnSpPr>
          <p:spPr>
            <a:xfrm>
              <a:off x="-5650" y="441446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15"/>
            <p:cNvCxnSpPr/>
            <p:nvPr/>
          </p:nvCxnSpPr>
          <p:spPr>
            <a:xfrm>
              <a:off x="-5650" y="4566775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15"/>
            <p:cNvCxnSpPr/>
            <p:nvPr/>
          </p:nvCxnSpPr>
          <p:spPr>
            <a:xfrm>
              <a:off x="-5650" y="471908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15"/>
            <p:cNvCxnSpPr/>
            <p:nvPr/>
          </p:nvCxnSpPr>
          <p:spPr>
            <a:xfrm>
              <a:off x="-5650" y="487140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p15"/>
            <p:cNvCxnSpPr/>
            <p:nvPr/>
          </p:nvCxnSpPr>
          <p:spPr>
            <a:xfrm>
              <a:off x="-5650" y="502371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07" name="Google Shape;307;p15"/>
          <p:cNvGrpSpPr/>
          <p:nvPr/>
        </p:nvGrpSpPr>
        <p:grpSpPr>
          <a:xfrm rot="10800000">
            <a:off x="87758" y="-51441"/>
            <a:ext cx="8957200" cy="2412581"/>
            <a:chOff x="151400" y="2676900"/>
            <a:chExt cx="8957200" cy="2466600"/>
          </a:xfrm>
        </p:grpSpPr>
        <p:cxnSp>
          <p:nvCxnSpPr>
            <p:cNvPr id="308" name="Google Shape;308;p15"/>
            <p:cNvCxnSpPr/>
            <p:nvPr/>
          </p:nvCxnSpPr>
          <p:spPr>
            <a:xfrm rot="10800000">
              <a:off x="1514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p15"/>
            <p:cNvCxnSpPr/>
            <p:nvPr/>
          </p:nvCxnSpPr>
          <p:spPr>
            <a:xfrm rot="10800000">
              <a:off x="2935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15"/>
            <p:cNvCxnSpPr/>
            <p:nvPr/>
          </p:nvCxnSpPr>
          <p:spPr>
            <a:xfrm rot="10800000">
              <a:off x="4357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15"/>
            <p:cNvCxnSpPr/>
            <p:nvPr/>
          </p:nvCxnSpPr>
          <p:spPr>
            <a:xfrm rot="10800000">
              <a:off x="5779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15"/>
            <p:cNvCxnSpPr/>
            <p:nvPr/>
          </p:nvCxnSpPr>
          <p:spPr>
            <a:xfrm rot="10800000">
              <a:off x="7201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15"/>
            <p:cNvCxnSpPr/>
            <p:nvPr/>
          </p:nvCxnSpPr>
          <p:spPr>
            <a:xfrm rot="10800000">
              <a:off x="8622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15"/>
            <p:cNvCxnSpPr/>
            <p:nvPr/>
          </p:nvCxnSpPr>
          <p:spPr>
            <a:xfrm rot="10800000">
              <a:off x="10044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15"/>
            <p:cNvCxnSpPr/>
            <p:nvPr/>
          </p:nvCxnSpPr>
          <p:spPr>
            <a:xfrm rot="10800000">
              <a:off x="11466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15"/>
            <p:cNvCxnSpPr/>
            <p:nvPr/>
          </p:nvCxnSpPr>
          <p:spPr>
            <a:xfrm rot="10800000">
              <a:off x="12888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15"/>
            <p:cNvCxnSpPr/>
            <p:nvPr/>
          </p:nvCxnSpPr>
          <p:spPr>
            <a:xfrm rot="10800000">
              <a:off x="14310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15"/>
            <p:cNvCxnSpPr/>
            <p:nvPr/>
          </p:nvCxnSpPr>
          <p:spPr>
            <a:xfrm rot="10800000">
              <a:off x="15731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15"/>
            <p:cNvCxnSpPr/>
            <p:nvPr/>
          </p:nvCxnSpPr>
          <p:spPr>
            <a:xfrm rot="10800000">
              <a:off x="17153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15"/>
            <p:cNvCxnSpPr/>
            <p:nvPr/>
          </p:nvCxnSpPr>
          <p:spPr>
            <a:xfrm rot="10800000">
              <a:off x="18575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15"/>
            <p:cNvCxnSpPr/>
            <p:nvPr/>
          </p:nvCxnSpPr>
          <p:spPr>
            <a:xfrm rot="10800000">
              <a:off x="19997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15"/>
            <p:cNvCxnSpPr/>
            <p:nvPr/>
          </p:nvCxnSpPr>
          <p:spPr>
            <a:xfrm rot="10800000">
              <a:off x="21418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15"/>
            <p:cNvCxnSpPr/>
            <p:nvPr/>
          </p:nvCxnSpPr>
          <p:spPr>
            <a:xfrm rot="10800000">
              <a:off x="22840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15"/>
            <p:cNvCxnSpPr/>
            <p:nvPr/>
          </p:nvCxnSpPr>
          <p:spPr>
            <a:xfrm rot="10800000">
              <a:off x="24262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5" name="Google Shape;325;p15"/>
            <p:cNvCxnSpPr/>
            <p:nvPr/>
          </p:nvCxnSpPr>
          <p:spPr>
            <a:xfrm rot="10800000">
              <a:off x="25684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p15"/>
            <p:cNvCxnSpPr/>
            <p:nvPr/>
          </p:nvCxnSpPr>
          <p:spPr>
            <a:xfrm rot="10800000">
              <a:off x="27106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15"/>
            <p:cNvCxnSpPr/>
            <p:nvPr/>
          </p:nvCxnSpPr>
          <p:spPr>
            <a:xfrm rot="10800000">
              <a:off x="28527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15"/>
            <p:cNvCxnSpPr/>
            <p:nvPr/>
          </p:nvCxnSpPr>
          <p:spPr>
            <a:xfrm rot="10800000">
              <a:off x="29949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15"/>
            <p:cNvCxnSpPr/>
            <p:nvPr/>
          </p:nvCxnSpPr>
          <p:spPr>
            <a:xfrm rot="10800000">
              <a:off x="31371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15"/>
            <p:cNvCxnSpPr/>
            <p:nvPr/>
          </p:nvCxnSpPr>
          <p:spPr>
            <a:xfrm rot="10800000">
              <a:off x="32793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15"/>
            <p:cNvCxnSpPr/>
            <p:nvPr/>
          </p:nvCxnSpPr>
          <p:spPr>
            <a:xfrm rot="10800000">
              <a:off x="34214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15"/>
            <p:cNvCxnSpPr/>
            <p:nvPr/>
          </p:nvCxnSpPr>
          <p:spPr>
            <a:xfrm rot="10800000">
              <a:off x="35636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p15"/>
            <p:cNvCxnSpPr/>
            <p:nvPr/>
          </p:nvCxnSpPr>
          <p:spPr>
            <a:xfrm rot="10800000">
              <a:off x="37058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p15"/>
            <p:cNvCxnSpPr/>
            <p:nvPr/>
          </p:nvCxnSpPr>
          <p:spPr>
            <a:xfrm rot="10800000">
              <a:off x="38480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p15"/>
            <p:cNvCxnSpPr/>
            <p:nvPr/>
          </p:nvCxnSpPr>
          <p:spPr>
            <a:xfrm rot="10800000">
              <a:off x="39902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p15"/>
            <p:cNvCxnSpPr/>
            <p:nvPr/>
          </p:nvCxnSpPr>
          <p:spPr>
            <a:xfrm rot="10800000">
              <a:off x="41323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15"/>
            <p:cNvCxnSpPr/>
            <p:nvPr/>
          </p:nvCxnSpPr>
          <p:spPr>
            <a:xfrm rot="10800000">
              <a:off x="42745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15"/>
            <p:cNvCxnSpPr/>
            <p:nvPr/>
          </p:nvCxnSpPr>
          <p:spPr>
            <a:xfrm rot="10800000">
              <a:off x="44167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15"/>
            <p:cNvCxnSpPr/>
            <p:nvPr/>
          </p:nvCxnSpPr>
          <p:spPr>
            <a:xfrm rot="10800000">
              <a:off x="45589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15"/>
            <p:cNvCxnSpPr/>
            <p:nvPr/>
          </p:nvCxnSpPr>
          <p:spPr>
            <a:xfrm rot="10800000">
              <a:off x="47010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p15"/>
            <p:cNvCxnSpPr/>
            <p:nvPr/>
          </p:nvCxnSpPr>
          <p:spPr>
            <a:xfrm rot="10800000">
              <a:off x="48432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p15"/>
            <p:cNvCxnSpPr/>
            <p:nvPr/>
          </p:nvCxnSpPr>
          <p:spPr>
            <a:xfrm rot="10800000">
              <a:off x="49854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p15"/>
            <p:cNvCxnSpPr/>
            <p:nvPr/>
          </p:nvCxnSpPr>
          <p:spPr>
            <a:xfrm rot="10800000">
              <a:off x="51276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p15"/>
            <p:cNvCxnSpPr/>
            <p:nvPr/>
          </p:nvCxnSpPr>
          <p:spPr>
            <a:xfrm rot="10800000">
              <a:off x="52698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p15"/>
            <p:cNvCxnSpPr/>
            <p:nvPr/>
          </p:nvCxnSpPr>
          <p:spPr>
            <a:xfrm rot="10800000">
              <a:off x="54119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p15"/>
            <p:cNvCxnSpPr/>
            <p:nvPr/>
          </p:nvCxnSpPr>
          <p:spPr>
            <a:xfrm rot="10800000">
              <a:off x="55541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15"/>
            <p:cNvCxnSpPr/>
            <p:nvPr/>
          </p:nvCxnSpPr>
          <p:spPr>
            <a:xfrm rot="10800000">
              <a:off x="56963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15"/>
            <p:cNvCxnSpPr/>
            <p:nvPr/>
          </p:nvCxnSpPr>
          <p:spPr>
            <a:xfrm rot="10800000">
              <a:off x="58385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15"/>
            <p:cNvCxnSpPr/>
            <p:nvPr/>
          </p:nvCxnSpPr>
          <p:spPr>
            <a:xfrm rot="10800000">
              <a:off x="59806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p15"/>
            <p:cNvCxnSpPr/>
            <p:nvPr/>
          </p:nvCxnSpPr>
          <p:spPr>
            <a:xfrm rot="10800000">
              <a:off x="61228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p15"/>
            <p:cNvCxnSpPr/>
            <p:nvPr/>
          </p:nvCxnSpPr>
          <p:spPr>
            <a:xfrm rot="10800000">
              <a:off x="62650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15"/>
            <p:cNvCxnSpPr/>
            <p:nvPr/>
          </p:nvCxnSpPr>
          <p:spPr>
            <a:xfrm rot="10800000">
              <a:off x="64072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15"/>
            <p:cNvCxnSpPr/>
            <p:nvPr/>
          </p:nvCxnSpPr>
          <p:spPr>
            <a:xfrm rot="10800000">
              <a:off x="65494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15"/>
            <p:cNvCxnSpPr/>
            <p:nvPr/>
          </p:nvCxnSpPr>
          <p:spPr>
            <a:xfrm rot="10800000">
              <a:off x="66915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15"/>
            <p:cNvCxnSpPr/>
            <p:nvPr/>
          </p:nvCxnSpPr>
          <p:spPr>
            <a:xfrm rot="10800000">
              <a:off x="68337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15"/>
            <p:cNvCxnSpPr/>
            <p:nvPr/>
          </p:nvCxnSpPr>
          <p:spPr>
            <a:xfrm rot="10800000">
              <a:off x="69759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15"/>
            <p:cNvCxnSpPr/>
            <p:nvPr/>
          </p:nvCxnSpPr>
          <p:spPr>
            <a:xfrm rot="10800000">
              <a:off x="71181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15"/>
            <p:cNvCxnSpPr/>
            <p:nvPr/>
          </p:nvCxnSpPr>
          <p:spPr>
            <a:xfrm rot="10800000">
              <a:off x="72602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15"/>
            <p:cNvCxnSpPr/>
            <p:nvPr/>
          </p:nvCxnSpPr>
          <p:spPr>
            <a:xfrm rot="10800000">
              <a:off x="74024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15"/>
            <p:cNvCxnSpPr/>
            <p:nvPr/>
          </p:nvCxnSpPr>
          <p:spPr>
            <a:xfrm rot="10800000">
              <a:off x="75446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15"/>
            <p:cNvCxnSpPr/>
            <p:nvPr/>
          </p:nvCxnSpPr>
          <p:spPr>
            <a:xfrm rot="10800000">
              <a:off x="76868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15"/>
            <p:cNvCxnSpPr/>
            <p:nvPr/>
          </p:nvCxnSpPr>
          <p:spPr>
            <a:xfrm rot="10800000">
              <a:off x="78290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15"/>
            <p:cNvCxnSpPr/>
            <p:nvPr/>
          </p:nvCxnSpPr>
          <p:spPr>
            <a:xfrm rot="10800000">
              <a:off x="79711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Google Shape;364;p15"/>
            <p:cNvCxnSpPr/>
            <p:nvPr/>
          </p:nvCxnSpPr>
          <p:spPr>
            <a:xfrm rot="10800000">
              <a:off x="81133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p15"/>
            <p:cNvCxnSpPr/>
            <p:nvPr/>
          </p:nvCxnSpPr>
          <p:spPr>
            <a:xfrm rot="10800000">
              <a:off x="82555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p15"/>
            <p:cNvCxnSpPr/>
            <p:nvPr/>
          </p:nvCxnSpPr>
          <p:spPr>
            <a:xfrm rot="10800000">
              <a:off x="83977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Google Shape;367;p15"/>
            <p:cNvCxnSpPr/>
            <p:nvPr/>
          </p:nvCxnSpPr>
          <p:spPr>
            <a:xfrm rot="10800000">
              <a:off x="85398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Google Shape;368;p15"/>
            <p:cNvCxnSpPr/>
            <p:nvPr/>
          </p:nvCxnSpPr>
          <p:spPr>
            <a:xfrm rot="10800000">
              <a:off x="86820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p15"/>
            <p:cNvCxnSpPr/>
            <p:nvPr/>
          </p:nvCxnSpPr>
          <p:spPr>
            <a:xfrm rot="10800000">
              <a:off x="88242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p15"/>
            <p:cNvCxnSpPr/>
            <p:nvPr/>
          </p:nvCxnSpPr>
          <p:spPr>
            <a:xfrm rot="10800000">
              <a:off x="89664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p15"/>
            <p:cNvCxnSpPr/>
            <p:nvPr/>
          </p:nvCxnSpPr>
          <p:spPr>
            <a:xfrm rot="10800000">
              <a:off x="91086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72" name="Google Shape;372;p15"/>
          <p:cNvSpPr/>
          <p:nvPr/>
        </p:nvSpPr>
        <p:spPr>
          <a:xfrm rot="10800000">
            <a:off x="360758" y="47930"/>
            <a:ext cx="8419200" cy="2198100"/>
          </a:xfrm>
          <a:prstGeom prst="roundRect">
            <a:avLst>
              <a:gd name="adj" fmla="val 8872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/>
          <p:nvPr/>
        </p:nvSpPr>
        <p:spPr>
          <a:xfrm rot="10800000">
            <a:off x="7292708" y="3963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 rot="10800000">
            <a:off x="5607326" y="3963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 rot="10800000">
            <a:off x="3925764" y="3963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 rot="10800000">
            <a:off x="2241561" y="3963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5"/>
          <p:cNvSpPr/>
          <p:nvPr/>
        </p:nvSpPr>
        <p:spPr>
          <a:xfrm rot="10800000">
            <a:off x="558843" y="3963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15"/>
          <p:cNvCxnSpPr/>
          <p:nvPr/>
        </p:nvCxnSpPr>
        <p:spPr>
          <a:xfrm rot="10800000">
            <a:off x="7094558" y="478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15"/>
          <p:cNvCxnSpPr/>
          <p:nvPr/>
        </p:nvCxnSpPr>
        <p:spPr>
          <a:xfrm rot="10800000">
            <a:off x="5409176" y="478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80" name="Google Shape;380;p15"/>
          <p:cNvCxnSpPr/>
          <p:nvPr/>
        </p:nvCxnSpPr>
        <p:spPr>
          <a:xfrm rot="10800000">
            <a:off x="3727614" y="478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81" name="Google Shape;381;p15"/>
          <p:cNvCxnSpPr/>
          <p:nvPr/>
        </p:nvCxnSpPr>
        <p:spPr>
          <a:xfrm rot="10800000">
            <a:off x="2043411" y="478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82" name="Google Shape;382;p15"/>
          <p:cNvSpPr/>
          <p:nvPr/>
        </p:nvSpPr>
        <p:spPr>
          <a:xfrm>
            <a:off x="-850" y="4870650"/>
            <a:ext cx="9147300" cy="2727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8464752" y="4275934"/>
            <a:ext cx="1744995" cy="919236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 txBox="1">
            <a:spLocks noGrp="1"/>
          </p:cNvSpPr>
          <p:nvPr>
            <p:ph type="ctrTitle"/>
          </p:nvPr>
        </p:nvSpPr>
        <p:spPr>
          <a:xfrm>
            <a:off x="716525" y="2571750"/>
            <a:ext cx="49794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15"/>
          <p:cNvSpPr txBox="1">
            <a:spLocks noGrp="1"/>
          </p:cNvSpPr>
          <p:nvPr>
            <p:ph type="subTitle" idx="1"/>
          </p:nvPr>
        </p:nvSpPr>
        <p:spPr>
          <a:xfrm>
            <a:off x="716525" y="3286825"/>
            <a:ext cx="49794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5"/>
          <p:cNvSpPr txBox="1"/>
          <p:nvPr/>
        </p:nvSpPr>
        <p:spPr>
          <a:xfrm>
            <a:off x="4333875" y="4143375"/>
            <a:ext cx="40959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CUSTOM_11_1_2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/>
          <p:nvPr/>
        </p:nvSpPr>
        <p:spPr>
          <a:xfrm rot="10800000">
            <a:off x="-5642" y="2752125"/>
            <a:ext cx="9144000" cy="242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16"/>
          <p:cNvGrpSpPr/>
          <p:nvPr/>
        </p:nvGrpSpPr>
        <p:grpSpPr>
          <a:xfrm rot="10800000">
            <a:off x="-3292" y="2887917"/>
            <a:ext cx="9147300" cy="2132375"/>
            <a:chOff x="-5650" y="2891338"/>
            <a:chExt cx="9147300" cy="2132375"/>
          </a:xfrm>
        </p:grpSpPr>
        <p:cxnSp>
          <p:nvCxnSpPr>
            <p:cNvPr id="390" name="Google Shape;390;p16"/>
            <p:cNvCxnSpPr/>
            <p:nvPr/>
          </p:nvCxnSpPr>
          <p:spPr>
            <a:xfrm>
              <a:off x="-5650" y="289133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16"/>
            <p:cNvCxnSpPr/>
            <p:nvPr/>
          </p:nvCxnSpPr>
          <p:spPr>
            <a:xfrm>
              <a:off x="-5650" y="304365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2" name="Google Shape;392;p16"/>
            <p:cNvCxnSpPr/>
            <p:nvPr/>
          </p:nvCxnSpPr>
          <p:spPr>
            <a:xfrm>
              <a:off x="-5650" y="319596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3" name="Google Shape;393;p16"/>
            <p:cNvCxnSpPr/>
            <p:nvPr/>
          </p:nvCxnSpPr>
          <p:spPr>
            <a:xfrm>
              <a:off x="-5650" y="3348275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Google Shape;394;p16"/>
            <p:cNvCxnSpPr/>
            <p:nvPr/>
          </p:nvCxnSpPr>
          <p:spPr>
            <a:xfrm>
              <a:off x="-5650" y="350058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16"/>
            <p:cNvCxnSpPr/>
            <p:nvPr/>
          </p:nvCxnSpPr>
          <p:spPr>
            <a:xfrm>
              <a:off x="-5650" y="365290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-5650" y="380521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-5650" y="3957525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16"/>
            <p:cNvCxnSpPr/>
            <p:nvPr/>
          </p:nvCxnSpPr>
          <p:spPr>
            <a:xfrm>
              <a:off x="-5650" y="410983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9" name="Google Shape;399;p16"/>
            <p:cNvCxnSpPr/>
            <p:nvPr/>
          </p:nvCxnSpPr>
          <p:spPr>
            <a:xfrm>
              <a:off x="-5650" y="426215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-5650" y="441446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1" name="Google Shape;401;p16"/>
            <p:cNvCxnSpPr/>
            <p:nvPr/>
          </p:nvCxnSpPr>
          <p:spPr>
            <a:xfrm>
              <a:off x="-5650" y="4566775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2" name="Google Shape;402;p16"/>
            <p:cNvCxnSpPr/>
            <p:nvPr/>
          </p:nvCxnSpPr>
          <p:spPr>
            <a:xfrm>
              <a:off x="-5650" y="4719088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16"/>
            <p:cNvCxnSpPr/>
            <p:nvPr/>
          </p:nvCxnSpPr>
          <p:spPr>
            <a:xfrm>
              <a:off x="-5650" y="4871400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4" name="Google Shape;404;p16"/>
            <p:cNvCxnSpPr/>
            <p:nvPr/>
          </p:nvCxnSpPr>
          <p:spPr>
            <a:xfrm>
              <a:off x="-5650" y="5023713"/>
              <a:ext cx="914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05" name="Google Shape;405;p16"/>
          <p:cNvGrpSpPr/>
          <p:nvPr/>
        </p:nvGrpSpPr>
        <p:grpSpPr>
          <a:xfrm rot="10800000">
            <a:off x="87758" y="2767959"/>
            <a:ext cx="8957200" cy="2412581"/>
            <a:chOff x="151400" y="2676900"/>
            <a:chExt cx="8957200" cy="2466600"/>
          </a:xfrm>
        </p:grpSpPr>
        <p:cxnSp>
          <p:nvCxnSpPr>
            <p:cNvPr id="406" name="Google Shape;406;p16"/>
            <p:cNvCxnSpPr/>
            <p:nvPr/>
          </p:nvCxnSpPr>
          <p:spPr>
            <a:xfrm rot="10800000">
              <a:off x="1514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16"/>
            <p:cNvCxnSpPr/>
            <p:nvPr/>
          </p:nvCxnSpPr>
          <p:spPr>
            <a:xfrm rot="10800000">
              <a:off x="2935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16"/>
            <p:cNvCxnSpPr/>
            <p:nvPr/>
          </p:nvCxnSpPr>
          <p:spPr>
            <a:xfrm rot="10800000">
              <a:off x="4357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9" name="Google Shape;409;p16"/>
            <p:cNvCxnSpPr/>
            <p:nvPr/>
          </p:nvCxnSpPr>
          <p:spPr>
            <a:xfrm rot="10800000">
              <a:off x="5779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16"/>
            <p:cNvCxnSpPr/>
            <p:nvPr/>
          </p:nvCxnSpPr>
          <p:spPr>
            <a:xfrm rot="10800000">
              <a:off x="7201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1" name="Google Shape;411;p16"/>
            <p:cNvCxnSpPr/>
            <p:nvPr/>
          </p:nvCxnSpPr>
          <p:spPr>
            <a:xfrm rot="10800000">
              <a:off x="8622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2" name="Google Shape;412;p16"/>
            <p:cNvCxnSpPr/>
            <p:nvPr/>
          </p:nvCxnSpPr>
          <p:spPr>
            <a:xfrm rot="10800000">
              <a:off x="10044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3" name="Google Shape;413;p16"/>
            <p:cNvCxnSpPr/>
            <p:nvPr/>
          </p:nvCxnSpPr>
          <p:spPr>
            <a:xfrm rot="10800000">
              <a:off x="11466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4" name="Google Shape;414;p16"/>
            <p:cNvCxnSpPr/>
            <p:nvPr/>
          </p:nvCxnSpPr>
          <p:spPr>
            <a:xfrm rot="10800000">
              <a:off x="12888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5" name="Google Shape;415;p16"/>
            <p:cNvCxnSpPr/>
            <p:nvPr/>
          </p:nvCxnSpPr>
          <p:spPr>
            <a:xfrm rot="10800000">
              <a:off x="14310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6" name="Google Shape;416;p16"/>
            <p:cNvCxnSpPr/>
            <p:nvPr/>
          </p:nvCxnSpPr>
          <p:spPr>
            <a:xfrm rot="10800000">
              <a:off x="15731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7" name="Google Shape;417;p16"/>
            <p:cNvCxnSpPr/>
            <p:nvPr/>
          </p:nvCxnSpPr>
          <p:spPr>
            <a:xfrm rot="10800000">
              <a:off x="17153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8" name="Google Shape;418;p16"/>
            <p:cNvCxnSpPr/>
            <p:nvPr/>
          </p:nvCxnSpPr>
          <p:spPr>
            <a:xfrm rot="10800000">
              <a:off x="18575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16"/>
            <p:cNvCxnSpPr/>
            <p:nvPr/>
          </p:nvCxnSpPr>
          <p:spPr>
            <a:xfrm rot="10800000">
              <a:off x="19997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16"/>
            <p:cNvCxnSpPr/>
            <p:nvPr/>
          </p:nvCxnSpPr>
          <p:spPr>
            <a:xfrm rot="10800000">
              <a:off x="21418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16"/>
            <p:cNvCxnSpPr/>
            <p:nvPr/>
          </p:nvCxnSpPr>
          <p:spPr>
            <a:xfrm rot="10800000">
              <a:off x="22840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16"/>
            <p:cNvCxnSpPr/>
            <p:nvPr/>
          </p:nvCxnSpPr>
          <p:spPr>
            <a:xfrm rot="10800000">
              <a:off x="24262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16"/>
            <p:cNvCxnSpPr/>
            <p:nvPr/>
          </p:nvCxnSpPr>
          <p:spPr>
            <a:xfrm rot="10800000">
              <a:off x="25684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16"/>
            <p:cNvCxnSpPr/>
            <p:nvPr/>
          </p:nvCxnSpPr>
          <p:spPr>
            <a:xfrm rot="10800000">
              <a:off x="27106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5" name="Google Shape;425;p16"/>
            <p:cNvCxnSpPr/>
            <p:nvPr/>
          </p:nvCxnSpPr>
          <p:spPr>
            <a:xfrm rot="10800000">
              <a:off x="28527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16"/>
            <p:cNvCxnSpPr/>
            <p:nvPr/>
          </p:nvCxnSpPr>
          <p:spPr>
            <a:xfrm rot="10800000">
              <a:off x="29949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16"/>
            <p:cNvCxnSpPr/>
            <p:nvPr/>
          </p:nvCxnSpPr>
          <p:spPr>
            <a:xfrm rot="10800000">
              <a:off x="31371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16"/>
            <p:cNvCxnSpPr/>
            <p:nvPr/>
          </p:nvCxnSpPr>
          <p:spPr>
            <a:xfrm rot="10800000">
              <a:off x="32793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9" name="Google Shape;429;p16"/>
            <p:cNvCxnSpPr/>
            <p:nvPr/>
          </p:nvCxnSpPr>
          <p:spPr>
            <a:xfrm rot="10800000">
              <a:off x="34214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0" name="Google Shape;430;p16"/>
            <p:cNvCxnSpPr/>
            <p:nvPr/>
          </p:nvCxnSpPr>
          <p:spPr>
            <a:xfrm rot="10800000">
              <a:off x="35636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16"/>
            <p:cNvCxnSpPr/>
            <p:nvPr/>
          </p:nvCxnSpPr>
          <p:spPr>
            <a:xfrm rot="10800000">
              <a:off x="37058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2" name="Google Shape;432;p16"/>
            <p:cNvCxnSpPr/>
            <p:nvPr/>
          </p:nvCxnSpPr>
          <p:spPr>
            <a:xfrm rot="10800000">
              <a:off x="38480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16"/>
            <p:cNvCxnSpPr/>
            <p:nvPr/>
          </p:nvCxnSpPr>
          <p:spPr>
            <a:xfrm rot="10800000">
              <a:off x="39902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4" name="Google Shape;434;p16"/>
            <p:cNvCxnSpPr/>
            <p:nvPr/>
          </p:nvCxnSpPr>
          <p:spPr>
            <a:xfrm rot="10800000">
              <a:off x="41323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5" name="Google Shape;435;p16"/>
            <p:cNvCxnSpPr/>
            <p:nvPr/>
          </p:nvCxnSpPr>
          <p:spPr>
            <a:xfrm rot="10800000">
              <a:off x="42745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16"/>
            <p:cNvCxnSpPr/>
            <p:nvPr/>
          </p:nvCxnSpPr>
          <p:spPr>
            <a:xfrm rot="10800000">
              <a:off x="44167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16"/>
            <p:cNvCxnSpPr/>
            <p:nvPr/>
          </p:nvCxnSpPr>
          <p:spPr>
            <a:xfrm rot="10800000">
              <a:off x="45589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8" name="Google Shape;438;p16"/>
            <p:cNvCxnSpPr/>
            <p:nvPr/>
          </p:nvCxnSpPr>
          <p:spPr>
            <a:xfrm rot="10800000">
              <a:off x="47010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9" name="Google Shape;439;p16"/>
            <p:cNvCxnSpPr/>
            <p:nvPr/>
          </p:nvCxnSpPr>
          <p:spPr>
            <a:xfrm rot="10800000">
              <a:off x="48432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16"/>
            <p:cNvCxnSpPr/>
            <p:nvPr/>
          </p:nvCxnSpPr>
          <p:spPr>
            <a:xfrm rot="10800000">
              <a:off x="49854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16"/>
            <p:cNvCxnSpPr/>
            <p:nvPr/>
          </p:nvCxnSpPr>
          <p:spPr>
            <a:xfrm rot="10800000">
              <a:off x="51276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16"/>
            <p:cNvCxnSpPr/>
            <p:nvPr/>
          </p:nvCxnSpPr>
          <p:spPr>
            <a:xfrm rot="10800000">
              <a:off x="52698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3" name="Google Shape;443;p16"/>
            <p:cNvCxnSpPr/>
            <p:nvPr/>
          </p:nvCxnSpPr>
          <p:spPr>
            <a:xfrm rot="10800000">
              <a:off x="54119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16"/>
            <p:cNvCxnSpPr/>
            <p:nvPr/>
          </p:nvCxnSpPr>
          <p:spPr>
            <a:xfrm rot="10800000">
              <a:off x="55541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16"/>
            <p:cNvCxnSpPr/>
            <p:nvPr/>
          </p:nvCxnSpPr>
          <p:spPr>
            <a:xfrm rot="10800000">
              <a:off x="56963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16"/>
            <p:cNvCxnSpPr/>
            <p:nvPr/>
          </p:nvCxnSpPr>
          <p:spPr>
            <a:xfrm rot="10800000">
              <a:off x="58385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16"/>
            <p:cNvCxnSpPr/>
            <p:nvPr/>
          </p:nvCxnSpPr>
          <p:spPr>
            <a:xfrm rot="10800000">
              <a:off x="59806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16"/>
            <p:cNvCxnSpPr/>
            <p:nvPr/>
          </p:nvCxnSpPr>
          <p:spPr>
            <a:xfrm rot="10800000">
              <a:off x="61228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9" name="Google Shape;449;p16"/>
            <p:cNvCxnSpPr/>
            <p:nvPr/>
          </p:nvCxnSpPr>
          <p:spPr>
            <a:xfrm rot="10800000">
              <a:off x="62650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0" name="Google Shape;450;p16"/>
            <p:cNvCxnSpPr/>
            <p:nvPr/>
          </p:nvCxnSpPr>
          <p:spPr>
            <a:xfrm rot="10800000">
              <a:off x="64072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1" name="Google Shape;451;p16"/>
            <p:cNvCxnSpPr/>
            <p:nvPr/>
          </p:nvCxnSpPr>
          <p:spPr>
            <a:xfrm rot="10800000">
              <a:off x="65494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16"/>
            <p:cNvCxnSpPr/>
            <p:nvPr/>
          </p:nvCxnSpPr>
          <p:spPr>
            <a:xfrm rot="10800000">
              <a:off x="66915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3" name="Google Shape;453;p16"/>
            <p:cNvCxnSpPr/>
            <p:nvPr/>
          </p:nvCxnSpPr>
          <p:spPr>
            <a:xfrm rot="10800000">
              <a:off x="68337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4" name="Google Shape;454;p16"/>
            <p:cNvCxnSpPr/>
            <p:nvPr/>
          </p:nvCxnSpPr>
          <p:spPr>
            <a:xfrm rot="10800000">
              <a:off x="69759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71181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6" name="Google Shape;456;p16"/>
            <p:cNvCxnSpPr/>
            <p:nvPr/>
          </p:nvCxnSpPr>
          <p:spPr>
            <a:xfrm rot="10800000">
              <a:off x="72602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74024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Google Shape;458;p16"/>
            <p:cNvCxnSpPr/>
            <p:nvPr/>
          </p:nvCxnSpPr>
          <p:spPr>
            <a:xfrm rot="10800000">
              <a:off x="75446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9" name="Google Shape;459;p16"/>
            <p:cNvCxnSpPr/>
            <p:nvPr/>
          </p:nvCxnSpPr>
          <p:spPr>
            <a:xfrm rot="10800000">
              <a:off x="76868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16"/>
            <p:cNvCxnSpPr/>
            <p:nvPr/>
          </p:nvCxnSpPr>
          <p:spPr>
            <a:xfrm rot="10800000">
              <a:off x="78290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16"/>
            <p:cNvCxnSpPr/>
            <p:nvPr/>
          </p:nvCxnSpPr>
          <p:spPr>
            <a:xfrm rot="10800000">
              <a:off x="7971178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16"/>
            <p:cNvCxnSpPr/>
            <p:nvPr/>
          </p:nvCxnSpPr>
          <p:spPr>
            <a:xfrm rot="10800000">
              <a:off x="8113356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3" name="Google Shape;463;p16"/>
            <p:cNvCxnSpPr/>
            <p:nvPr/>
          </p:nvCxnSpPr>
          <p:spPr>
            <a:xfrm rot="10800000">
              <a:off x="8255533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4" name="Google Shape;464;p16"/>
            <p:cNvCxnSpPr/>
            <p:nvPr/>
          </p:nvCxnSpPr>
          <p:spPr>
            <a:xfrm rot="10800000">
              <a:off x="8397711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5" name="Google Shape;465;p16"/>
            <p:cNvCxnSpPr/>
            <p:nvPr/>
          </p:nvCxnSpPr>
          <p:spPr>
            <a:xfrm rot="10800000">
              <a:off x="8539889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6" name="Google Shape;466;p16"/>
            <p:cNvCxnSpPr/>
            <p:nvPr/>
          </p:nvCxnSpPr>
          <p:spPr>
            <a:xfrm rot="10800000">
              <a:off x="8682067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7" name="Google Shape;467;p16"/>
            <p:cNvCxnSpPr/>
            <p:nvPr/>
          </p:nvCxnSpPr>
          <p:spPr>
            <a:xfrm rot="10800000">
              <a:off x="8824244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8" name="Google Shape;468;p16"/>
            <p:cNvCxnSpPr/>
            <p:nvPr/>
          </p:nvCxnSpPr>
          <p:spPr>
            <a:xfrm rot="10800000">
              <a:off x="8966422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Google Shape;469;p16"/>
            <p:cNvCxnSpPr/>
            <p:nvPr/>
          </p:nvCxnSpPr>
          <p:spPr>
            <a:xfrm rot="10800000">
              <a:off x="9108600" y="2676900"/>
              <a:ext cx="0" cy="246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0" name="Google Shape;470;p16"/>
          <p:cNvSpPr/>
          <p:nvPr/>
        </p:nvSpPr>
        <p:spPr>
          <a:xfrm rot="10800000">
            <a:off x="360758" y="2867330"/>
            <a:ext cx="8419200" cy="2198100"/>
          </a:xfrm>
          <a:prstGeom prst="roundRect">
            <a:avLst>
              <a:gd name="adj" fmla="val 8872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 rot="10800000">
            <a:off x="7292708" y="32157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6"/>
          <p:cNvSpPr/>
          <p:nvPr/>
        </p:nvSpPr>
        <p:spPr>
          <a:xfrm rot="10800000">
            <a:off x="5607326" y="32157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"/>
          <p:cNvSpPr/>
          <p:nvPr/>
        </p:nvSpPr>
        <p:spPr>
          <a:xfrm rot="10800000">
            <a:off x="3925764" y="32157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41561" y="32157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6"/>
          <p:cNvSpPr/>
          <p:nvPr/>
        </p:nvSpPr>
        <p:spPr>
          <a:xfrm rot="10800000">
            <a:off x="558843" y="3215780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16"/>
          <p:cNvCxnSpPr/>
          <p:nvPr/>
        </p:nvCxnSpPr>
        <p:spPr>
          <a:xfrm rot="10800000">
            <a:off x="7094558" y="28672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477" name="Google Shape;477;p16"/>
          <p:cNvCxnSpPr/>
          <p:nvPr/>
        </p:nvCxnSpPr>
        <p:spPr>
          <a:xfrm rot="10800000">
            <a:off x="5409176" y="28672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478" name="Google Shape;478;p16"/>
          <p:cNvCxnSpPr/>
          <p:nvPr/>
        </p:nvCxnSpPr>
        <p:spPr>
          <a:xfrm rot="10800000">
            <a:off x="3727614" y="28672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479" name="Google Shape;479;p16"/>
          <p:cNvCxnSpPr/>
          <p:nvPr/>
        </p:nvCxnSpPr>
        <p:spPr>
          <a:xfrm rot="10800000">
            <a:off x="2043411" y="286720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80" name="Google Shape;480;p16"/>
          <p:cNvSpPr/>
          <p:nvPr/>
        </p:nvSpPr>
        <p:spPr>
          <a:xfrm>
            <a:off x="8464752" y="4275934"/>
            <a:ext cx="1744995" cy="919236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/>
          <p:nvPr/>
        </p:nvSpPr>
        <p:spPr>
          <a:xfrm>
            <a:off x="-24025" y="0"/>
            <a:ext cx="1474500" cy="5143500"/>
          </a:xfrm>
          <a:prstGeom prst="rect">
            <a:avLst/>
          </a:prstGeom>
          <a:solidFill>
            <a:srgbClr val="79B2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17"/>
          <p:cNvGrpSpPr/>
          <p:nvPr/>
        </p:nvGrpSpPr>
        <p:grpSpPr>
          <a:xfrm>
            <a:off x="723900" y="-1107245"/>
            <a:ext cx="2412600" cy="7388822"/>
            <a:chOff x="723900" y="-1107245"/>
            <a:chExt cx="2412600" cy="7388822"/>
          </a:xfrm>
        </p:grpSpPr>
        <p:sp>
          <p:nvSpPr>
            <p:cNvPr id="484" name="Google Shape;484;p17"/>
            <p:cNvSpPr/>
            <p:nvPr/>
          </p:nvSpPr>
          <p:spPr>
            <a:xfrm>
              <a:off x="723900" y="9525"/>
              <a:ext cx="2412600" cy="516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" name="Google Shape;485;p17"/>
            <p:cNvGrpSpPr/>
            <p:nvPr/>
          </p:nvGrpSpPr>
          <p:grpSpPr>
            <a:xfrm rot="5400000">
              <a:off x="-645337" y="1494498"/>
              <a:ext cx="5162736" cy="2173743"/>
              <a:chOff x="-5650" y="2891338"/>
              <a:chExt cx="9147300" cy="2132375"/>
            </a:xfrm>
          </p:grpSpPr>
          <p:cxnSp>
            <p:nvCxnSpPr>
              <p:cNvPr id="486" name="Google Shape;486;p17"/>
              <p:cNvCxnSpPr/>
              <p:nvPr/>
            </p:nvCxnSpPr>
            <p:spPr>
              <a:xfrm>
                <a:off x="-5650" y="28913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7" name="Google Shape;487;p17"/>
              <p:cNvCxnSpPr/>
              <p:nvPr/>
            </p:nvCxnSpPr>
            <p:spPr>
              <a:xfrm>
                <a:off x="-5650" y="30436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p17"/>
              <p:cNvCxnSpPr/>
              <p:nvPr/>
            </p:nvCxnSpPr>
            <p:spPr>
              <a:xfrm>
                <a:off x="-5650" y="31959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9" name="Google Shape;489;p17"/>
              <p:cNvCxnSpPr/>
              <p:nvPr/>
            </p:nvCxnSpPr>
            <p:spPr>
              <a:xfrm>
                <a:off x="-5650" y="33482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17"/>
              <p:cNvCxnSpPr/>
              <p:nvPr/>
            </p:nvCxnSpPr>
            <p:spPr>
              <a:xfrm>
                <a:off x="-5650" y="35005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1" name="Google Shape;491;p17"/>
              <p:cNvCxnSpPr/>
              <p:nvPr/>
            </p:nvCxnSpPr>
            <p:spPr>
              <a:xfrm>
                <a:off x="-5650" y="36529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2" name="Google Shape;492;p17"/>
              <p:cNvCxnSpPr/>
              <p:nvPr/>
            </p:nvCxnSpPr>
            <p:spPr>
              <a:xfrm>
                <a:off x="-5650" y="38052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3" name="Google Shape;493;p17"/>
              <p:cNvCxnSpPr/>
              <p:nvPr/>
            </p:nvCxnSpPr>
            <p:spPr>
              <a:xfrm>
                <a:off x="-5650" y="395752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4" name="Google Shape;494;p17"/>
              <p:cNvCxnSpPr/>
              <p:nvPr/>
            </p:nvCxnSpPr>
            <p:spPr>
              <a:xfrm>
                <a:off x="-5650" y="410983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17"/>
              <p:cNvCxnSpPr/>
              <p:nvPr/>
            </p:nvCxnSpPr>
            <p:spPr>
              <a:xfrm>
                <a:off x="-5650" y="426215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6" name="Google Shape;496;p17"/>
              <p:cNvCxnSpPr/>
              <p:nvPr/>
            </p:nvCxnSpPr>
            <p:spPr>
              <a:xfrm>
                <a:off x="-5650" y="441446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17"/>
              <p:cNvCxnSpPr/>
              <p:nvPr/>
            </p:nvCxnSpPr>
            <p:spPr>
              <a:xfrm>
                <a:off x="-5650" y="4566775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17"/>
              <p:cNvCxnSpPr/>
              <p:nvPr/>
            </p:nvCxnSpPr>
            <p:spPr>
              <a:xfrm>
                <a:off x="-5650" y="4719088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17"/>
              <p:cNvCxnSpPr/>
              <p:nvPr/>
            </p:nvCxnSpPr>
            <p:spPr>
              <a:xfrm>
                <a:off x="-5650" y="4871400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17"/>
              <p:cNvCxnSpPr/>
              <p:nvPr/>
            </p:nvCxnSpPr>
            <p:spPr>
              <a:xfrm>
                <a:off x="-5650" y="5023713"/>
                <a:ext cx="9147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01" name="Google Shape;501;p17"/>
            <p:cNvCxnSpPr/>
            <p:nvPr/>
          </p:nvCxnSpPr>
          <p:spPr>
            <a:xfrm rot="10800000">
              <a:off x="1935360" y="-110724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2" name="Google Shape;502;p17"/>
            <p:cNvCxnSpPr/>
            <p:nvPr/>
          </p:nvCxnSpPr>
          <p:spPr>
            <a:xfrm rot="10800000">
              <a:off x="1935360" y="-96506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3" name="Google Shape;503;p17"/>
            <p:cNvCxnSpPr/>
            <p:nvPr/>
          </p:nvCxnSpPr>
          <p:spPr>
            <a:xfrm rot="10800000">
              <a:off x="1935360" y="-82289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4" name="Google Shape;504;p17"/>
            <p:cNvCxnSpPr/>
            <p:nvPr/>
          </p:nvCxnSpPr>
          <p:spPr>
            <a:xfrm rot="10800000">
              <a:off x="1935360" y="-68071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5" name="Google Shape;505;p17"/>
            <p:cNvCxnSpPr/>
            <p:nvPr/>
          </p:nvCxnSpPr>
          <p:spPr>
            <a:xfrm rot="10800000">
              <a:off x="1935360" y="-53853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6" name="Google Shape;506;p17"/>
            <p:cNvCxnSpPr/>
            <p:nvPr/>
          </p:nvCxnSpPr>
          <p:spPr>
            <a:xfrm rot="10800000">
              <a:off x="1935360" y="-39635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7" name="Google Shape;507;p17"/>
            <p:cNvCxnSpPr/>
            <p:nvPr/>
          </p:nvCxnSpPr>
          <p:spPr>
            <a:xfrm rot="10800000">
              <a:off x="1935360" y="-25417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8" name="Google Shape;508;p17"/>
            <p:cNvCxnSpPr/>
            <p:nvPr/>
          </p:nvCxnSpPr>
          <p:spPr>
            <a:xfrm rot="10800000">
              <a:off x="1935360" y="-11200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17"/>
            <p:cNvCxnSpPr/>
            <p:nvPr/>
          </p:nvCxnSpPr>
          <p:spPr>
            <a:xfrm rot="10800000">
              <a:off x="1935360" y="301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17"/>
            <p:cNvCxnSpPr/>
            <p:nvPr/>
          </p:nvCxnSpPr>
          <p:spPr>
            <a:xfrm rot="10800000">
              <a:off x="1935360" y="17235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17"/>
            <p:cNvCxnSpPr/>
            <p:nvPr/>
          </p:nvCxnSpPr>
          <p:spPr>
            <a:xfrm rot="10800000">
              <a:off x="1935360" y="31453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17"/>
            <p:cNvCxnSpPr/>
            <p:nvPr/>
          </p:nvCxnSpPr>
          <p:spPr>
            <a:xfrm rot="10800000">
              <a:off x="1935360" y="45671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3" name="Google Shape;513;p17"/>
            <p:cNvCxnSpPr/>
            <p:nvPr/>
          </p:nvCxnSpPr>
          <p:spPr>
            <a:xfrm rot="10800000">
              <a:off x="1935360" y="59888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4" name="Google Shape;514;p17"/>
            <p:cNvCxnSpPr/>
            <p:nvPr/>
          </p:nvCxnSpPr>
          <p:spPr>
            <a:xfrm rot="10800000">
              <a:off x="1935360" y="74106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5" name="Google Shape;515;p17"/>
            <p:cNvCxnSpPr/>
            <p:nvPr/>
          </p:nvCxnSpPr>
          <p:spPr>
            <a:xfrm rot="10800000">
              <a:off x="1935360" y="88324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6" name="Google Shape;516;p17"/>
            <p:cNvCxnSpPr/>
            <p:nvPr/>
          </p:nvCxnSpPr>
          <p:spPr>
            <a:xfrm rot="10800000">
              <a:off x="1935360" y="102542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7" name="Google Shape;517;p17"/>
            <p:cNvCxnSpPr/>
            <p:nvPr/>
          </p:nvCxnSpPr>
          <p:spPr>
            <a:xfrm rot="10800000">
              <a:off x="1935360" y="116759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8" name="Google Shape;518;p17"/>
            <p:cNvCxnSpPr/>
            <p:nvPr/>
          </p:nvCxnSpPr>
          <p:spPr>
            <a:xfrm rot="10800000">
              <a:off x="1935360" y="13097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9" name="Google Shape;519;p17"/>
            <p:cNvCxnSpPr/>
            <p:nvPr/>
          </p:nvCxnSpPr>
          <p:spPr>
            <a:xfrm rot="10800000">
              <a:off x="1935360" y="145195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0" name="Google Shape;520;p17"/>
            <p:cNvCxnSpPr/>
            <p:nvPr/>
          </p:nvCxnSpPr>
          <p:spPr>
            <a:xfrm rot="10800000">
              <a:off x="1935360" y="159413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1" name="Google Shape;521;p17"/>
            <p:cNvCxnSpPr/>
            <p:nvPr/>
          </p:nvCxnSpPr>
          <p:spPr>
            <a:xfrm rot="10800000">
              <a:off x="1935360" y="173631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2" name="Google Shape;522;p17"/>
            <p:cNvCxnSpPr/>
            <p:nvPr/>
          </p:nvCxnSpPr>
          <p:spPr>
            <a:xfrm rot="10800000">
              <a:off x="1935360" y="187848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3" name="Google Shape;523;p17"/>
            <p:cNvCxnSpPr/>
            <p:nvPr/>
          </p:nvCxnSpPr>
          <p:spPr>
            <a:xfrm rot="10800000">
              <a:off x="1935360" y="202066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4" name="Google Shape;524;p17"/>
            <p:cNvCxnSpPr/>
            <p:nvPr/>
          </p:nvCxnSpPr>
          <p:spPr>
            <a:xfrm rot="10800000">
              <a:off x="1935360" y="216284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5" name="Google Shape;525;p17"/>
            <p:cNvCxnSpPr/>
            <p:nvPr/>
          </p:nvCxnSpPr>
          <p:spPr>
            <a:xfrm rot="10800000">
              <a:off x="1935360" y="230502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6" name="Google Shape;526;p17"/>
            <p:cNvCxnSpPr/>
            <p:nvPr/>
          </p:nvCxnSpPr>
          <p:spPr>
            <a:xfrm rot="10800000">
              <a:off x="1935360" y="244719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7" name="Google Shape;527;p17"/>
            <p:cNvCxnSpPr/>
            <p:nvPr/>
          </p:nvCxnSpPr>
          <p:spPr>
            <a:xfrm rot="10800000">
              <a:off x="1935360" y="25893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8" name="Google Shape;528;p17"/>
            <p:cNvCxnSpPr/>
            <p:nvPr/>
          </p:nvCxnSpPr>
          <p:spPr>
            <a:xfrm rot="10800000">
              <a:off x="1935360" y="2731555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9" name="Google Shape;529;p17"/>
            <p:cNvCxnSpPr/>
            <p:nvPr/>
          </p:nvCxnSpPr>
          <p:spPr>
            <a:xfrm rot="10800000">
              <a:off x="1935360" y="2873732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0" name="Google Shape;530;p17"/>
            <p:cNvCxnSpPr/>
            <p:nvPr/>
          </p:nvCxnSpPr>
          <p:spPr>
            <a:xfrm rot="10800000">
              <a:off x="1935360" y="3015910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1" name="Google Shape;531;p17"/>
            <p:cNvCxnSpPr/>
            <p:nvPr/>
          </p:nvCxnSpPr>
          <p:spPr>
            <a:xfrm rot="10800000">
              <a:off x="1935360" y="3158088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2" name="Google Shape;532;p17"/>
            <p:cNvCxnSpPr/>
            <p:nvPr/>
          </p:nvCxnSpPr>
          <p:spPr>
            <a:xfrm rot="10800000">
              <a:off x="1935360" y="3300266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3" name="Google Shape;533;p17"/>
            <p:cNvCxnSpPr/>
            <p:nvPr/>
          </p:nvCxnSpPr>
          <p:spPr>
            <a:xfrm rot="10800000">
              <a:off x="1935360" y="3442444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4" name="Google Shape;534;p17"/>
            <p:cNvCxnSpPr/>
            <p:nvPr/>
          </p:nvCxnSpPr>
          <p:spPr>
            <a:xfrm rot="10800000">
              <a:off x="1935360" y="3584621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5" name="Google Shape;535;p17"/>
            <p:cNvCxnSpPr/>
            <p:nvPr/>
          </p:nvCxnSpPr>
          <p:spPr>
            <a:xfrm rot="10800000">
              <a:off x="1935360" y="3726799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6" name="Google Shape;536;p17"/>
            <p:cNvCxnSpPr/>
            <p:nvPr/>
          </p:nvCxnSpPr>
          <p:spPr>
            <a:xfrm rot="10800000">
              <a:off x="1935360" y="3868977"/>
              <a:ext cx="0" cy="241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7" name="Google Shape;537;p17"/>
          <p:cNvSpPr/>
          <p:nvPr/>
        </p:nvSpPr>
        <p:spPr>
          <a:xfrm rot="5400000">
            <a:off x="230230" y="1495655"/>
            <a:ext cx="3394500" cy="2198100"/>
          </a:xfrm>
          <a:prstGeom prst="roundRect">
            <a:avLst>
              <a:gd name="adj" fmla="val 8872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7"/>
          <p:cNvSpPr/>
          <p:nvPr/>
        </p:nvSpPr>
        <p:spPr>
          <a:xfrm rot="5400000">
            <a:off x="1282930" y="989555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7"/>
          <p:cNvSpPr/>
          <p:nvPr/>
        </p:nvSpPr>
        <p:spPr>
          <a:xfrm rot="5400000">
            <a:off x="1282930" y="2674937"/>
            <a:ext cx="1289100" cy="1501200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17"/>
          <p:cNvCxnSpPr/>
          <p:nvPr/>
        </p:nvCxnSpPr>
        <p:spPr>
          <a:xfrm>
            <a:off x="1915205" y="149595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41" name="Google Shape;541;p17"/>
          <p:cNvSpPr/>
          <p:nvPr/>
        </p:nvSpPr>
        <p:spPr>
          <a:xfrm>
            <a:off x="6416549" y="-449000"/>
            <a:ext cx="2555999" cy="1346460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7"/>
          <p:cNvSpPr/>
          <p:nvPr/>
        </p:nvSpPr>
        <p:spPr>
          <a:xfrm>
            <a:off x="8271502" y="3974834"/>
            <a:ext cx="1744995" cy="919236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7"/>
          <p:cNvSpPr txBox="1">
            <a:spLocks noGrp="1"/>
          </p:cNvSpPr>
          <p:nvPr>
            <p:ph type="ctrTitle"/>
          </p:nvPr>
        </p:nvSpPr>
        <p:spPr>
          <a:xfrm>
            <a:off x="3867575" y="1265425"/>
            <a:ext cx="39606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17"/>
          <p:cNvSpPr txBox="1">
            <a:spLocks noGrp="1"/>
          </p:cNvSpPr>
          <p:nvPr>
            <p:ph type="subTitle" idx="1"/>
          </p:nvPr>
        </p:nvSpPr>
        <p:spPr>
          <a:xfrm>
            <a:off x="3867575" y="1963525"/>
            <a:ext cx="3960600" cy="2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aharshipandya/email-spam-dataset-extended" TargetMode="External"/><Relationship Id="rId3" Type="http://schemas.openxmlformats.org/officeDocument/2006/relationships/hyperlink" Target="https://www.kaggle.com/datasets/thedevastator/sms-spam-collection-a-more-diverse-dataset" TargetMode="External"/><Relationship Id="rId7" Type="http://schemas.openxmlformats.org/officeDocument/2006/relationships/hyperlink" Target="https://www.kaggle.com/datasets/venky73/spam-mails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nitishabharathi/email-spam-dataset?select=enronSpamSubset.csv" TargetMode="External"/><Relationship Id="rId5" Type="http://schemas.openxmlformats.org/officeDocument/2006/relationships/hyperlink" Target="https://www.kaggle.com/datasets/uciml/sms-spam-collection-dataset" TargetMode="External"/><Relationship Id="rId10" Type="http://schemas.openxmlformats.org/officeDocument/2006/relationships/hyperlink" Target="https://www.kaggle.com/datasets/lakshmi25npathi/images" TargetMode="External"/><Relationship Id="rId4" Type="http://schemas.openxmlformats.org/officeDocument/2006/relationships/hyperlink" Target="https://www.kaggle.com/datasets/patil4444/filtering-mobile-phone-spam" TargetMode="External"/><Relationship Id="rId9" Type="http://schemas.openxmlformats.org/officeDocument/2006/relationships/hyperlink" Target="https://www.kaggle.com/datasets/chandramoulinaidu/spam-classification-for-basic-nl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Automated Contextual Spam Categorization Tool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512700" y="3966700"/>
            <a:ext cx="1964100" cy="61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LAKHANI, Harsh Sunil</a:t>
            </a:r>
            <a:endParaRPr sz="13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(20910249)</a:t>
            </a:r>
            <a:endParaRPr sz="13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1" name="Google Shape;551;p18"/>
          <p:cNvSpPr txBox="1"/>
          <p:nvPr/>
        </p:nvSpPr>
        <p:spPr>
          <a:xfrm>
            <a:off x="3589950" y="3966700"/>
            <a:ext cx="1964100" cy="5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LI, Ka Ho</a:t>
            </a:r>
            <a:endParaRPr sz="13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(20922151)</a:t>
            </a:r>
            <a:endParaRPr sz="13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2" name="Google Shape;552;p18"/>
          <p:cNvSpPr txBox="1"/>
          <p:nvPr/>
        </p:nvSpPr>
        <p:spPr>
          <a:xfrm>
            <a:off x="6667200" y="3966700"/>
            <a:ext cx="1964100" cy="5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TSANG, Kai Ho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(20905476)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1FE62-E05C-36DF-A6BE-D22F83C0CF4D}"/>
              </a:ext>
            </a:extLst>
          </p:cNvPr>
          <p:cNvSpPr txBox="1"/>
          <p:nvPr/>
        </p:nvSpPr>
        <p:spPr>
          <a:xfrm>
            <a:off x="3794728" y="3491345"/>
            <a:ext cx="155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A79A"/>
                </a:solidFill>
                <a:latin typeface="Old Standard TT"/>
              </a:rPr>
              <a:t>GROUP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7"/>
          <p:cNvSpPr/>
          <p:nvPr/>
        </p:nvSpPr>
        <p:spPr>
          <a:xfrm rot="10800000">
            <a:off x="8416317" y="4239780"/>
            <a:ext cx="1949564" cy="1025773"/>
          </a:xfrm>
          <a:custGeom>
            <a:avLst/>
            <a:gdLst/>
            <a:ahLst/>
            <a:cxnLst/>
            <a:rect l="l" t="t" r="r" b="b"/>
            <a:pathLst>
              <a:path w="34716" h="18266" extrusionOk="0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4794164" y="4143633"/>
            <a:ext cx="40647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 txBox="1"/>
          <p:nvPr/>
        </p:nvSpPr>
        <p:spPr>
          <a:xfrm>
            <a:off x="530564" y="2520750"/>
            <a:ext cx="1380600" cy="13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03</a:t>
            </a:r>
            <a:endParaRPr sz="72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0" y="4828032"/>
            <a:ext cx="9144000" cy="3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536148" y="4021633"/>
            <a:ext cx="60111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667" name="Google Shape;6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87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575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715" y="645102"/>
            <a:ext cx="1025775" cy="10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02" y="645102"/>
            <a:ext cx="1025775" cy="1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"/>
          <p:cNvSpPr/>
          <p:nvPr/>
        </p:nvSpPr>
        <p:spPr>
          <a:xfrm>
            <a:off x="4297300" y="1436250"/>
            <a:ext cx="4431900" cy="249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 txBox="1"/>
          <p:nvPr/>
        </p:nvSpPr>
        <p:spPr>
          <a:xfrm>
            <a:off x="263775" y="1489725"/>
            <a:ext cx="3498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BERT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latin typeface="Old Standard TT"/>
                <a:ea typeface="Old Standard TT"/>
                <a:cs typeface="Old Standard TT"/>
                <a:sym typeface="Old Standard TT"/>
              </a:rPr>
              <a:t>(Base)</a:t>
            </a:r>
            <a:endParaRPr sz="900" b="1"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Model: 'bert-base-uncased'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labels: 2 (spam/ham)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Tokenizer: 'bert-base-uncased'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9" name="Google Shape;679;p28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2148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BERT</a:t>
            </a:r>
            <a:endParaRPr sz="3500" b="1"/>
          </a:p>
        </p:txBody>
      </p:sp>
      <p:pic>
        <p:nvPicPr>
          <p:cNvPr id="680" name="Google Shape;6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175" y="2101200"/>
            <a:ext cx="4110149" cy="16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28"/>
          <p:cNvSpPr txBox="1"/>
          <p:nvPr/>
        </p:nvSpPr>
        <p:spPr>
          <a:xfrm>
            <a:off x="4609250" y="1489725"/>
            <a:ext cx="349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BERT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latin typeface="Old Standard TT"/>
                <a:ea typeface="Old Standard TT"/>
                <a:cs typeface="Old Standard TT"/>
                <a:sym typeface="Old Standard TT"/>
              </a:rPr>
              <a:t>(Fine-tuned)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2" name="Google Shape;682;p28"/>
          <p:cNvSpPr/>
          <p:nvPr/>
        </p:nvSpPr>
        <p:spPr>
          <a:xfrm>
            <a:off x="183700" y="1436250"/>
            <a:ext cx="3610200" cy="249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"/>
          <p:cNvSpPr/>
          <p:nvPr/>
        </p:nvSpPr>
        <p:spPr>
          <a:xfrm>
            <a:off x="183700" y="1436250"/>
            <a:ext cx="3610200" cy="249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4297300" y="1436250"/>
            <a:ext cx="4431900" cy="2496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9"/>
          <p:cNvSpPr txBox="1"/>
          <p:nvPr/>
        </p:nvSpPr>
        <p:spPr>
          <a:xfrm>
            <a:off x="263775" y="1489725"/>
            <a:ext cx="3498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RoBERTa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latin typeface="Old Standard TT"/>
                <a:ea typeface="Old Standard TT"/>
                <a:cs typeface="Old Standard TT"/>
                <a:sym typeface="Old Standard TT"/>
              </a:rPr>
              <a:t>(Base)</a:t>
            </a:r>
            <a:endParaRPr sz="900" b="1"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Model: 'roberta-base’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Number of labels: 2 (spam/ham)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Tokenizer: 'roberta-base'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2403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RoBERTa</a:t>
            </a:r>
            <a:endParaRPr sz="3500" b="1"/>
          </a:p>
        </p:txBody>
      </p:sp>
      <p:pic>
        <p:nvPicPr>
          <p:cNvPr id="692" name="Google Shape;6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175" y="2101200"/>
            <a:ext cx="4110149" cy="16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4609250" y="1489725"/>
            <a:ext cx="349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RoBERTa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>
                <a:latin typeface="Old Standard TT"/>
                <a:ea typeface="Old Standard TT"/>
                <a:cs typeface="Old Standard TT"/>
                <a:sym typeface="Old Standard TT"/>
              </a:rPr>
              <a:t>(Fine-tuned)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0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0"/>
          <p:cNvSpPr txBox="1"/>
          <p:nvPr/>
        </p:nvSpPr>
        <p:spPr>
          <a:xfrm>
            <a:off x="79900" y="895725"/>
            <a:ext cx="87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 experimented, trained and compared models with base against fine-tuned models - 5 epochs each.</a:t>
            </a:r>
            <a:endParaRPr/>
          </a:p>
        </p:txBody>
      </p:sp>
      <p:pic>
        <p:nvPicPr>
          <p:cNvPr id="700" name="Google Shape;7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75" y="1327875"/>
            <a:ext cx="3633113" cy="32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865" y="1548750"/>
            <a:ext cx="5007036" cy="2437852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0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Classification Experiments</a:t>
            </a:r>
            <a:endParaRPr sz="3500" b="1"/>
          </a:p>
        </p:txBody>
      </p:sp>
      <p:sp>
        <p:nvSpPr>
          <p:cNvPr id="703" name="Google Shape;703;p30"/>
          <p:cNvSpPr/>
          <p:nvPr/>
        </p:nvSpPr>
        <p:spPr>
          <a:xfrm>
            <a:off x="4988638" y="4065700"/>
            <a:ext cx="2773500" cy="45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Best Performing: BERT (base)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1"/>
          <p:cNvSpPr/>
          <p:nvPr/>
        </p:nvSpPr>
        <p:spPr>
          <a:xfrm rot="10800000">
            <a:off x="8416317" y="4239780"/>
            <a:ext cx="1949564" cy="1025773"/>
          </a:xfrm>
          <a:custGeom>
            <a:avLst/>
            <a:gdLst/>
            <a:ahLst/>
            <a:cxnLst/>
            <a:rect l="l" t="t" r="r" b="b"/>
            <a:pathLst>
              <a:path w="34716" h="18266" extrusionOk="0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 txBox="1"/>
          <p:nvPr/>
        </p:nvSpPr>
        <p:spPr>
          <a:xfrm>
            <a:off x="3881689" y="2520750"/>
            <a:ext cx="1380600" cy="13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04</a:t>
            </a:r>
            <a:endParaRPr sz="72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0" y="4828032"/>
            <a:ext cx="9144000" cy="3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4945914" y="4239783"/>
            <a:ext cx="40647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>
            <a:spLocks noGrp="1"/>
          </p:cNvSpPr>
          <p:nvPr>
            <p:ph type="ctrTitle"/>
          </p:nvPr>
        </p:nvSpPr>
        <p:spPr>
          <a:xfrm>
            <a:off x="3134623" y="4005258"/>
            <a:ext cx="60111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713" name="Google Shape;7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87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575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715" y="645102"/>
            <a:ext cx="1025775" cy="10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02" y="645102"/>
            <a:ext cx="1025775" cy="1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2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3" name="Google Shape;7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325" y="534225"/>
            <a:ext cx="3065275" cy="20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2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K-means Clustering</a:t>
            </a:r>
            <a:endParaRPr sz="3500" b="1"/>
          </a:p>
        </p:txBody>
      </p:sp>
      <p:sp>
        <p:nvSpPr>
          <p:cNvPr id="725" name="Google Shape;725;p32"/>
          <p:cNvSpPr txBox="1"/>
          <p:nvPr/>
        </p:nvSpPr>
        <p:spPr>
          <a:xfrm>
            <a:off x="263775" y="1242075"/>
            <a:ext cx="4424700" cy="8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-HK" sz="15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TFIDF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 dirty="0">
                <a:latin typeface="Old Standard TT"/>
                <a:ea typeface="Old Standard TT"/>
                <a:cs typeface="Old Standard TT"/>
                <a:sym typeface="Old Standard TT"/>
              </a:rPr>
              <a:t>Elbow curve: optimal # clusters </a:t>
            </a:r>
            <a:r>
              <a:rPr lang="en" sz="2400" dirty="0">
                <a:solidFill>
                  <a:srgbClr val="202124"/>
                </a:solidFill>
              </a:rPr>
              <a:t>∈ </a:t>
            </a:r>
            <a:r>
              <a:rPr lang="en" sz="15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[3, 5]</a:t>
            </a:r>
            <a:endParaRPr sz="1500" b="1"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26" name="Google Shape;726;p32"/>
          <p:cNvPicPr preferRelativeResize="0"/>
          <p:nvPr/>
        </p:nvPicPr>
        <p:blipFill rotWithShape="1">
          <a:blip r:embed="rId4">
            <a:alphaModFix/>
          </a:blip>
          <a:srcRect l="-997" t="-6837" r="-824" b="-5069"/>
          <a:stretch/>
        </p:blipFill>
        <p:spPr>
          <a:xfrm>
            <a:off x="859051" y="2613738"/>
            <a:ext cx="7425885" cy="19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3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3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DBSCAN</a:t>
            </a:r>
            <a:endParaRPr sz="3500" b="1"/>
          </a:p>
        </p:txBody>
      </p:sp>
      <p:sp>
        <p:nvSpPr>
          <p:cNvPr id="733" name="Google Shape;733;p33"/>
          <p:cNvSpPr txBox="1"/>
          <p:nvPr/>
        </p:nvSpPr>
        <p:spPr>
          <a:xfrm>
            <a:off x="263775" y="1242075"/>
            <a:ext cx="4424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Vectorizer: Word2Vec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MinPoints = 200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Elbow method: Eps = 40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34" name="Google Shape;7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50" y="2414976"/>
            <a:ext cx="2599125" cy="19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490780"/>
            <a:ext cx="5225722" cy="1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4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Hierarchical Clustering</a:t>
            </a:r>
            <a:endParaRPr sz="3500" b="1"/>
          </a:p>
        </p:txBody>
      </p:sp>
      <p:pic>
        <p:nvPicPr>
          <p:cNvPr id="742" name="Google Shape;7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000" y="2360751"/>
            <a:ext cx="3012712" cy="22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34"/>
          <p:cNvSpPr txBox="1"/>
          <p:nvPr/>
        </p:nvSpPr>
        <p:spPr>
          <a:xfrm>
            <a:off x="263775" y="1242075"/>
            <a:ext cx="558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Vectorizer: Word2Vec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Ward’s minimum variance method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Dendrogram: Distance between clusters → 3 clusters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744" name="Google Shape;744;p34"/>
          <p:cNvGrpSpPr/>
          <p:nvPr/>
        </p:nvGrpSpPr>
        <p:grpSpPr>
          <a:xfrm>
            <a:off x="1157840" y="2351012"/>
            <a:ext cx="3392023" cy="2250838"/>
            <a:chOff x="921728" y="2080275"/>
            <a:chExt cx="3419722" cy="2428875"/>
          </a:xfrm>
        </p:grpSpPr>
        <p:pic>
          <p:nvPicPr>
            <p:cNvPr id="745" name="Google Shape;74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21728" y="2080275"/>
              <a:ext cx="3381375" cy="2428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46" name="Google Shape;746;p34"/>
            <p:cNvCxnSpPr/>
            <p:nvPr/>
          </p:nvCxnSpPr>
          <p:spPr>
            <a:xfrm>
              <a:off x="1049250" y="2741325"/>
              <a:ext cx="32922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5"/>
          <p:cNvSpPr/>
          <p:nvPr/>
        </p:nvSpPr>
        <p:spPr>
          <a:xfrm rot="10800000">
            <a:off x="8416317" y="4239780"/>
            <a:ext cx="1949564" cy="1025773"/>
          </a:xfrm>
          <a:custGeom>
            <a:avLst/>
            <a:gdLst/>
            <a:ahLst/>
            <a:cxnLst/>
            <a:rect l="l" t="t" r="r" b="b"/>
            <a:pathLst>
              <a:path w="34716" h="18266" extrusionOk="0">
                <a:moveTo>
                  <a:pt x="13201" y="0"/>
                </a:moveTo>
                <a:cubicBezTo>
                  <a:pt x="11782" y="0"/>
                  <a:pt x="10614" y="1150"/>
                  <a:pt x="10579" y="2569"/>
                </a:cubicBezTo>
                <a:lnTo>
                  <a:pt x="9088" y="2569"/>
                </a:lnTo>
                <a:cubicBezTo>
                  <a:pt x="7885" y="2569"/>
                  <a:pt x="6951" y="3538"/>
                  <a:pt x="6951" y="4706"/>
                </a:cubicBezTo>
                <a:cubicBezTo>
                  <a:pt x="6951" y="5891"/>
                  <a:pt x="7921" y="6825"/>
                  <a:pt x="9088" y="6825"/>
                </a:cubicBezTo>
                <a:lnTo>
                  <a:pt x="13973" y="6825"/>
                </a:lnTo>
                <a:cubicBezTo>
                  <a:pt x="13883" y="6951"/>
                  <a:pt x="13811" y="7076"/>
                  <a:pt x="13757" y="7202"/>
                </a:cubicBezTo>
                <a:lnTo>
                  <a:pt x="1994" y="7202"/>
                </a:lnTo>
                <a:cubicBezTo>
                  <a:pt x="880" y="7202"/>
                  <a:pt x="18" y="8100"/>
                  <a:pt x="18" y="9178"/>
                </a:cubicBezTo>
                <a:cubicBezTo>
                  <a:pt x="0" y="10273"/>
                  <a:pt x="863" y="11171"/>
                  <a:pt x="1976" y="11171"/>
                </a:cubicBezTo>
                <a:lnTo>
                  <a:pt x="8028" y="11171"/>
                </a:lnTo>
                <a:cubicBezTo>
                  <a:pt x="8190" y="12590"/>
                  <a:pt x="9393" y="13667"/>
                  <a:pt x="10866" y="13667"/>
                </a:cubicBezTo>
                <a:lnTo>
                  <a:pt x="15356" y="13667"/>
                </a:lnTo>
                <a:cubicBezTo>
                  <a:pt x="15410" y="14063"/>
                  <a:pt x="15571" y="14422"/>
                  <a:pt x="15805" y="14763"/>
                </a:cubicBezTo>
                <a:lnTo>
                  <a:pt x="15625" y="14763"/>
                </a:lnTo>
                <a:cubicBezTo>
                  <a:pt x="14655" y="14763"/>
                  <a:pt x="13865" y="15553"/>
                  <a:pt x="13865" y="16505"/>
                </a:cubicBezTo>
                <a:cubicBezTo>
                  <a:pt x="13865" y="17475"/>
                  <a:pt x="14655" y="18265"/>
                  <a:pt x="15625" y="18265"/>
                </a:cubicBezTo>
                <a:lnTo>
                  <a:pt x="21570" y="18265"/>
                </a:lnTo>
                <a:cubicBezTo>
                  <a:pt x="22539" y="18265"/>
                  <a:pt x="23312" y="17475"/>
                  <a:pt x="23312" y="16505"/>
                </a:cubicBezTo>
                <a:cubicBezTo>
                  <a:pt x="23312" y="16307"/>
                  <a:pt x="23276" y="16110"/>
                  <a:pt x="23204" y="15912"/>
                </a:cubicBezTo>
                <a:lnTo>
                  <a:pt x="25323" y="15912"/>
                </a:lnTo>
                <a:cubicBezTo>
                  <a:pt x="26742" y="15912"/>
                  <a:pt x="27891" y="14781"/>
                  <a:pt x="27981" y="13398"/>
                </a:cubicBezTo>
                <a:cubicBezTo>
                  <a:pt x="28951" y="12949"/>
                  <a:pt x="29597" y="11961"/>
                  <a:pt x="29597" y="10830"/>
                </a:cubicBezTo>
                <a:lnTo>
                  <a:pt x="29597" y="10704"/>
                </a:lnTo>
                <a:lnTo>
                  <a:pt x="32291" y="10704"/>
                </a:lnTo>
                <a:cubicBezTo>
                  <a:pt x="33638" y="10704"/>
                  <a:pt x="34716" y="9627"/>
                  <a:pt x="34716" y="8280"/>
                </a:cubicBezTo>
                <a:cubicBezTo>
                  <a:pt x="34716" y="7112"/>
                  <a:pt x="33890" y="6124"/>
                  <a:pt x="32758" y="5891"/>
                </a:cubicBezTo>
                <a:cubicBezTo>
                  <a:pt x="32812" y="5711"/>
                  <a:pt x="32830" y="5532"/>
                  <a:pt x="32830" y="5352"/>
                </a:cubicBezTo>
                <a:cubicBezTo>
                  <a:pt x="32830" y="4185"/>
                  <a:pt x="31896" y="3251"/>
                  <a:pt x="30729" y="3251"/>
                </a:cubicBezTo>
                <a:lnTo>
                  <a:pt x="27299" y="3251"/>
                </a:lnTo>
                <a:cubicBezTo>
                  <a:pt x="26131" y="3251"/>
                  <a:pt x="25179" y="4185"/>
                  <a:pt x="25179" y="5352"/>
                </a:cubicBezTo>
                <a:cubicBezTo>
                  <a:pt x="25179" y="5532"/>
                  <a:pt x="25197" y="5693"/>
                  <a:pt x="25251" y="5855"/>
                </a:cubicBezTo>
                <a:lnTo>
                  <a:pt x="23653" y="5855"/>
                </a:lnTo>
                <a:cubicBezTo>
                  <a:pt x="23850" y="5514"/>
                  <a:pt x="23994" y="5137"/>
                  <a:pt x="23994" y="4706"/>
                </a:cubicBezTo>
                <a:cubicBezTo>
                  <a:pt x="23994" y="3826"/>
                  <a:pt x="23473" y="3089"/>
                  <a:pt x="22737" y="2748"/>
                </a:cubicBezTo>
                <a:lnTo>
                  <a:pt x="22737" y="2622"/>
                </a:lnTo>
                <a:cubicBezTo>
                  <a:pt x="22737" y="1186"/>
                  <a:pt x="21570" y="0"/>
                  <a:pt x="20133" y="0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5"/>
          <p:cNvSpPr/>
          <p:nvPr/>
        </p:nvSpPr>
        <p:spPr>
          <a:xfrm>
            <a:off x="4794164" y="4143633"/>
            <a:ext cx="40647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7164689" y="2520750"/>
            <a:ext cx="1380600" cy="13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05</a:t>
            </a:r>
            <a:endParaRPr sz="72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54" name="Google Shape;754;p35"/>
          <p:cNvSpPr/>
          <p:nvPr/>
        </p:nvSpPr>
        <p:spPr>
          <a:xfrm>
            <a:off x="0" y="4828032"/>
            <a:ext cx="9144000" cy="3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5"/>
          <p:cNvSpPr txBox="1">
            <a:spLocks noGrp="1"/>
          </p:cNvSpPr>
          <p:nvPr>
            <p:ph type="ctrTitle"/>
          </p:nvPr>
        </p:nvSpPr>
        <p:spPr>
          <a:xfrm>
            <a:off x="2517348" y="4021633"/>
            <a:ext cx="60111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Label Generation</a:t>
            </a:r>
            <a:endParaRPr/>
          </a:p>
        </p:txBody>
      </p:sp>
      <p:pic>
        <p:nvPicPr>
          <p:cNvPr id="756" name="Google Shape;7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87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575" y="548925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715" y="645102"/>
            <a:ext cx="1025775" cy="10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02" y="645102"/>
            <a:ext cx="1025775" cy="1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6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 txBox="1"/>
          <p:nvPr/>
        </p:nvSpPr>
        <p:spPr>
          <a:xfrm>
            <a:off x="312175" y="1052675"/>
            <a:ext cx="80784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Utilized generative models (GPT2 &amp; GPT3.5) for label generation for each cluster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 Generative Models?</a:t>
            </a:r>
            <a:endParaRPr sz="15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Traditional methods (frequent words &amp; word clouds) are cumbersome by manually reading and labeling clusters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Generative model helps to improve automation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7" name="Google Shape;767;p36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Label Generation</a:t>
            </a:r>
            <a:endParaRPr sz="3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311700" y="269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Contents</a:t>
            </a:r>
            <a:endParaRPr sz="3500" b="1"/>
          </a:p>
        </p:txBody>
      </p:sp>
      <p:sp>
        <p:nvSpPr>
          <p:cNvPr id="558" name="Google Shape;558;p19"/>
          <p:cNvSpPr txBox="1"/>
          <p:nvPr/>
        </p:nvSpPr>
        <p:spPr>
          <a:xfrm>
            <a:off x="537703" y="1352650"/>
            <a:ext cx="605400" cy="6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01</a:t>
            </a:r>
            <a:endParaRPr sz="2400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59" name="Google Shape;559;p19"/>
          <p:cNvSpPr txBox="1"/>
          <p:nvPr/>
        </p:nvSpPr>
        <p:spPr>
          <a:xfrm>
            <a:off x="537703" y="2250675"/>
            <a:ext cx="605400" cy="6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0</a:t>
            </a:r>
            <a:r>
              <a:rPr lang="en" sz="2400">
                <a:latin typeface="Alata"/>
                <a:ea typeface="Alata"/>
                <a:cs typeface="Alata"/>
                <a:sym typeface="Alata"/>
              </a:rPr>
              <a:t>2</a:t>
            </a:r>
            <a:endParaRPr sz="2400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60" name="Google Shape;560;p19"/>
          <p:cNvSpPr txBox="1"/>
          <p:nvPr/>
        </p:nvSpPr>
        <p:spPr>
          <a:xfrm>
            <a:off x="537703" y="3148699"/>
            <a:ext cx="605400" cy="6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0</a:t>
            </a:r>
            <a:r>
              <a:rPr lang="en" sz="2400">
                <a:latin typeface="Alata"/>
                <a:ea typeface="Alata"/>
                <a:cs typeface="Alata"/>
                <a:sym typeface="Alata"/>
              </a:rPr>
              <a:t>3</a:t>
            </a:r>
            <a:endParaRPr sz="2400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4809253" y="1352650"/>
            <a:ext cx="605400" cy="6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0</a:t>
            </a:r>
            <a:r>
              <a:rPr lang="en" sz="2400">
                <a:latin typeface="Alata"/>
                <a:ea typeface="Alata"/>
                <a:cs typeface="Alata"/>
                <a:sym typeface="Alata"/>
              </a:rPr>
              <a:t>4</a:t>
            </a:r>
            <a:endParaRPr sz="2400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62" name="Google Shape;562;p19"/>
          <p:cNvSpPr txBox="1"/>
          <p:nvPr/>
        </p:nvSpPr>
        <p:spPr>
          <a:xfrm>
            <a:off x="4809253" y="2250675"/>
            <a:ext cx="605400" cy="6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0</a:t>
            </a:r>
            <a:r>
              <a:rPr lang="en" sz="2400">
                <a:latin typeface="Alata"/>
                <a:ea typeface="Alata"/>
                <a:cs typeface="Alata"/>
                <a:sym typeface="Alata"/>
              </a:rPr>
              <a:t>5</a:t>
            </a:r>
            <a:endParaRPr sz="2400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63" name="Google Shape;563;p19"/>
          <p:cNvSpPr txBox="1"/>
          <p:nvPr/>
        </p:nvSpPr>
        <p:spPr>
          <a:xfrm>
            <a:off x="4809253" y="3148699"/>
            <a:ext cx="605400" cy="6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0</a:t>
            </a:r>
            <a:r>
              <a:rPr lang="en" sz="2400">
                <a:latin typeface="Alata"/>
                <a:ea typeface="Alata"/>
                <a:cs typeface="Alata"/>
                <a:sym typeface="Alata"/>
              </a:rPr>
              <a:t>6</a:t>
            </a:r>
            <a:endParaRPr sz="2400">
              <a:solidFill>
                <a:srgbClr val="000000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64" name="Google Shape;564;p19"/>
          <p:cNvSpPr txBox="1">
            <a:spLocks noGrp="1"/>
          </p:cNvSpPr>
          <p:nvPr>
            <p:ph type="title"/>
          </p:nvPr>
        </p:nvSpPr>
        <p:spPr>
          <a:xfrm>
            <a:off x="1293600" y="1347850"/>
            <a:ext cx="234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65" name="Google Shape;565;p19"/>
          <p:cNvSpPr txBox="1">
            <a:spLocks noGrp="1"/>
          </p:cNvSpPr>
          <p:nvPr>
            <p:ph type="title"/>
          </p:nvPr>
        </p:nvSpPr>
        <p:spPr>
          <a:xfrm>
            <a:off x="1293600" y="2250675"/>
            <a:ext cx="234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66" name="Google Shape;566;p19"/>
          <p:cNvSpPr txBox="1">
            <a:spLocks noGrp="1"/>
          </p:cNvSpPr>
          <p:nvPr>
            <p:ph type="title"/>
          </p:nvPr>
        </p:nvSpPr>
        <p:spPr>
          <a:xfrm>
            <a:off x="1293600" y="3153500"/>
            <a:ext cx="234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567" name="Google Shape;567;p19"/>
          <p:cNvSpPr txBox="1">
            <a:spLocks noGrp="1"/>
          </p:cNvSpPr>
          <p:nvPr>
            <p:ph type="title"/>
          </p:nvPr>
        </p:nvSpPr>
        <p:spPr>
          <a:xfrm>
            <a:off x="5587200" y="1362325"/>
            <a:ext cx="234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5587200" y="2265150"/>
            <a:ext cx="29361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Generation</a:t>
            </a:r>
            <a:endParaRPr/>
          </a:p>
        </p:txBody>
      </p:sp>
      <p:sp>
        <p:nvSpPr>
          <p:cNvPr id="569" name="Google Shape;569;p19"/>
          <p:cNvSpPr txBox="1">
            <a:spLocks noGrp="1"/>
          </p:cNvSpPr>
          <p:nvPr>
            <p:ph type="title"/>
          </p:nvPr>
        </p:nvSpPr>
        <p:spPr>
          <a:xfrm>
            <a:off x="5587200" y="3167975"/>
            <a:ext cx="23400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7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 txBox="1"/>
          <p:nvPr/>
        </p:nvSpPr>
        <p:spPr>
          <a:xfrm>
            <a:off x="945400" y="1464325"/>
            <a:ext cx="7664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1212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 Given a cluster of strings that are similar to one another, please generate a label that accurately describes the common theme or topic of the strings. The label should be concise, descriptive, and informative. Please provide a label for the following cluster of strings: ”</a:t>
            </a:r>
            <a:endParaRPr sz="18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4" name="Google Shape;774;p37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Prompt</a:t>
            </a:r>
            <a:endParaRPr sz="3500" b="1"/>
          </a:p>
        </p:txBody>
      </p:sp>
      <p:sp>
        <p:nvSpPr>
          <p:cNvPr id="775" name="Google Shape;775;p37"/>
          <p:cNvSpPr/>
          <p:nvPr/>
        </p:nvSpPr>
        <p:spPr>
          <a:xfrm>
            <a:off x="765150" y="1595400"/>
            <a:ext cx="7613700" cy="2182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8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8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GPT2</a:t>
            </a:r>
            <a:endParaRPr sz="3500" b="1"/>
          </a:p>
        </p:txBody>
      </p:sp>
      <p:graphicFrame>
        <p:nvGraphicFramePr>
          <p:cNvPr id="782" name="Google Shape;782;p38"/>
          <p:cNvGraphicFramePr/>
          <p:nvPr/>
        </p:nvGraphicFramePr>
        <p:xfrm>
          <a:off x="705813" y="1222550"/>
          <a:ext cx="4249650" cy="2736840"/>
        </p:xfrm>
        <a:graphic>
          <a:graphicData uri="http://schemas.openxmlformats.org/drawingml/2006/table">
            <a:tbl>
              <a:tblPr>
                <a:noFill/>
                <a:tableStyleId>{DE16A5BD-EA4D-4FA4-B8E5-6AE6B1BF14F0}</a:tableStyleId>
              </a:tblPr>
              <a:tblGrid>
                <a:gridCol w="42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3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todays money 10 day call to date phone to day phone call call call call</a:t>
                      </a:r>
                      <a:endParaRPr sz="1050">
                        <a:solidFill>
                          <a:srgbClr val="21212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above list of clusters can also help to determine which words or sentences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clusters 1-4 are available in a single page format, with the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83" name="Google Shape;783;p38"/>
          <p:cNvGrpSpPr/>
          <p:nvPr/>
        </p:nvGrpSpPr>
        <p:grpSpPr>
          <a:xfrm>
            <a:off x="5152800" y="1828663"/>
            <a:ext cx="3316800" cy="1518900"/>
            <a:chOff x="5161000" y="1225400"/>
            <a:chExt cx="3316800" cy="1518900"/>
          </a:xfrm>
        </p:grpSpPr>
        <p:sp>
          <p:nvSpPr>
            <p:cNvPr id="784" name="Google Shape;784;p38"/>
            <p:cNvSpPr txBox="1"/>
            <p:nvPr/>
          </p:nvSpPr>
          <p:spPr>
            <a:xfrm>
              <a:off x="5314300" y="1257500"/>
              <a:ext cx="3010200" cy="14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23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5050"/>
                </a:buClr>
                <a:buSzPts val="1500"/>
                <a:buFont typeface="Old Standard TT"/>
                <a:buChar char="❏"/>
              </a:pPr>
              <a:r>
                <a:rPr lang="en" sz="1500" b="1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Limited max text length</a:t>
              </a:r>
              <a:endParaRPr sz="15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457200" lvl="0" indent="-323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5050"/>
                </a:buClr>
                <a:buSzPts val="1500"/>
                <a:buFont typeface="Old Standard TT"/>
                <a:buChar char="❏"/>
              </a:pPr>
              <a:r>
                <a:rPr lang="en" sz="1500" b="1">
                  <a:latin typeface="Old Standard TT"/>
                  <a:ea typeface="Old Standard TT"/>
                  <a:cs typeface="Old Standard TT"/>
                  <a:sym typeface="Old Standard TT"/>
                </a:rPr>
                <a:t>Inaccurate interpretation</a:t>
              </a:r>
              <a:endParaRPr sz="1500"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685800" lvl="1" indent="-323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5050"/>
                </a:buClr>
                <a:buSzPts val="1500"/>
                <a:buFont typeface="Old Standard TT"/>
                <a:buChar char="➢"/>
              </a:pPr>
              <a:r>
                <a:rPr lang="en" sz="1500" b="1">
                  <a:latin typeface="Old Standard TT"/>
                  <a:ea typeface="Old Standard TT"/>
                  <a:cs typeface="Old Standard TT"/>
                  <a:sym typeface="Old Standard TT"/>
                </a:rPr>
                <a:t>Continuation of writing</a:t>
              </a:r>
              <a:endParaRPr sz="1500" b="1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marL="685800" lvl="1" indent="-3238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5050"/>
                </a:buClr>
                <a:buSzPts val="1500"/>
                <a:buFont typeface="Old Standard TT"/>
                <a:buChar char="➢"/>
              </a:pPr>
              <a:r>
                <a:rPr lang="en" sz="1500" b="1">
                  <a:latin typeface="Old Standard TT"/>
                  <a:ea typeface="Old Standard TT"/>
                  <a:cs typeface="Old Standard TT"/>
                  <a:sym typeface="Old Standard TT"/>
                </a:rPr>
                <a:t>Text summarization</a:t>
              </a:r>
              <a:endParaRPr sz="1500" b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161000" y="1225400"/>
              <a:ext cx="3316800" cy="1518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86" name="Google Shape;786;p38"/>
          <p:cNvSpPr txBox="1"/>
          <p:nvPr/>
        </p:nvSpPr>
        <p:spPr>
          <a:xfrm>
            <a:off x="1916100" y="853250"/>
            <a:ext cx="18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K-means Clustering</a:t>
            </a:r>
            <a:endParaRPr sz="1100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9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ChatGPT3.5</a:t>
            </a:r>
            <a:endParaRPr sz="3500" b="1"/>
          </a:p>
        </p:txBody>
      </p:sp>
      <p:graphicFrame>
        <p:nvGraphicFramePr>
          <p:cNvPr id="793" name="Google Shape;793;p39"/>
          <p:cNvGraphicFramePr/>
          <p:nvPr/>
        </p:nvGraphicFramePr>
        <p:xfrm>
          <a:off x="358588" y="1187338"/>
          <a:ext cx="4249650" cy="3230880"/>
        </p:xfrm>
        <a:graphic>
          <a:graphicData uri="http://schemas.openxmlformats.org/drawingml/2006/table">
            <a:tbl>
              <a:tblPr>
                <a:noFill/>
                <a:tableStyleId>{DE16A5BD-EA4D-4FA4-B8E5-6AE6B1BF14F0}</a:tableStyleId>
              </a:tblPr>
              <a:tblGrid>
                <a:gridCol w="42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3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0: Prize/Winning Claims and Offers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1: Marketing Lists and Communication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2: Mobile Phone Promotions and Services</a:t>
                      </a:r>
                      <a:endParaRPr sz="1200">
                        <a:highlight>
                          <a:schemeClr val="accen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highlight>
                            <a:schemeClr val="accen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4</a:t>
                      </a:r>
                      <a:endParaRPr sz="1200">
                        <a:highlight>
                          <a:schemeClr val="accen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0: Mobile phone promotions and services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1: Winning prizes and offers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2: Information, numbers, and codes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3: Email and online marketing and services</a:t>
                      </a:r>
                      <a:endParaRPr sz="1200">
                        <a:highlight>
                          <a:schemeClr val="accen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0: Prize Claim and Winning Notification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1: Mobile Text and Tone Services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2: Email Marketing and Information Lists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3: Holiday and Travel Offers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4: Award and Complimentary Collection</a:t>
                      </a:r>
                      <a:endParaRPr sz="1200">
                        <a:highlight>
                          <a:schemeClr val="accen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4" name="Google Shape;794;p39"/>
          <p:cNvSpPr txBox="1"/>
          <p:nvPr/>
        </p:nvSpPr>
        <p:spPr>
          <a:xfrm>
            <a:off x="1568875" y="857975"/>
            <a:ext cx="18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K-means Clustering</a:t>
            </a:r>
            <a:endParaRPr sz="1100" i="1"/>
          </a:p>
        </p:txBody>
      </p:sp>
      <p:graphicFrame>
        <p:nvGraphicFramePr>
          <p:cNvPr id="795" name="Google Shape;795;p39"/>
          <p:cNvGraphicFramePr/>
          <p:nvPr/>
        </p:nvGraphicFramePr>
        <p:xfrm>
          <a:off x="4958025" y="1187338"/>
          <a:ext cx="3826350" cy="916940"/>
        </p:xfrm>
        <a:graphic>
          <a:graphicData uri="http://schemas.openxmlformats.org/drawingml/2006/table">
            <a:tbl>
              <a:tblPr>
                <a:noFill/>
                <a:tableStyleId>{DE16A5BD-EA4D-4FA4-B8E5-6AE6B1BF14F0}</a:tableStyleId>
              </a:tblPr>
              <a:tblGrid>
                <a:gridCol w="38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clusters = 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0: Business and Financial Information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1: Email Marketing and Communication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chemeClr val="accen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chemeClr val="accen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Cluster 2: Sales and Promotions</a:t>
                      </a:r>
                      <a:endParaRPr sz="1200">
                        <a:highlight>
                          <a:schemeClr val="accen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6" name="Google Shape;796;p39"/>
          <p:cNvSpPr txBox="1"/>
          <p:nvPr/>
        </p:nvSpPr>
        <p:spPr>
          <a:xfrm>
            <a:off x="5956650" y="857975"/>
            <a:ext cx="18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Hierarchical Clustering</a:t>
            </a:r>
            <a:endParaRPr sz="1100" i="1"/>
          </a:p>
        </p:txBody>
      </p:sp>
      <p:sp>
        <p:nvSpPr>
          <p:cNvPr id="797" name="Google Shape;797;p39"/>
          <p:cNvSpPr/>
          <p:nvPr/>
        </p:nvSpPr>
        <p:spPr>
          <a:xfrm>
            <a:off x="5277150" y="2843550"/>
            <a:ext cx="3188100" cy="102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Labels for K-means clustering </a:t>
            </a:r>
            <a:r>
              <a:rPr lang="en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(k</a:t>
            </a:r>
            <a:r>
              <a:rPr lang="en" sz="1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=5</a:t>
            </a:r>
            <a:r>
              <a:rPr lang="en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are the most accurate and intuitive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8" name="Google Shape;798;p39"/>
          <p:cNvCxnSpPr/>
          <p:nvPr/>
        </p:nvCxnSpPr>
        <p:spPr>
          <a:xfrm>
            <a:off x="1288075" y="1724025"/>
            <a:ext cx="2521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39"/>
          <p:cNvCxnSpPr/>
          <p:nvPr/>
        </p:nvCxnSpPr>
        <p:spPr>
          <a:xfrm>
            <a:off x="5888650" y="1724025"/>
            <a:ext cx="2798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0"/>
          <p:cNvSpPr txBox="1"/>
          <p:nvPr/>
        </p:nvSpPr>
        <p:spPr>
          <a:xfrm>
            <a:off x="3881689" y="276625"/>
            <a:ext cx="1380600" cy="13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06</a:t>
            </a:r>
            <a:endParaRPr sz="7200"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805" name="Google Shape;805;p40"/>
          <p:cNvSpPr txBox="1">
            <a:spLocks noGrp="1"/>
          </p:cNvSpPr>
          <p:nvPr>
            <p:ph type="ctrTitle" idx="4294967295"/>
          </p:nvPr>
        </p:nvSpPr>
        <p:spPr>
          <a:xfrm>
            <a:off x="1566448" y="1769308"/>
            <a:ext cx="6011100" cy="6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DEMO</a:t>
            </a:r>
            <a:endParaRPr sz="4800"/>
          </a:p>
        </p:txBody>
      </p:sp>
      <p:pic>
        <p:nvPicPr>
          <p:cNvPr id="806" name="Google Shape;8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87" y="3408750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3408750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575" y="3408750"/>
            <a:ext cx="1121949" cy="112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5715" y="3504927"/>
            <a:ext cx="1025775" cy="10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02" y="3504927"/>
            <a:ext cx="1025775" cy="1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1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1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Demo Video</a:t>
            </a:r>
            <a:endParaRPr sz="35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subTitle" idx="1"/>
          </p:nvPr>
        </p:nvSpPr>
        <p:spPr>
          <a:xfrm>
            <a:off x="3102575" y="790925"/>
            <a:ext cx="6123900" cy="4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00"/>
              <a:buChar char="❏"/>
            </a:pPr>
            <a:r>
              <a:rPr lang="en" sz="1700"/>
              <a:t>Successfully integrated a spam classifier, clustering algorithm, and generative model to build an automated contextual spam categorization tool. </a:t>
            </a:r>
            <a:br>
              <a:rPr lang="en" sz="1700"/>
            </a:b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❏"/>
            </a:pPr>
            <a:r>
              <a:rPr lang="en" sz="1700"/>
              <a:t>This tool takes an input, classifies it as either spam or ham, and if it is spam, categorizes it into the appropriate category.</a:t>
            </a:r>
            <a:br>
              <a:rPr lang="en" sz="1700"/>
            </a:b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❏"/>
            </a:pPr>
            <a:r>
              <a:rPr lang="en" sz="1700"/>
              <a:t>Accuracy of over 62% on ‘YouTube comments’ dataset</a:t>
            </a:r>
            <a:br>
              <a:rPr lang="en" sz="1700"/>
            </a:b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❏"/>
            </a:pPr>
            <a:r>
              <a:rPr lang="en" sz="1700"/>
              <a:t>Significant impact in reducing amount of spam content users come across, improving their experience and reducing the risk of phishing attacks.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700"/>
          </a:p>
        </p:txBody>
      </p:sp>
      <p:sp>
        <p:nvSpPr>
          <p:cNvPr id="823" name="Google Shape;823;p42"/>
          <p:cNvSpPr txBox="1">
            <a:spLocks noGrp="1"/>
          </p:cNvSpPr>
          <p:nvPr>
            <p:ph type="ctrTitle"/>
          </p:nvPr>
        </p:nvSpPr>
        <p:spPr>
          <a:xfrm>
            <a:off x="3182450" y="92825"/>
            <a:ext cx="48801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824" name="Google Shape;824;p42"/>
          <p:cNvSpPr/>
          <p:nvPr/>
        </p:nvSpPr>
        <p:spPr>
          <a:xfrm>
            <a:off x="-52471" y="-46058"/>
            <a:ext cx="802200" cy="52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2"/>
          <p:cNvSpPr/>
          <p:nvPr/>
        </p:nvSpPr>
        <p:spPr>
          <a:xfrm flipH="1">
            <a:off x="-731448" y="4107209"/>
            <a:ext cx="1744995" cy="919236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2"/>
          <p:cNvSpPr/>
          <p:nvPr/>
        </p:nvSpPr>
        <p:spPr>
          <a:xfrm>
            <a:off x="-26225" y="-23100"/>
            <a:ext cx="802200" cy="518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3"/>
          <p:cNvSpPr/>
          <p:nvPr/>
        </p:nvSpPr>
        <p:spPr>
          <a:xfrm>
            <a:off x="1742400" y="2700200"/>
            <a:ext cx="5597400" cy="152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43"/>
          <p:cNvSpPr/>
          <p:nvPr/>
        </p:nvSpPr>
        <p:spPr>
          <a:xfrm>
            <a:off x="1843475" y="2787400"/>
            <a:ext cx="5360700" cy="1341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Google Shape;833;p43"/>
          <p:cNvSpPr txBox="1">
            <a:spLocks noGrp="1"/>
          </p:cNvSpPr>
          <p:nvPr>
            <p:ph type="ctrTitle"/>
          </p:nvPr>
        </p:nvSpPr>
        <p:spPr>
          <a:xfrm>
            <a:off x="2040900" y="2460375"/>
            <a:ext cx="50622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>
                <a:solidFill>
                  <a:schemeClr val="dk1"/>
                </a:solidFill>
              </a:rPr>
              <a:t>THANK YOU</a:t>
            </a:r>
            <a:endParaRPr sz="5800" b="1">
              <a:solidFill>
                <a:schemeClr val="dk1"/>
              </a:solidFill>
            </a:endParaRPr>
          </a:p>
        </p:txBody>
      </p:sp>
      <p:sp>
        <p:nvSpPr>
          <p:cNvPr id="834" name="Google Shape;834;p43"/>
          <p:cNvSpPr/>
          <p:nvPr/>
        </p:nvSpPr>
        <p:spPr>
          <a:xfrm>
            <a:off x="1986575" y="2956275"/>
            <a:ext cx="5062200" cy="102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"/>
          <p:cNvSpPr txBox="1">
            <a:spLocks noGrp="1"/>
          </p:cNvSpPr>
          <p:nvPr>
            <p:ph type="title"/>
          </p:nvPr>
        </p:nvSpPr>
        <p:spPr>
          <a:xfrm>
            <a:off x="721450" y="2151425"/>
            <a:ext cx="37902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6" name="Google Shape;576;p20"/>
          <p:cNvSpPr txBox="1">
            <a:spLocks noGrp="1"/>
          </p:cNvSpPr>
          <p:nvPr>
            <p:ph type="title" idx="2"/>
          </p:nvPr>
        </p:nvSpPr>
        <p:spPr>
          <a:xfrm>
            <a:off x="713213" y="539500"/>
            <a:ext cx="1380600" cy="13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8447287" y="2268545"/>
            <a:ext cx="2555999" cy="1346460"/>
          </a:xfrm>
          <a:custGeom>
            <a:avLst/>
            <a:gdLst/>
            <a:ahLst/>
            <a:cxnLst/>
            <a:rect l="l" t="t" r="r" b="b"/>
            <a:pathLst>
              <a:path w="50664" h="26689" extrusionOk="0">
                <a:moveTo>
                  <a:pt x="19217" y="1"/>
                </a:moveTo>
                <a:cubicBezTo>
                  <a:pt x="17798" y="1"/>
                  <a:pt x="16649" y="1132"/>
                  <a:pt x="16649" y="2551"/>
                </a:cubicBezTo>
                <a:cubicBezTo>
                  <a:pt x="16649" y="2874"/>
                  <a:pt x="16703" y="3162"/>
                  <a:pt x="16810" y="3431"/>
                </a:cubicBezTo>
                <a:lnTo>
                  <a:pt x="13739" y="3431"/>
                </a:lnTo>
                <a:cubicBezTo>
                  <a:pt x="11656" y="3431"/>
                  <a:pt x="9950" y="5047"/>
                  <a:pt x="9824" y="7113"/>
                </a:cubicBezTo>
                <a:cubicBezTo>
                  <a:pt x="8441" y="7795"/>
                  <a:pt x="7472" y="9196"/>
                  <a:pt x="7472" y="10866"/>
                </a:cubicBezTo>
                <a:lnTo>
                  <a:pt x="7472" y="11046"/>
                </a:lnTo>
                <a:lnTo>
                  <a:pt x="3538" y="11046"/>
                </a:lnTo>
                <a:cubicBezTo>
                  <a:pt x="1599" y="11046"/>
                  <a:pt x="0" y="12644"/>
                  <a:pt x="0" y="14584"/>
                </a:cubicBezTo>
                <a:cubicBezTo>
                  <a:pt x="0" y="16290"/>
                  <a:pt x="1204" y="17727"/>
                  <a:pt x="2856" y="18068"/>
                </a:cubicBezTo>
                <a:cubicBezTo>
                  <a:pt x="2784" y="18319"/>
                  <a:pt x="2730" y="18589"/>
                  <a:pt x="2730" y="18858"/>
                </a:cubicBezTo>
                <a:cubicBezTo>
                  <a:pt x="2730" y="20564"/>
                  <a:pt x="4113" y="21929"/>
                  <a:pt x="5819" y="21929"/>
                </a:cubicBezTo>
                <a:lnTo>
                  <a:pt x="10848" y="21929"/>
                </a:lnTo>
                <a:cubicBezTo>
                  <a:pt x="12554" y="21929"/>
                  <a:pt x="13919" y="20564"/>
                  <a:pt x="13919" y="18858"/>
                </a:cubicBezTo>
                <a:cubicBezTo>
                  <a:pt x="13919" y="18607"/>
                  <a:pt x="13901" y="18355"/>
                  <a:pt x="13829" y="18140"/>
                </a:cubicBezTo>
                <a:lnTo>
                  <a:pt x="16164" y="18140"/>
                </a:lnTo>
                <a:cubicBezTo>
                  <a:pt x="15841" y="18625"/>
                  <a:pt x="15661" y="19199"/>
                  <a:pt x="15661" y="19828"/>
                </a:cubicBezTo>
                <a:cubicBezTo>
                  <a:pt x="15661" y="21085"/>
                  <a:pt x="16415" y="22181"/>
                  <a:pt x="17511" y="22665"/>
                </a:cubicBezTo>
                <a:lnTo>
                  <a:pt x="17511" y="22881"/>
                </a:lnTo>
                <a:cubicBezTo>
                  <a:pt x="17511" y="24982"/>
                  <a:pt x="19217" y="26688"/>
                  <a:pt x="21318" y="26688"/>
                </a:cubicBezTo>
                <a:lnTo>
                  <a:pt x="31447" y="26688"/>
                </a:lnTo>
                <a:cubicBezTo>
                  <a:pt x="33513" y="26688"/>
                  <a:pt x="35219" y="25036"/>
                  <a:pt x="35237" y="22971"/>
                </a:cubicBezTo>
                <a:lnTo>
                  <a:pt x="37446" y="22971"/>
                </a:lnTo>
                <a:cubicBezTo>
                  <a:pt x="39170" y="22971"/>
                  <a:pt x="40571" y="21570"/>
                  <a:pt x="40571" y="19846"/>
                </a:cubicBezTo>
                <a:cubicBezTo>
                  <a:pt x="40571" y="18122"/>
                  <a:pt x="39170" y="16721"/>
                  <a:pt x="37446" y="16721"/>
                </a:cubicBezTo>
                <a:lnTo>
                  <a:pt x="30280" y="16721"/>
                </a:lnTo>
                <a:cubicBezTo>
                  <a:pt x="30388" y="16559"/>
                  <a:pt x="30513" y="16380"/>
                  <a:pt x="30603" y="16182"/>
                </a:cubicBezTo>
                <a:lnTo>
                  <a:pt x="47772" y="16182"/>
                </a:lnTo>
                <a:cubicBezTo>
                  <a:pt x="49371" y="16182"/>
                  <a:pt x="50664" y="14889"/>
                  <a:pt x="50664" y="13291"/>
                </a:cubicBezTo>
                <a:cubicBezTo>
                  <a:pt x="50664" y="11674"/>
                  <a:pt x="49389" y="10363"/>
                  <a:pt x="47790" y="10363"/>
                </a:cubicBezTo>
                <a:lnTo>
                  <a:pt x="38936" y="10363"/>
                </a:lnTo>
                <a:cubicBezTo>
                  <a:pt x="38685" y="8298"/>
                  <a:pt x="36925" y="6718"/>
                  <a:pt x="34824" y="6718"/>
                </a:cubicBezTo>
                <a:lnTo>
                  <a:pt x="28268" y="6718"/>
                </a:lnTo>
                <a:cubicBezTo>
                  <a:pt x="28179" y="6125"/>
                  <a:pt x="27927" y="5586"/>
                  <a:pt x="27622" y="5119"/>
                </a:cubicBezTo>
                <a:lnTo>
                  <a:pt x="27909" y="5119"/>
                </a:lnTo>
                <a:cubicBezTo>
                  <a:pt x="29328" y="5119"/>
                  <a:pt x="30460" y="3970"/>
                  <a:pt x="30460" y="2551"/>
                </a:cubicBezTo>
                <a:cubicBezTo>
                  <a:pt x="30460" y="1150"/>
                  <a:pt x="29328" y="1"/>
                  <a:pt x="27909" y="1"/>
                </a:cubicBezTo>
                <a:close/>
              </a:path>
            </a:pathLst>
          </a:custGeom>
          <a:solidFill>
            <a:srgbClr val="FFFFFF">
              <a:alpha val="39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20"/>
          <p:cNvGrpSpPr/>
          <p:nvPr/>
        </p:nvGrpSpPr>
        <p:grpSpPr>
          <a:xfrm>
            <a:off x="8006080" y="-167639"/>
            <a:ext cx="1138031" cy="5308744"/>
            <a:chOff x="8006080" y="-167639"/>
            <a:chExt cx="1138031" cy="5308744"/>
          </a:xfrm>
        </p:grpSpPr>
        <p:sp>
          <p:nvSpPr>
            <p:cNvPr id="579" name="Google Shape;579;p20"/>
            <p:cNvSpPr/>
            <p:nvPr/>
          </p:nvSpPr>
          <p:spPr>
            <a:xfrm>
              <a:off x="8006080" y="-167639"/>
              <a:ext cx="1137900" cy="39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8225211" y="3794705"/>
              <a:ext cx="918900" cy="134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20"/>
          <p:cNvSpPr/>
          <p:nvPr/>
        </p:nvSpPr>
        <p:spPr>
          <a:xfrm>
            <a:off x="8006143" y="1276161"/>
            <a:ext cx="1137900" cy="396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50" y="96726"/>
            <a:ext cx="2556000" cy="21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150" y="2258125"/>
            <a:ext cx="2556000" cy="28499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0"/>
          <p:cNvSpPr/>
          <p:nvPr/>
        </p:nvSpPr>
        <p:spPr>
          <a:xfrm>
            <a:off x="5480750" y="499000"/>
            <a:ext cx="2494800" cy="161460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5" name="Google Shape;5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999" y="377375"/>
            <a:ext cx="1705450" cy="1705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20"/>
          <p:cNvGrpSpPr/>
          <p:nvPr/>
        </p:nvGrpSpPr>
        <p:grpSpPr>
          <a:xfrm>
            <a:off x="5098499" y="3403584"/>
            <a:ext cx="3132921" cy="1892316"/>
            <a:chOff x="5098499" y="3251184"/>
            <a:chExt cx="3132921" cy="1892316"/>
          </a:xfrm>
        </p:grpSpPr>
        <p:sp>
          <p:nvSpPr>
            <p:cNvPr id="587" name="Google Shape;587;p20"/>
            <p:cNvSpPr/>
            <p:nvPr/>
          </p:nvSpPr>
          <p:spPr>
            <a:xfrm rot="10800000" flipH="1">
              <a:off x="5098499" y="3251184"/>
              <a:ext cx="3132921" cy="1892316"/>
            </a:xfrm>
            <a:custGeom>
              <a:avLst/>
              <a:gdLst/>
              <a:ahLst/>
              <a:cxnLst/>
              <a:rect l="l" t="t" r="r" b="b"/>
              <a:pathLst>
                <a:path w="14513" h="8766" extrusionOk="0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 rot="10800000" flipH="1">
              <a:off x="5098499" y="3375309"/>
              <a:ext cx="3008796" cy="1768191"/>
            </a:xfrm>
            <a:custGeom>
              <a:avLst/>
              <a:gdLst/>
              <a:ahLst/>
              <a:cxnLst/>
              <a:rect l="l" t="t" r="r" b="b"/>
              <a:pathLst>
                <a:path w="13938" h="8191" extrusionOk="0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 rot="10800000" flipH="1">
              <a:off x="5416471" y="3875480"/>
              <a:ext cx="775621" cy="1260249"/>
            </a:xfrm>
            <a:custGeom>
              <a:avLst/>
              <a:gdLst/>
              <a:ahLst/>
              <a:cxnLst/>
              <a:rect l="l" t="t" r="r" b="b"/>
              <a:pathLst>
                <a:path w="3593" h="5838" extrusionOk="0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 rot="10800000" flipH="1">
              <a:off x="5416471" y="3976291"/>
              <a:ext cx="670924" cy="1159438"/>
            </a:xfrm>
            <a:custGeom>
              <a:avLst/>
              <a:gdLst/>
              <a:ahLst/>
              <a:cxnLst/>
              <a:rect l="l" t="t" r="r" b="b"/>
              <a:pathLst>
                <a:path w="3108" h="5371" extrusionOk="0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 rot="10800000" flipH="1">
              <a:off x="7079724" y="4142945"/>
              <a:ext cx="445987" cy="725107"/>
            </a:xfrm>
            <a:custGeom>
              <a:avLst/>
              <a:gdLst/>
              <a:ahLst/>
              <a:cxnLst/>
              <a:rect l="l" t="t" r="r" b="b"/>
              <a:pathLst>
                <a:path w="2066" h="3359" extrusionOk="0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 rot="10800000" flipH="1">
              <a:off x="7079724" y="4201014"/>
              <a:ext cx="387918" cy="667038"/>
            </a:xfrm>
            <a:custGeom>
              <a:avLst/>
              <a:gdLst/>
              <a:ahLst/>
              <a:cxnLst/>
              <a:rect l="l" t="t" r="r" b="b"/>
              <a:pathLst>
                <a:path w="1797" h="3090" extrusionOk="0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Purpose</a:t>
            </a:r>
            <a:endParaRPr sz="3500" b="1"/>
          </a:p>
        </p:txBody>
      </p:sp>
      <p:sp>
        <p:nvSpPr>
          <p:cNvPr id="598" name="Google Shape;598;p21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1"/>
          <p:cNvSpPr txBox="1"/>
          <p:nvPr/>
        </p:nvSpPr>
        <p:spPr>
          <a:xfrm>
            <a:off x="63900" y="1090400"/>
            <a:ext cx="5103600" cy="3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Inspiration: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AutoNum type="arabicPeriod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Elon Musk raised concerns about spam content being prevalent throughout social media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AutoNum type="arabicPeriod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Spam content can often be scams that pose a significant risk to unsuspecting individuals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Goal:</a:t>
            </a: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Build an automated spam categorization tool to: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AutoNum type="arabicPeriod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Improve content moderation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AutoNum type="arabicPeriod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Provide a cleaner online environment for users 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ld Standard TT"/>
              <a:buAutoNum type="arabicPeriod"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Protect individuals from the harmful consequences of potential scams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0" name="Google Shape;6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75" y="1928125"/>
            <a:ext cx="3724500" cy="1429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2"/>
          <p:cNvSpPr txBox="1">
            <a:spLocks noGrp="1"/>
          </p:cNvSpPr>
          <p:nvPr>
            <p:ph type="title"/>
          </p:nvPr>
        </p:nvSpPr>
        <p:spPr>
          <a:xfrm>
            <a:off x="311500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Pipeline Workflow</a:t>
            </a:r>
            <a:endParaRPr sz="3500" b="1"/>
          </a:p>
        </p:txBody>
      </p:sp>
      <p:sp>
        <p:nvSpPr>
          <p:cNvPr id="607" name="Google Shape;607;p22"/>
          <p:cNvSpPr/>
          <p:nvPr/>
        </p:nvSpPr>
        <p:spPr>
          <a:xfrm>
            <a:off x="2515350" y="1429625"/>
            <a:ext cx="4113300" cy="45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4348744" y="1884725"/>
            <a:ext cx="446100" cy="2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2515350" y="2172125"/>
            <a:ext cx="4113300" cy="45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(BERT &amp; RoBERTa)</a:t>
            </a: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4348744" y="2627225"/>
            <a:ext cx="446100" cy="2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2"/>
          <p:cNvSpPr/>
          <p:nvPr/>
        </p:nvSpPr>
        <p:spPr>
          <a:xfrm>
            <a:off x="2515350" y="2914625"/>
            <a:ext cx="4113300" cy="45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(K-means, DBSCAN, Hierarchical)</a:t>
            </a: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4348744" y="3369725"/>
            <a:ext cx="446100" cy="2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2"/>
          <p:cNvSpPr/>
          <p:nvPr/>
        </p:nvSpPr>
        <p:spPr>
          <a:xfrm>
            <a:off x="2515350" y="3657125"/>
            <a:ext cx="4113300" cy="45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Generation (GPT2 &amp; GPT3.5)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3"/>
          <p:cNvSpPr txBox="1">
            <a:spLocks noGrp="1"/>
          </p:cNvSpPr>
          <p:nvPr>
            <p:ph type="title"/>
          </p:nvPr>
        </p:nvSpPr>
        <p:spPr>
          <a:xfrm>
            <a:off x="6055363" y="563475"/>
            <a:ext cx="1380600" cy="13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/>
              <a:t>02</a:t>
            </a:r>
            <a:endParaRPr sz="7200"/>
          </a:p>
        </p:txBody>
      </p:sp>
      <p:grpSp>
        <p:nvGrpSpPr>
          <p:cNvPr id="619" name="Google Shape;619;p23"/>
          <p:cNvGrpSpPr/>
          <p:nvPr/>
        </p:nvGrpSpPr>
        <p:grpSpPr>
          <a:xfrm flipH="1">
            <a:off x="831299" y="3403584"/>
            <a:ext cx="3132921" cy="1892316"/>
            <a:chOff x="5098499" y="3251184"/>
            <a:chExt cx="3132921" cy="1892316"/>
          </a:xfrm>
        </p:grpSpPr>
        <p:sp>
          <p:nvSpPr>
            <p:cNvPr id="620" name="Google Shape;620;p23"/>
            <p:cNvSpPr/>
            <p:nvPr/>
          </p:nvSpPr>
          <p:spPr>
            <a:xfrm rot="10800000" flipH="1">
              <a:off x="5098499" y="3251184"/>
              <a:ext cx="3132921" cy="1892316"/>
            </a:xfrm>
            <a:custGeom>
              <a:avLst/>
              <a:gdLst/>
              <a:ahLst/>
              <a:cxnLst/>
              <a:rect l="l" t="t" r="r" b="b"/>
              <a:pathLst>
                <a:path w="14513" h="8766" extrusionOk="0">
                  <a:moveTo>
                    <a:pt x="13937" y="1"/>
                  </a:moveTo>
                  <a:lnTo>
                    <a:pt x="1" y="6376"/>
                  </a:lnTo>
                  <a:lnTo>
                    <a:pt x="576" y="6933"/>
                  </a:lnTo>
                  <a:lnTo>
                    <a:pt x="8999" y="6933"/>
                  </a:lnTo>
                  <a:lnTo>
                    <a:pt x="8172" y="8190"/>
                  </a:lnTo>
                  <a:lnTo>
                    <a:pt x="8747" y="8765"/>
                  </a:lnTo>
                  <a:lnTo>
                    <a:pt x="12932" y="8765"/>
                  </a:lnTo>
                  <a:lnTo>
                    <a:pt x="12932" y="6933"/>
                  </a:lnTo>
                  <a:lnTo>
                    <a:pt x="14512" y="6933"/>
                  </a:lnTo>
                  <a:lnTo>
                    <a:pt x="14512" y="5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 rot="10800000" flipH="1">
              <a:off x="5098499" y="3375309"/>
              <a:ext cx="3008796" cy="1768191"/>
            </a:xfrm>
            <a:custGeom>
              <a:avLst/>
              <a:gdLst/>
              <a:ahLst/>
              <a:cxnLst/>
              <a:rect l="l" t="t" r="r" b="b"/>
              <a:pathLst>
                <a:path w="13938" h="8191" extrusionOk="0">
                  <a:moveTo>
                    <a:pt x="1" y="1"/>
                  </a:moveTo>
                  <a:lnTo>
                    <a:pt x="1" y="6376"/>
                  </a:lnTo>
                  <a:lnTo>
                    <a:pt x="8172" y="6376"/>
                  </a:lnTo>
                  <a:lnTo>
                    <a:pt x="8172" y="8190"/>
                  </a:lnTo>
                  <a:lnTo>
                    <a:pt x="12339" y="8190"/>
                  </a:lnTo>
                  <a:lnTo>
                    <a:pt x="12339" y="6376"/>
                  </a:lnTo>
                  <a:lnTo>
                    <a:pt x="13937" y="6376"/>
                  </a:lnTo>
                  <a:lnTo>
                    <a:pt x="139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 rot="10800000" flipH="1">
              <a:off x="5416471" y="3875480"/>
              <a:ext cx="775621" cy="1260249"/>
            </a:xfrm>
            <a:custGeom>
              <a:avLst/>
              <a:gdLst/>
              <a:ahLst/>
              <a:cxnLst/>
              <a:rect l="l" t="t" r="r" b="b"/>
              <a:pathLst>
                <a:path w="3593" h="5838" extrusionOk="0">
                  <a:moveTo>
                    <a:pt x="3108" y="1"/>
                  </a:moveTo>
                  <a:lnTo>
                    <a:pt x="1" y="5353"/>
                  </a:lnTo>
                  <a:lnTo>
                    <a:pt x="467" y="5838"/>
                  </a:lnTo>
                  <a:lnTo>
                    <a:pt x="3592" y="5838"/>
                  </a:lnTo>
                  <a:lnTo>
                    <a:pt x="3592" y="504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000000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 rot="10800000" flipH="1">
              <a:off x="5416471" y="3976291"/>
              <a:ext cx="670924" cy="1159438"/>
            </a:xfrm>
            <a:custGeom>
              <a:avLst/>
              <a:gdLst/>
              <a:ahLst/>
              <a:cxnLst/>
              <a:rect l="l" t="t" r="r" b="b"/>
              <a:pathLst>
                <a:path w="3108" h="5371" extrusionOk="0">
                  <a:moveTo>
                    <a:pt x="1" y="1"/>
                  </a:moveTo>
                  <a:lnTo>
                    <a:pt x="1" y="5371"/>
                  </a:lnTo>
                  <a:lnTo>
                    <a:pt x="3108" y="5371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 rot="10800000" flipH="1">
              <a:off x="7079724" y="4142945"/>
              <a:ext cx="445987" cy="725107"/>
            </a:xfrm>
            <a:custGeom>
              <a:avLst/>
              <a:gdLst/>
              <a:ahLst/>
              <a:cxnLst/>
              <a:rect l="l" t="t" r="r" b="b"/>
              <a:pathLst>
                <a:path w="2066" h="3359" extrusionOk="0">
                  <a:moveTo>
                    <a:pt x="1778" y="0"/>
                  </a:moveTo>
                  <a:lnTo>
                    <a:pt x="0" y="3089"/>
                  </a:lnTo>
                  <a:lnTo>
                    <a:pt x="269" y="3358"/>
                  </a:lnTo>
                  <a:lnTo>
                    <a:pt x="2065" y="3358"/>
                  </a:lnTo>
                  <a:lnTo>
                    <a:pt x="2065" y="269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>
                <a:alpha val="52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 rot="10800000" flipH="1">
              <a:off x="7079724" y="4201014"/>
              <a:ext cx="387918" cy="667038"/>
            </a:xfrm>
            <a:custGeom>
              <a:avLst/>
              <a:gdLst/>
              <a:ahLst/>
              <a:cxnLst/>
              <a:rect l="l" t="t" r="r" b="b"/>
              <a:pathLst>
                <a:path w="1797" h="3090" extrusionOk="0">
                  <a:moveTo>
                    <a:pt x="0" y="0"/>
                  </a:moveTo>
                  <a:lnTo>
                    <a:pt x="0" y="3089"/>
                  </a:lnTo>
                  <a:lnTo>
                    <a:pt x="1796" y="3089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23"/>
          <p:cNvSpPr txBox="1">
            <a:spLocks noGrp="1"/>
          </p:cNvSpPr>
          <p:nvPr>
            <p:ph type="title" idx="4294967295"/>
          </p:nvPr>
        </p:nvSpPr>
        <p:spPr>
          <a:xfrm>
            <a:off x="3645775" y="2175400"/>
            <a:ext cx="3790200" cy="15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Data</a:t>
            </a:r>
            <a:endParaRPr sz="4800"/>
          </a:p>
        </p:txBody>
      </p:sp>
      <p:sp>
        <p:nvSpPr>
          <p:cNvPr id="627" name="Google Shape;627;p23"/>
          <p:cNvSpPr/>
          <p:nvPr/>
        </p:nvSpPr>
        <p:spPr>
          <a:xfrm flipH="1">
            <a:off x="1061150" y="499000"/>
            <a:ext cx="2494800" cy="161460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8" name="Google Shape;6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99" y="377375"/>
            <a:ext cx="1705451" cy="17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Data Sources</a:t>
            </a:r>
            <a:endParaRPr sz="3500" b="1"/>
          </a:p>
        </p:txBody>
      </p:sp>
      <p:sp>
        <p:nvSpPr>
          <p:cNvPr id="635" name="Google Shape;635;p24"/>
          <p:cNvSpPr txBox="1"/>
          <p:nvPr/>
        </p:nvSpPr>
        <p:spPr>
          <a:xfrm>
            <a:off x="135975" y="1130300"/>
            <a:ext cx="47679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Initially attempted to perform classification on ‘YouTube’ comments dataset </a:t>
            </a:r>
            <a:b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3429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Decided to train on SMS/Email spam datasets</a:t>
            </a:r>
            <a:b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3429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SMS/Email Spam vs Ham imbalanced</a:t>
            </a:r>
            <a:b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500"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3429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ld Standard TT"/>
              <a:buChar char="❏"/>
            </a:pPr>
            <a:r>
              <a:rPr lang="en" sz="1500" b="1">
                <a:latin typeface="Old Standard TT"/>
                <a:ea typeface="Old Standard TT"/>
                <a:cs typeface="Old Standard TT"/>
                <a:sym typeface="Old Standard TT"/>
              </a:rPr>
              <a:t>Curated dataset from different sources, including 3 SMS spam and 4 email spam datasets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36" name="Google Shape;636;p24"/>
          <p:cNvGraphicFramePr/>
          <p:nvPr/>
        </p:nvGraphicFramePr>
        <p:xfrm>
          <a:off x="4829975" y="657200"/>
          <a:ext cx="3844600" cy="4311665"/>
        </p:xfrm>
        <a:graphic>
          <a:graphicData uri="http://schemas.openxmlformats.org/drawingml/2006/table">
            <a:tbl>
              <a:tblPr>
                <a:noFill/>
                <a:tableStyleId>{04848147-297E-4E90-824E-F5436B490F04}</a:tableStyleId>
              </a:tblPr>
              <a:tblGrid>
                <a:gridCol w="210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SMS Spam Collection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SMS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Filtering mobile phone spam</a:t>
                      </a:r>
                      <a:endParaRPr sz="12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SMS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Text Spam 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Email Spam 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Spam Mails Dataset</a:t>
                      </a:r>
                      <a:endParaRPr sz="1200" b="1" u="sng">
                        <a:solidFill>
                          <a:srgbClr val="0000FF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Email Spam Dataset (Extended)</a:t>
                      </a:r>
                      <a:endParaRPr sz="1200" b="1" u="sng">
                        <a:solidFill>
                          <a:srgbClr val="0000FF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Spam Classification for Basic NLP</a:t>
                      </a:r>
                      <a:endParaRPr sz="1200" b="1" u="sng">
                        <a:solidFill>
                          <a:srgbClr val="0000FF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Email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2222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 u="sng" dirty="0">
                          <a:solidFill>
                            <a:srgbClr val="0000FF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YouTube Spam Comments</a:t>
                      </a:r>
                      <a:endParaRPr sz="1200" b="1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Social Media</a:t>
                      </a:r>
                      <a:endParaRPr sz="1600" b="1" dirty="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7" name="Google Shape;637;p24"/>
          <p:cNvSpPr txBox="1"/>
          <p:nvPr/>
        </p:nvSpPr>
        <p:spPr>
          <a:xfrm>
            <a:off x="6195525" y="287900"/>
            <a:ext cx="18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Links to datasets</a:t>
            </a:r>
            <a:endParaRPr sz="11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5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Dataset Sample</a:t>
            </a:r>
            <a:endParaRPr sz="3500" b="1"/>
          </a:p>
        </p:txBody>
      </p:sp>
      <p:sp>
        <p:nvSpPr>
          <p:cNvPr id="643" name="Google Shape;643;p25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4" name="Google Shape;6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099" y="970575"/>
            <a:ext cx="2618150" cy="298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5" name="Google Shape;645;p25"/>
          <p:cNvGraphicFramePr/>
          <p:nvPr/>
        </p:nvGraphicFramePr>
        <p:xfrm>
          <a:off x="768800" y="1927463"/>
          <a:ext cx="3053900" cy="1518375"/>
        </p:xfrm>
        <a:graphic>
          <a:graphicData uri="http://schemas.openxmlformats.org/drawingml/2006/table">
            <a:tbl>
              <a:tblPr>
                <a:noFill/>
                <a:tableStyleId>{04848147-297E-4E90-824E-F5436B490F04}</a:tableStyleId>
              </a:tblPr>
              <a:tblGrid>
                <a:gridCol w="152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25"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Count</a:t>
                      </a:r>
                      <a:endParaRPr sz="1500" b="1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Spam </a:t>
                      </a:r>
                      <a:endParaRPr sz="1500" b="1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3000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Ham</a:t>
                      </a:r>
                      <a:endParaRPr sz="1500" b="1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3000</a:t>
                      </a:r>
                      <a:endParaRPr sz="15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6" name="Google Shape;646;p25"/>
          <p:cNvSpPr txBox="1"/>
          <p:nvPr/>
        </p:nvSpPr>
        <p:spPr>
          <a:xfrm>
            <a:off x="1381200" y="1558162"/>
            <a:ext cx="18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 of classes</a:t>
            </a:r>
            <a:endParaRPr sz="1100" i="1"/>
          </a:p>
        </p:txBody>
      </p:sp>
      <p:sp>
        <p:nvSpPr>
          <p:cNvPr id="647" name="Google Shape;647;p25"/>
          <p:cNvSpPr txBox="1"/>
          <p:nvPr/>
        </p:nvSpPr>
        <p:spPr>
          <a:xfrm>
            <a:off x="6198135" y="610481"/>
            <a:ext cx="17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Sample snapshot</a:t>
            </a:r>
            <a:endParaRPr sz="11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6"/>
          <p:cNvSpPr/>
          <p:nvPr/>
        </p:nvSpPr>
        <p:spPr>
          <a:xfrm>
            <a:off x="0" y="4602600"/>
            <a:ext cx="9144000" cy="5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6"/>
          <p:cNvSpPr txBox="1"/>
          <p:nvPr/>
        </p:nvSpPr>
        <p:spPr>
          <a:xfrm>
            <a:off x="686875" y="920450"/>
            <a:ext cx="765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26"/>
          <p:cNvSpPr txBox="1">
            <a:spLocks noGrp="1"/>
          </p:cNvSpPr>
          <p:nvPr>
            <p:ph type="title"/>
          </p:nvPr>
        </p:nvSpPr>
        <p:spPr>
          <a:xfrm>
            <a:off x="263775" y="157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Data Cleaning</a:t>
            </a:r>
            <a:endParaRPr sz="3500" b="1"/>
          </a:p>
        </p:txBody>
      </p:sp>
      <p:sp>
        <p:nvSpPr>
          <p:cNvPr id="655" name="Google Shape;655;p26"/>
          <p:cNvSpPr/>
          <p:nvPr/>
        </p:nvSpPr>
        <p:spPr>
          <a:xfrm>
            <a:off x="47400" y="1436250"/>
            <a:ext cx="9049200" cy="2500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 Links/Address →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&lt;h1&gt; Yo Whats’up? You won the prize! Contact 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winning@google.com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! &lt;/h1&gt;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Lowercase →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&lt;h1&gt;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hats’up?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 won the prize!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ontact ! &lt;/h1&gt;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 HTML Tags →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yo whats’up? you won the prize! contact ! 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lang="en" sz="12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 Punctuation →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yo whats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up? you won the prize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contact 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200" strike="sng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 Stop Words →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yo whatsup </a:t>
            </a:r>
            <a:r>
              <a:rPr lang="en" sz="1200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you won the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prize contact</a:t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>
            <a:off x="654900" y="863325"/>
            <a:ext cx="7834200" cy="48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Original: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 Yo Whats’up? You won the prize! Contact winning@google.com ! &lt;/h1&gt;</a:t>
            </a:r>
            <a:endParaRPr/>
          </a:p>
        </p:txBody>
      </p:sp>
      <p:sp>
        <p:nvSpPr>
          <p:cNvPr id="657" name="Google Shape;657;p26"/>
          <p:cNvSpPr txBox="1"/>
          <p:nvPr/>
        </p:nvSpPr>
        <p:spPr>
          <a:xfrm>
            <a:off x="-39925" y="408355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*Also performed other preprocessing methods including: remove non ascii characters, special characters, etc.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911</Words>
  <Application>Microsoft Macintosh PowerPoint</Application>
  <PresentationFormat>On-screen Show (16:9)</PresentationFormat>
  <Paragraphs>174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Anaheim</vt:lpstr>
      <vt:lpstr>Courier New</vt:lpstr>
      <vt:lpstr>Alata</vt:lpstr>
      <vt:lpstr>Old Standard TT</vt:lpstr>
      <vt:lpstr>Arial</vt:lpstr>
      <vt:lpstr>Paperback</vt:lpstr>
      <vt:lpstr>Automated Contextual Spam Categorization Tool</vt:lpstr>
      <vt:lpstr>Contents</vt:lpstr>
      <vt:lpstr>Introduction</vt:lpstr>
      <vt:lpstr>Purpose</vt:lpstr>
      <vt:lpstr>Pipeline Workflow</vt:lpstr>
      <vt:lpstr>02</vt:lpstr>
      <vt:lpstr>Data Sources</vt:lpstr>
      <vt:lpstr>Dataset Sample</vt:lpstr>
      <vt:lpstr>Data Cleaning</vt:lpstr>
      <vt:lpstr>Classification</vt:lpstr>
      <vt:lpstr>BERT</vt:lpstr>
      <vt:lpstr>RoBERTa</vt:lpstr>
      <vt:lpstr>Classification Experiments</vt:lpstr>
      <vt:lpstr>Clustering</vt:lpstr>
      <vt:lpstr>K-means Clustering</vt:lpstr>
      <vt:lpstr>DBSCAN</vt:lpstr>
      <vt:lpstr>Hierarchical Clustering</vt:lpstr>
      <vt:lpstr>Label Generation</vt:lpstr>
      <vt:lpstr>Label Generation</vt:lpstr>
      <vt:lpstr>Prompt</vt:lpstr>
      <vt:lpstr>GPT2</vt:lpstr>
      <vt:lpstr>ChatGPT3.5</vt:lpstr>
      <vt:lpstr>DEMO</vt:lpstr>
      <vt:lpstr>Demo Video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Contextual Spam Categorization Tool</dc:title>
  <cp:lastModifiedBy>LAKHANI Harsh Sunil</cp:lastModifiedBy>
  <cp:revision>3</cp:revision>
  <dcterms:modified xsi:type="dcterms:W3CDTF">2023-06-06T09:57:53Z</dcterms:modified>
</cp:coreProperties>
</file>