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R/U2AUZaJ4v0Dbsg0Nws8P1E7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574E7D-8EFF-4996-A2E2-9158AAC8DB9D}">
  <a:tblStyle styleId="{CC574E7D-8EFF-4996-A2E2-9158AAC8D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3a7cffa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d3a7cffa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cc1e42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cc1e42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3a7cff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d3a7cff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4d54b92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024d54b92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25e4aa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d25e4aa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25e4a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d25e4a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64ae3f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364ae3f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bcc1e4247_0_10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fbcc1e4247_0_10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fbcc1e4247_0_10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bcc1e4247_0_11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fbcc1e4247_0_11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fbcc1e4247_0_1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bcc1e4247_0_1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fbcc1e4247_0_10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fbcc1e4247_0_10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fbcc1e4247_0_10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fbcc1e4247_0_10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fbcc1e4247_0_10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bcc1e4247_0_10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fbcc1e4247_0_10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fbcc1e4247_0_10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fbcc1e4247_0_10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bcc1e4247_0_10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fbcc1e4247_0_10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bcc1e4247_0_109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fbcc1e4247_0_109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fbcc1e4247_0_10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bcc1e4247_0_110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fbcc1e4247_0_1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bcc1e4247_0_1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fbcc1e4247_0_1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fbcc1e4247_0_1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fbcc1e4247_0_1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fbcc1e4247_0_1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bcc1e4247_0_1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fbcc1e4247_0_1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bcc1e4247_0_10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fbcc1e4247_0_10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fbcc1e4247_0_10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github.com/harsh-mandalia/iitgn-robotics/tree/Endsem-Nahi-Dena/co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arsh-mandalia/iitgn-robotics/tree/Endsem-Nahi-Dena/code" TargetMode="External"/><Relationship Id="rId4" Type="http://schemas.openxmlformats.org/officeDocument/2006/relationships/hyperlink" Target="https://github.com/harsh-mandalia/iitgn-robotics/tree/Endsem-Nahi-Dena/code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81350" y="405375"/>
            <a:ext cx="8781300" cy="50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Introduction to Robotics ME 639:</a:t>
            </a: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Project Presentation 2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625" y="3767900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614300" y="1047400"/>
            <a:ext cx="675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Project Title:</a:t>
            </a: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AUV Coverage path planning 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81350" y="1905500"/>
            <a:ext cx="8781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Endsem Nahi Dena</a:t>
            </a:r>
            <a:endParaRPr b="1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Harsh Man</a:t>
            </a:r>
            <a:r>
              <a:rPr b="1" lang="en" sz="2000"/>
              <a:t>dalia, Vignesh, Kshitija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Prof. Harish PM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Teaching Assistant: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Suraj Borate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d3a7cffa5_1_6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References:</a:t>
            </a:r>
            <a:endParaRPr b="1" sz="1765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Sakai, A. (n.d.). </a:t>
            </a:r>
            <a:r>
              <a:rPr i="1" lang="en" sz="1400">
                <a:solidFill>
                  <a:schemeClr val="dk1"/>
                </a:solidFill>
              </a:rPr>
              <a:t>Python Robotics</a:t>
            </a:r>
            <a:r>
              <a:rPr lang="en" sz="1400">
                <a:solidFill>
                  <a:schemeClr val="dk1"/>
                </a:solidFill>
              </a:rPr>
              <a:t>. Pythonrobotics. Retrieved November 2, 2021, from https://atsushisakai.github.io/PythonRobotics/</a:t>
            </a:r>
            <a:r>
              <a:rPr lang="en" sz="1400">
                <a:solidFill>
                  <a:schemeClr val="dk1"/>
                </a:solidFill>
              </a:rPr>
              <a:t>.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Janchiv, A., Batsaikhan, D., Kim, B., Lee, W. G., &amp; Lee, S. G. (2013). Time-efficient and complete coverage path planning based on flow networks for multi-robots.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International Journal of Control, Automation and Systems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11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(2), 369-376.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Kindsonthegenius. (2021, January 23). Solving the travelling salesman problem (TSP) with python. Data Science Tutorials. Retrieved November 17, 2021, from https://www.kindsonthegenius.com/data-science/solving-the-travelling-salesman-problem-tsp-with-python/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G. Chen, Y. Shen, X. Duan, J. Wan, T. Yan and B. He, "Coverage Path Planning Based on Improved Exact Cellular Decomposition Method in Ocean Survey," Global Oceans 2020: Singapore – U.S. Gulf Coast, 2020, pp. 1-4, doi: 10.1109/IEEECONF38699.2020.9388979.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42" name="Google Shape;142;gfd3a7cffa5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d3a7cffa5_1_6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9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cc1e4247_0_18"/>
          <p:cNvSpPr txBox="1"/>
          <p:nvPr/>
        </p:nvSpPr>
        <p:spPr>
          <a:xfrm>
            <a:off x="3276000" y="2194650"/>
            <a:ext cx="25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Thank You</a:t>
            </a:r>
            <a:endParaRPr b="1"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Problem Statement:</a:t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dk1"/>
                </a:solidFill>
              </a:rPr>
              <a:t>“ Path planning for an AUV bathymetric survey.”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Industry name: </a:t>
            </a:r>
            <a:r>
              <a:rPr b="1" lang="en" sz="1765">
                <a:solidFill>
                  <a:schemeClr val="dk1"/>
                </a:solidFill>
              </a:rPr>
              <a:t>Planys Technologies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Objectives: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Generate an obstacle free path for AUV traversal in given plot shape.</a:t>
            </a:r>
            <a:endParaRPr b="1" i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Coverage of maximum area  possible through the planning algorithm, at best possible resolution.</a:t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Interim R</a:t>
            </a:r>
            <a:r>
              <a:rPr b="1" lang="en" sz="1765">
                <a:solidFill>
                  <a:schemeClr val="accent5"/>
                </a:solidFill>
              </a:rPr>
              <a:t>esults: </a:t>
            </a:r>
            <a:r>
              <a:rPr b="1" lang="en" sz="1765">
                <a:solidFill>
                  <a:schemeClr val="dk1"/>
                </a:solidFill>
              </a:rPr>
              <a:t>Area 1</a:t>
            </a:r>
            <a:endParaRPr b="1" sz="2265">
              <a:solidFill>
                <a:srgbClr val="000000"/>
              </a:solidFill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2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00" y="1057163"/>
            <a:ext cx="3985501" cy="28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/>
        </p:nvSpPr>
        <p:spPr>
          <a:xfrm>
            <a:off x="771175" y="4195450"/>
            <a:ext cx="4042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65">
                <a:solidFill>
                  <a:schemeClr val="dk1"/>
                </a:solidFill>
              </a:rPr>
              <a:t>Resolution=25m,Coverage area: 83.7%</a:t>
            </a:r>
            <a:endParaRPr b="1" sz="12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800" y="1057175"/>
            <a:ext cx="3885564" cy="28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568000" y="4174225"/>
            <a:ext cx="2455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5">
                <a:solidFill>
                  <a:schemeClr val="dk1"/>
                </a:solidFill>
              </a:rPr>
              <a:t>Resolution=9.3m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3a7cffa5_0_6"/>
          <p:cNvSpPr txBox="1"/>
          <p:nvPr>
            <p:ph idx="1" type="body"/>
          </p:nvPr>
        </p:nvSpPr>
        <p:spPr>
          <a:xfrm>
            <a:off x="233400" y="396200"/>
            <a:ext cx="85749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765">
                <a:solidFill>
                  <a:schemeClr val="accent5"/>
                </a:solidFill>
              </a:rPr>
              <a:t>Interim Results: </a:t>
            </a:r>
            <a:r>
              <a:rPr b="1" lang="en" sz="1765">
                <a:solidFill>
                  <a:schemeClr val="dk1"/>
                </a:solidFill>
              </a:rPr>
              <a:t>Area 2</a:t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81" name="Google Shape;81;gfd3a7cffa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fd3a7cffa5_0_6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fd3a7cffa5_0_6"/>
          <p:cNvPicPr preferRelativeResize="0"/>
          <p:nvPr/>
        </p:nvPicPr>
        <p:blipFill rotWithShape="1">
          <a:blip r:embed="rId4">
            <a:alphaModFix/>
          </a:blip>
          <a:srcRect b="3857" l="0" r="4461" t="4298"/>
          <a:stretch/>
        </p:blipFill>
        <p:spPr>
          <a:xfrm>
            <a:off x="475400" y="976350"/>
            <a:ext cx="4096600" cy="29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fd3a7cffa5_0_6"/>
          <p:cNvSpPr txBox="1"/>
          <p:nvPr/>
        </p:nvSpPr>
        <p:spPr>
          <a:xfrm>
            <a:off x="919750" y="4202525"/>
            <a:ext cx="358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5">
                <a:solidFill>
                  <a:schemeClr val="dk1"/>
                </a:solidFill>
              </a:rPr>
              <a:t>R</a:t>
            </a:r>
            <a:r>
              <a:rPr b="1" lang="en" sz="1265">
                <a:solidFill>
                  <a:schemeClr val="dk1"/>
                </a:solidFill>
              </a:rPr>
              <a:t>esolution=25m, Coverage area: 81.7%</a:t>
            </a:r>
            <a:endParaRPr b="1" sz="1265">
              <a:solidFill>
                <a:schemeClr val="dk1"/>
              </a:solidFill>
            </a:endParaRPr>
          </a:p>
        </p:txBody>
      </p:sp>
      <p:pic>
        <p:nvPicPr>
          <p:cNvPr id="85" name="Google Shape;85;gfd3a7cffa5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125" y="988375"/>
            <a:ext cx="3957624" cy="29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fd3a7cffa5_0_6"/>
          <p:cNvSpPr txBox="1"/>
          <p:nvPr/>
        </p:nvSpPr>
        <p:spPr>
          <a:xfrm>
            <a:off x="5263775" y="4202525"/>
            <a:ext cx="3134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5">
                <a:solidFill>
                  <a:schemeClr val="dk1"/>
                </a:solidFill>
              </a:rPr>
              <a:t>R</a:t>
            </a:r>
            <a:r>
              <a:rPr b="1" lang="en" sz="1265">
                <a:solidFill>
                  <a:schemeClr val="dk1"/>
                </a:solidFill>
              </a:rPr>
              <a:t>esolution=10m</a:t>
            </a:r>
            <a:endParaRPr b="1" sz="12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4d54b92b_2_27"/>
          <p:cNvSpPr txBox="1"/>
          <p:nvPr>
            <p:ph type="title"/>
          </p:nvPr>
        </p:nvSpPr>
        <p:spPr>
          <a:xfrm>
            <a:off x="311700" y="41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1765">
                <a:solidFill>
                  <a:schemeClr val="accent5"/>
                </a:solidFill>
              </a:rPr>
              <a:t>Current A</a:t>
            </a:r>
            <a:r>
              <a:rPr b="1" lang="en" sz="1765">
                <a:solidFill>
                  <a:schemeClr val="accent5"/>
                </a:solidFill>
              </a:rPr>
              <a:t>pproach:</a:t>
            </a:r>
            <a:endParaRPr/>
          </a:p>
        </p:txBody>
      </p:sp>
      <p:pic>
        <p:nvPicPr>
          <p:cNvPr id="92" name="Google Shape;92;g1024d54b92b_2_27"/>
          <p:cNvPicPr preferRelativeResize="0"/>
          <p:nvPr/>
        </p:nvPicPr>
        <p:blipFill rotWithShape="1">
          <a:blip r:embed="rId3">
            <a:alphaModFix/>
          </a:blip>
          <a:srcRect b="0" l="2377" r="5106" t="2789"/>
          <a:stretch/>
        </p:blipFill>
        <p:spPr>
          <a:xfrm>
            <a:off x="2396125" y="1247038"/>
            <a:ext cx="3517500" cy="20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24d54b92b_2_27"/>
          <p:cNvPicPr preferRelativeResize="0"/>
          <p:nvPr/>
        </p:nvPicPr>
        <p:blipFill rotWithShape="1">
          <a:blip r:embed="rId4">
            <a:alphaModFix/>
          </a:blip>
          <a:srcRect b="11377" l="5515" r="11791" t="5572"/>
          <a:stretch/>
        </p:blipFill>
        <p:spPr>
          <a:xfrm>
            <a:off x="6309275" y="1301688"/>
            <a:ext cx="2717625" cy="19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024d54b92b_2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024d54b92b_2_27"/>
          <p:cNvSpPr txBox="1"/>
          <p:nvPr/>
        </p:nvSpPr>
        <p:spPr>
          <a:xfrm>
            <a:off x="111638" y="3385225"/>
            <a:ext cx="20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Zig-Zag Path Coverage [1]</a:t>
            </a:r>
            <a:endParaRPr/>
          </a:p>
        </p:txBody>
      </p:sp>
      <p:pic>
        <p:nvPicPr>
          <p:cNvPr id="96" name="Google Shape;96;g1024d54b92b_2_27"/>
          <p:cNvPicPr preferRelativeResize="0"/>
          <p:nvPr/>
        </p:nvPicPr>
        <p:blipFill rotWithShape="1">
          <a:blip r:embed="rId6">
            <a:alphaModFix/>
          </a:blip>
          <a:srcRect b="4394" l="2780" r="0" t="6279"/>
          <a:stretch/>
        </p:blipFill>
        <p:spPr>
          <a:xfrm>
            <a:off x="232050" y="1406248"/>
            <a:ext cx="1803400" cy="17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024d54b92b_2_27"/>
          <p:cNvSpPr/>
          <p:nvPr/>
        </p:nvSpPr>
        <p:spPr>
          <a:xfrm>
            <a:off x="1995925" y="2000150"/>
            <a:ext cx="400200" cy="400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24d54b92b_2_27"/>
          <p:cNvSpPr/>
          <p:nvPr/>
        </p:nvSpPr>
        <p:spPr>
          <a:xfrm>
            <a:off x="5913625" y="2000150"/>
            <a:ext cx="400200" cy="400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24d54b92b_2_27"/>
          <p:cNvSpPr txBox="1"/>
          <p:nvPr/>
        </p:nvSpPr>
        <p:spPr>
          <a:xfrm>
            <a:off x="2796025" y="3385225"/>
            <a:ext cx="27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Trapezoidal Cell Decomposition [4]</a:t>
            </a:r>
            <a:endParaRPr/>
          </a:p>
        </p:txBody>
      </p:sp>
      <p:sp>
        <p:nvSpPr>
          <p:cNvPr id="100" name="Google Shape;100;g1024d54b92b_2_27"/>
          <p:cNvSpPr txBox="1"/>
          <p:nvPr/>
        </p:nvSpPr>
        <p:spPr>
          <a:xfrm>
            <a:off x="6450238" y="3385225"/>
            <a:ext cx="24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Cell Traversal [3]</a:t>
            </a:r>
            <a:endParaRPr/>
          </a:p>
        </p:txBody>
      </p:sp>
      <p:sp>
        <p:nvSpPr>
          <p:cNvPr id="101" name="Google Shape;101;g1024d54b92b_2_2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4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d25e4aaa9_0_9"/>
          <p:cNvSpPr txBox="1"/>
          <p:nvPr>
            <p:ph idx="1" type="body"/>
          </p:nvPr>
        </p:nvSpPr>
        <p:spPr>
          <a:xfrm>
            <a:off x="235500" y="427725"/>
            <a:ext cx="82899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Final Results</a:t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107" name="Google Shape;107;gfd25e4aaa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fd25e4aaa9_0_9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5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fd25e4aaa9_0_9"/>
          <p:cNvSpPr txBox="1"/>
          <p:nvPr/>
        </p:nvSpPr>
        <p:spPr>
          <a:xfrm>
            <a:off x="4519650" y="4094900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2: Coverage Area = 91.47%</a:t>
            </a:r>
            <a:endParaRPr/>
          </a:p>
        </p:txBody>
      </p:sp>
      <p:sp>
        <p:nvSpPr>
          <p:cNvPr id="110" name="Google Shape;110;gfd25e4aaa9_0_9"/>
          <p:cNvSpPr txBox="1"/>
          <p:nvPr/>
        </p:nvSpPr>
        <p:spPr>
          <a:xfrm>
            <a:off x="464350" y="4094900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1: Coverage Area = 96.47%</a:t>
            </a:r>
            <a:endParaRPr/>
          </a:p>
        </p:txBody>
      </p:sp>
      <p:pic>
        <p:nvPicPr>
          <p:cNvPr id="111" name="Google Shape;111;gfd25e4aaa9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13" y="844288"/>
            <a:ext cx="4206240" cy="31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fd25e4aaa9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500" y="841962"/>
            <a:ext cx="4206240" cy="315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25e4aaa9_0_0"/>
          <p:cNvSpPr txBox="1"/>
          <p:nvPr>
            <p:ph idx="1" type="body"/>
          </p:nvPr>
        </p:nvSpPr>
        <p:spPr>
          <a:xfrm>
            <a:off x="311700" y="427725"/>
            <a:ext cx="8213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Improvements Observed over Interim Results</a:t>
            </a:r>
            <a:r>
              <a:rPr b="1" lang="en" sz="1765">
                <a:solidFill>
                  <a:schemeClr val="accent5"/>
                </a:solidFill>
              </a:rPr>
              <a:t>:</a:t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118" name="Google Shape;118;gfd25e4aaa9_0_0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6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fd25e4aaa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fd25e4aaa9_0_0"/>
          <p:cNvSpPr txBox="1"/>
          <p:nvPr/>
        </p:nvSpPr>
        <p:spPr>
          <a:xfrm>
            <a:off x="410350" y="1025875"/>
            <a:ext cx="7817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b="1" lang="en" sz="1750"/>
              <a:t>Resolution improved to 2 m (upper limit) from 10 m in interim results.</a:t>
            </a:r>
            <a:endParaRPr b="1"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b="1" lang="en" sz="1750"/>
              <a:t>For Area 1, Coverage has improved to 96.47% from 83.7%.</a:t>
            </a:r>
            <a:endParaRPr b="1"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b="1" lang="en" sz="1750"/>
              <a:t>For Area 2, Coverage has improved to </a:t>
            </a:r>
            <a:r>
              <a:rPr b="1" lang="en" sz="1750">
                <a:solidFill>
                  <a:schemeClr val="dk1"/>
                </a:solidFill>
              </a:rPr>
              <a:t>91.47% from 81.7%.</a:t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</a:rPr>
              <a:t>GitHUB Link for the code:</a:t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chemeClr val="hlink"/>
                </a:solidFill>
                <a:hlinkClick r:id="rId4"/>
              </a:rPr>
              <a:t>https://github.com/harsh-mandalia/iitgn-robotics/tree/Endsem-Nahi-Dena/code</a:t>
            </a:r>
            <a:r>
              <a:rPr b="1" lang="en" sz="1750">
                <a:solidFill>
                  <a:schemeClr val="dk1"/>
                </a:solidFill>
              </a:rPr>
              <a:t> 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11700" y="427725"/>
            <a:ext cx="85206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Conclusions:</a:t>
            </a:r>
            <a:endParaRPr b="1" sz="1765">
              <a:solidFill>
                <a:srgbClr val="000000"/>
              </a:solidFill>
            </a:endParaRPr>
          </a:p>
          <a:p>
            <a:pPr indent="-32162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●"/>
            </a:pPr>
            <a:r>
              <a:rPr b="1" lang="en" sz="1765">
                <a:solidFill>
                  <a:srgbClr val="000000"/>
                </a:solidFill>
              </a:rPr>
              <a:t>After </a:t>
            </a:r>
            <a:r>
              <a:rPr b="1" lang="en" sz="1765">
                <a:solidFill>
                  <a:srgbClr val="000000"/>
                </a:solidFill>
              </a:rPr>
              <a:t>implementing</a:t>
            </a:r>
            <a:r>
              <a:rPr b="1" lang="en" sz="1765">
                <a:solidFill>
                  <a:srgbClr val="000000"/>
                </a:solidFill>
              </a:rPr>
              <a:t> cell decomposition, we got better resolution and more coverage area.</a:t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7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311700" y="2187900"/>
            <a:ext cx="85206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Limitations and Future Recommendations: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Incomplete coverage of crevice spaces at better resolution.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Cell traversal needs further optimisation for live </a:t>
            </a:r>
            <a:r>
              <a:rPr b="1" lang="en" sz="1765">
                <a:solidFill>
                  <a:schemeClr val="dk1"/>
                </a:solidFill>
              </a:rPr>
              <a:t>obstacle avoidance.</a:t>
            </a:r>
            <a:endParaRPr b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64ae3f3b_1_0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Deliverables Checklist:</a:t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134" name="Google Shape;134;g10364ae3f3b_1_0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8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g10364ae3f3b_1_0"/>
          <p:cNvGraphicFramePr/>
          <p:nvPr/>
        </p:nvGraphicFramePr>
        <p:xfrm>
          <a:off x="952500" y="91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{CC574E7D-8EFF-4996-A2E2-9158AAC8DB9D}</a:tableStyleId>
              </a:tblPr>
              <a:tblGrid>
                <a:gridCol w="806900"/>
                <a:gridCol w="4443850"/>
                <a:gridCol w="198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Sr. 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Deliverables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Source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brief explanation of the concept (including type of robot, number of links and joints, and other such details)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GitHub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Codes incorporating the 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u="sng">
                          <a:solidFill>
                            <a:schemeClr val="accent5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GitHub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Figures/drawings/sketches showing the concept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Slide 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Representative plots/or other representative results from the codes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Slide 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Explanation of the solution and the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Slide 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 about limitations and future recommendations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Slide 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36" name="Google Shape;136;g10364ae3f3b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0x010100A0E435C1A6B5C84A975C4EC01882B7F3</vt:lpwstr>
  </property>
</Properties>
</file>