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8394" y="1840433"/>
            <a:ext cx="2974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Comic Sans MS"/>
                <a:cs typeface="Comic Sans MS"/>
              </a:rPr>
              <a:t>Presented By</a:t>
            </a:r>
            <a:r>
              <a:rPr sz="3200" b="1" u="heavy" spc="-80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b="1" u="heavy" dirty="0">
                <a:solidFill>
                  <a:srgbClr val="622422"/>
                </a:solidFill>
                <a:uFill>
                  <a:solidFill>
                    <a:srgbClr val="622422"/>
                  </a:solidFill>
                </a:u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2743200"/>
            <a:ext cx="3733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5" dirty="0" smtClean="0">
                <a:solidFill>
                  <a:srgbClr val="622422"/>
                </a:solidFill>
                <a:latin typeface="Comic Sans MS"/>
                <a:cs typeface="Comic Sans MS"/>
              </a:rPr>
              <a:t>Harsh Vardhan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4777"/>
            <a:ext cx="8234045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14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73405" algn="l"/>
                <a:tab pos="574040" algn="l"/>
              </a:tabLst>
            </a:pPr>
            <a:r>
              <a:rPr sz="3200" dirty="0">
                <a:latin typeface="Arial"/>
                <a:cs typeface="Arial"/>
              </a:rPr>
              <a:t>The files </a:t>
            </a:r>
            <a:r>
              <a:rPr sz="3200" spc="-5" dirty="0">
                <a:latin typeface="Arial"/>
                <a:cs typeface="Arial"/>
              </a:rPr>
              <a:t>that are </a:t>
            </a:r>
            <a:r>
              <a:rPr sz="3200" dirty="0">
                <a:latin typeface="Arial"/>
                <a:cs typeface="Arial"/>
              </a:rPr>
              <a:t>specified in the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include  </a:t>
            </a:r>
            <a:r>
              <a:rPr sz="3200" dirty="0">
                <a:latin typeface="Arial"/>
                <a:cs typeface="Arial"/>
              </a:rPr>
              <a:t>section is </a:t>
            </a:r>
            <a:r>
              <a:rPr sz="3200" spc="-5" dirty="0">
                <a:latin typeface="Arial"/>
                <a:cs typeface="Arial"/>
              </a:rPr>
              <a:t>called </a:t>
            </a:r>
            <a:r>
              <a:rPr sz="3200" spc="-10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Header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File.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73405" algn="l"/>
                <a:tab pos="574040" algn="l"/>
              </a:tabLst>
            </a:pPr>
            <a:r>
              <a:rPr sz="3200" spc="-5" dirty="0">
                <a:latin typeface="Arial"/>
                <a:cs typeface="Arial"/>
              </a:rPr>
              <a:t>These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precompiled files that has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some  functions </a:t>
            </a:r>
            <a:r>
              <a:rPr sz="3200" spc="-5" dirty="0">
                <a:latin typeface="Arial"/>
                <a:cs typeface="Arial"/>
              </a:rPr>
              <a:t>defined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  <a:p>
            <a:pPr marL="355600" marR="1583055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can call </a:t>
            </a:r>
            <a:r>
              <a:rPr sz="3200" spc="-5" dirty="0">
                <a:latin typeface="Arial"/>
                <a:cs typeface="Arial"/>
              </a:rPr>
              <a:t>those functions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our  </a:t>
            </a:r>
            <a:r>
              <a:rPr sz="3200" dirty="0">
                <a:latin typeface="Arial"/>
                <a:cs typeface="Arial"/>
              </a:rPr>
              <a:t>program by supplying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parameters.</a:t>
            </a:r>
            <a:endParaRPr sz="3200">
              <a:latin typeface="Arial"/>
              <a:cs typeface="Arial"/>
            </a:endParaRPr>
          </a:p>
          <a:p>
            <a:pPr marL="581025" indent="-56832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spc="-5" dirty="0">
                <a:latin typeface="Arial"/>
                <a:cs typeface="Arial"/>
              </a:rPr>
              <a:t>Header file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dirty="0">
                <a:latin typeface="Arial"/>
                <a:cs typeface="Arial"/>
              </a:rPr>
              <a:t>an extension .h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581025" indent="-56832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dirty="0">
                <a:latin typeface="Arial"/>
                <a:cs typeface="Arial"/>
              </a:rPr>
              <a:t>C </a:t>
            </a:r>
            <a:r>
              <a:rPr sz="3200" spc="-5" dirty="0">
                <a:latin typeface="Arial"/>
                <a:cs typeface="Arial"/>
              </a:rPr>
              <a:t>Source </a:t>
            </a:r>
            <a:r>
              <a:rPr sz="3200" dirty="0">
                <a:latin typeface="Arial"/>
                <a:cs typeface="Arial"/>
              </a:rPr>
              <a:t>file is </a:t>
            </a: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dirty="0">
                <a:latin typeface="Arial"/>
                <a:cs typeface="Arial"/>
              </a:rPr>
              <a:t>an extension .c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301" y="225297"/>
            <a:ext cx="2788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Header</a:t>
            </a:r>
            <a:r>
              <a:rPr spc="-315" dirty="0"/>
              <a:t> </a:t>
            </a:r>
            <a:r>
              <a:rPr spc="-275" dirty="0"/>
              <a:t>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95374"/>
            <a:ext cx="7903845" cy="44646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573405" algn="l"/>
                <a:tab pos="574040" algn="l"/>
              </a:tabLst>
            </a:pPr>
            <a:r>
              <a:rPr sz="3200" dirty="0">
                <a:latin typeface="Arial"/>
                <a:cs typeface="Arial"/>
              </a:rPr>
              <a:t>This is the </a:t>
            </a:r>
            <a:r>
              <a:rPr sz="3200" i="1" dirty="0">
                <a:latin typeface="Arial"/>
                <a:cs typeface="Arial"/>
              </a:rPr>
              <a:t>“Entry </a:t>
            </a:r>
            <a:r>
              <a:rPr sz="3200" i="1" spc="-5" dirty="0">
                <a:latin typeface="Arial"/>
                <a:cs typeface="Arial"/>
              </a:rPr>
              <a:t>Point” </a:t>
            </a:r>
            <a:r>
              <a:rPr sz="3200" dirty="0">
                <a:latin typeface="Arial"/>
                <a:cs typeface="Arial"/>
              </a:rPr>
              <a:t>of a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 marL="355600" marR="29209" indent="-342900">
              <a:lnSpc>
                <a:spcPts val="3460"/>
              </a:lnSpc>
              <a:spcBef>
                <a:spcPts val="819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file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executed, </a:t>
            </a:r>
            <a:r>
              <a:rPr sz="3200" dirty="0">
                <a:latin typeface="Arial"/>
                <a:cs typeface="Arial"/>
              </a:rPr>
              <a:t>the start </a:t>
            </a:r>
            <a:r>
              <a:rPr sz="3200" spc="-5" dirty="0">
                <a:latin typeface="Arial"/>
                <a:cs typeface="Arial"/>
              </a:rPr>
              <a:t>point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the main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  <a:p>
            <a:pPr marL="355600" marR="97155" indent="-342900">
              <a:lnSpc>
                <a:spcPts val="3460"/>
              </a:lnSpc>
              <a:spcBef>
                <a:spcPts val="760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main function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flow goes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  </a:t>
            </a:r>
            <a:r>
              <a:rPr sz="3200" dirty="0">
                <a:latin typeface="Arial"/>
                <a:cs typeface="Arial"/>
              </a:rPr>
              <a:t>the programmers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choice.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Wingdings"/>
              <a:buChar char=""/>
              <a:tabLst>
                <a:tab pos="573405" algn="l"/>
                <a:tab pos="574040" algn="l"/>
              </a:tabLst>
            </a:pPr>
            <a:r>
              <a:rPr sz="3200" dirty="0">
                <a:latin typeface="Arial"/>
                <a:cs typeface="Arial"/>
              </a:rPr>
              <a:t>There may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may not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other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functions  written by user in 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 marL="355600" marR="547370" indent="-342900">
              <a:lnSpc>
                <a:spcPts val="3460"/>
              </a:lnSpc>
              <a:spcBef>
                <a:spcPts val="760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spc="-5" dirty="0">
                <a:latin typeface="Arial"/>
                <a:cs typeface="Arial"/>
              </a:rPr>
              <a:t>Main function </a:t>
            </a:r>
            <a:r>
              <a:rPr sz="3200" dirty="0">
                <a:latin typeface="Arial"/>
                <a:cs typeface="Arial"/>
              </a:rPr>
              <a:t>is compulsory </a:t>
            </a:r>
            <a:r>
              <a:rPr sz="3200" spc="-5" dirty="0">
                <a:latin typeface="Arial"/>
                <a:cs typeface="Arial"/>
              </a:rPr>
              <a:t>for any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  program.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366" y="148539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Main</a:t>
            </a:r>
            <a:r>
              <a:rPr spc="-315" dirty="0"/>
              <a:t> </a:t>
            </a:r>
            <a:r>
              <a:rPr spc="-285" dirty="0"/>
              <a:t>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2291"/>
            <a:ext cx="8080375" cy="35921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35" dirty="0">
                <a:latin typeface="Arial"/>
                <a:cs typeface="Arial"/>
              </a:rPr>
              <a:t>Type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program.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Save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 the program – This will generate an .exe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  </a:t>
            </a:r>
            <a:r>
              <a:rPr sz="2600" dirty="0">
                <a:latin typeface="Arial"/>
                <a:cs typeface="Arial"/>
              </a:rPr>
              <a:t>(executable)</a:t>
            </a:r>
            <a:endParaRPr sz="2600">
              <a:latin typeface="Arial"/>
              <a:cs typeface="Arial"/>
            </a:endParaRPr>
          </a:p>
          <a:p>
            <a:pPr marL="355600" marR="584835" indent="-3429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Run the program (Actually the exe created out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compilation will run and not the .c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file)</a:t>
            </a:r>
            <a:endParaRPr sz="2600">
              <a:latin typeface="Arial"/>
              <a:cs typeface="Arial"/>
            </a:endParaRPr>
          </a:p>
          <a:p>
            <a:pPr marL="355600" marR="744220" indent="-342900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different </a:t>
            </a:r>
            <a:r>
              <a:rPr sz="2600" dirty="0">
                <a:latin typeface="Arial"/>
                <a:cs typeface="Arial"/>
              </a:rPr>
              <a:t>compiler we have </a:t>
            </a:r>
            <a:r>
              <a:rPr sz="2600" spc="-5" dirty="0">
                <a:latin typeface="Arial"/>
                <a:cs typeface="Arial"/>
              </a:rPr>
              <a:t>different </a:t>
            </a:r>
            <a:r>
              <a:rPr sz="2600" dirty="0">
                <a:latin typeface="Arial"/>
                <a:cs typeface="Arial"/>
              </a:rPr>
              <a:t>option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  compiling and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running.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751" y="0"/>
            <a:ext cx="5252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spc="-1100" dirty="0">
                <a:latin typeface="Times New Roman"/>
                <a:cs typeface="Times New Roman"/>
              </a:rPr>
              <a:t> </a:t>
            </a:r>
            <a:r>
              <a:rPr spc="-385" dirty="0"/>
              <a:t>Running </a:t>
            </a:r>
            <a:r>
              <a:rPr spc="-125" dirty="0"/>
              <a:t>a </a:t>
            </a:r>
            <a:r>
              <a:rPr spc="-320" dirty="0"/>
              <a:t>‘C’</a:t>
            </a:r>
            <a:r>
              <a:rPr spc="-204" dirty="0"/>
              <a:t> </a:t>
            </a:r>
            <a:r>
              <a:rPr spc="-310" dirty="0"/>
              <a:t>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63853"/>
            <a:ext cx="803465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601980" algn="l"/>
                <a:tab pos="602615" algn="l"/>
              </a:tabLst>
            </a:pPr>
            <a:r>
              <a:rPr sz="2400" dirty="0">
                <a:latin typeface="Arial"/>
                <a:cs typeface="Arial"/>
              </a:rPr>
              <a:t>The smallest </a:t>
            </a:r>
            <a:r>
              <a:rPr sz="2400" spc="-5" dirty="0">
                <a:latin typeface="Arial"/>
                <a:cs typeface="Arial"/>
              </a:rPr>
              <a:t>individual units in a C </a:t>
            </a:r>
            <a:r>
              <a:rPr sz="2400" dirty="0"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are known  as </a:t>
            </a:r>
            <a:r>
              <a:rPr sz="2400" dirty="0">
                <a:latin typeface="Arial"/>
                <a:cs typeface="Arial"/>
              </a:rPr>
              <a:t>tokens. In </a:t>
            </a:r>
            <a:r>
              <a:rPr sz="2400" spc="-5" dirty="0">
                <a:latin typeface="Arial"/>
                <a:cs typeface="Arial"/>
              </a:rPr>
              <a:t>a C source program,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element  recognized by the compiler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"token."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token is  </a:t>
            </a:r>
            <a:r>
              <a:rPr sz="2400" dirty="0">
                <a:latin typeface="Arial"/>
                <a:cs typeface="Arial"/>
              </a:rPr>
              <a:t>source-program </a:t>
            </a:r>
            <a:r>
              <a:rPr sz="2400" spc="-5" dirty="0">
                <a:latin typeface="Arial"/>
                <a:cs typeface="Arial"/>
              </a:rPr>
              <a:t>text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compiler does not break  down into component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608330" indent="-59563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608330" algn="l"/>
                <a:tab pos="608965" algn="l"/>
              </a:tabLst>
            </a:pPr>
            <a:r>
              <a:rPr sz="2400" spc="-5" dirty="0">
                <a:latin typeface="Arial"/>
                <a:cs typeface="Arial"/>
              </a:rPr>
              <a:t>C has 6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types of </a:t>
            </a:r>
            <a:r>
              <a:rPr sz="2400" spc="-5" dirty="0">
                <a:latin typeface="Arial"/>
                <a:cs typeface="Arial"/>
              </a:rPr>
              <a:t>tokens </a:t>
            </a:r>
            <a:r>
              <a:rPr sz="2400" dirty="0">
                <a:latin typeface="Arial"/>
                <a:cs typeface="Arial"/>
              </a:rPr>
              <a:t>viz.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3102741"/>
            <a:ext cx="7772400" cy="37552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/>
              <a:t>Keywords </a:t>
            </a:r>
            <a:r>
              <a:rPr dirty="0"/>
              <a:t>[e.g. float, </a:t>
            </a:r>
            <a:r>
              <a:rPr spc="-5" dirty="0"/>
              <a:t>int,</a:t>
            </a:r>
            <a:r>
              <a:rPr spc="-10" dirty="0"/>
              <a:t> while]</a:t>
            </a:r>
          </a:p>
          <a:p>
            <a:pPr marL="12700" marR="3126105">
              <a:lnSpc>
                <a:spcPct val="12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/>
              <a:t>Identifiers </a:t>
            </a:r>
            <a:r>
              <a:rPr dirty="0"/>
              <a:t>[e.g. </a:t>
            </a:r>
            <a:r>
              <a:rPr spc="-5" dirty="0"/>
              <a:t>main, </a:t>
            </a:r>
            <a:r>
              <a:rPr spc="-5"/>
              <a:t>amount</a:t>
            </a:r>
            <a:r>
              <a:rPr spc="-5" smtClean="0"/>
              <a:t>]</a:t>
            </a:r>
            <a:endParaRPr lang="en-IN" spc="-5" dirty="0" smtClean="0"/>
          </a:p>
          <a:p>
            <a:pPr marL="12700" marR="3126105">
              <a:lnSpc>
                <a:spcPct val="12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smtClean="0"/>
              <a:t> Constants </a:t>
            </a:r>
            <a:r>
              <a:rPr dirty="0"/>
              <a:t>[e.g. -25.6,</a:t>
            </a:r>
            <a:r>
              <a:rPr spc="-25" dirty="0"/>
              <a:t> </a:t>
            </a:r>
            <a:r>
              <a:rPr spc="-5" dirty="0"/>
              <a:t>100]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pc="-5" dirty="0"/>
              <a:t>Strings [e.g. </a:t>
            </a:r>
            <a:r>
              <a:rPr dirty="0"/>
              <a:t>“SMIT”,</a:t>
            </a:r>
            <a:r>
              <a:rPr spc="-45" dirty="0"/>
              <a:t> </a:t>
            </a:r>
            <a:r>
              <a:rPr dirty="0"/>
              <a:t>“year”]</a:t>
            </a: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469265" algn="l"/>
                <a:tab pos="469900" algn="l"/>
                <a:tab pos="4530725" algn="l"/>
              </a:tabLst>
            </a:pPr>
            <a:r>
              <a:rPr spc="-5" dirty="0"/>
              <a:t>Special Symbols </a:t>
            </a:r>
            <a:r>
              <a:rPr dirty="0"/>
              <a:t>[e.g. {, },</a:t>
            </a:r>
            <a:r>
              <a:rPr spc="25" dirty="0"/>
              <a:t> </a:t>
            </a:r>
            <a:r>
              <a:rPr dirty="0"/>
              <a:t>[,</a:t>
            </a:r>
            <a:r>
              <a:rPr spc="-10" dirty="0"/>
              <a:t> </a:t>
            </a:r>
            <a:r>
              <a:rPr dirty="0"/>
              <a:t>]	]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/>
              <a:t>Operators [e.g. +, -,</a:t>
            </a:r>
            <a:r>
              <a:rPr spc="-45" dirty="0"/>
              <a:t> </a:t>
            </a:r>
            <a:r>
              <a:rPr dirty="0"/>
              <a:t>*]</a:t>
            </a:r>
          </a:p>
          <a:p>
            <a:pPr marL="504825" indent="-49212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504825" algn="l"/>
                <a:tab pos="505459" algn="l"/>
                <a:tab pos="893444" algn="l"/>
              </a:tabLst>
            </a:pPr>
            <a:r>
              <a:rPr spc="-5" dirty="0"/>
              <a:t>C	</a:t>
            </a:r>
            <a:r>
              <a:rPr dirty="0"/>
              <a:t>- </a:t>
            </a:r>
            <a:r>
              <a:rPr spc="-5" dirty="0"/>
              <a:t>programs are </a:t>
            </a:r>
            <a:r>
              <a:rPr dirty="0"/>
              <a:t>written </a:t>
            </a:r>
            <a:r>
              <a:rPr spc="-5" dirty="0"/>
              <a:t>using these tokens </a:t>
            </a:r>
            <a:r>
              <a:rPr spc="-5"/>
              <a:t>and</a:t>
            </a:r>
            <a:r>
              <a:rPr spc="55"/>
              <a:t> </a:t>
            </a:r>
            <a:r>
              <a:rPr smtClean="0"/>
              <a:t>the</a:t>
            </a:r>
            <a:r>
              <a:rPr lang="en-IN" dirty="0" smtClean="0"/>
              <a:t> general syntax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723" y="711"/>
            <a:ext cx="4635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spc="-1005" dirty="0">
                <a:latin typeface="Times New Roman"/>
                <a:cs typeface="Times New Roman"/>
              </a:rPr>
              <a:t> </a:t>
            </a:r>
            <a:r>
              <a:rPr sz="4000" spc="-409" dirty="0"/>
              <a:t>“C” </a:t>
            </a:r>
            <a:r>
              <a:rPr sz="4000" spc="-245" dirty="0"/>
              <a:t>language</a:t>
            </a:r>
            <a:r>
              <a:rPr sz="4000" spc="-65" dirty="0"/>
              <a:t> </a:t>
            </a:r>
            <a:r>
              <a:rPr sz="4000" spc="-585" dirty="0"/>
              <a:t>TOKENS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0028" y="2473451"/>
            <a:ext cx="935735" cy="113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4452" y="2793364"/>
            <a:ext cx="211708" cy="356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19" y="2705100"/>
            <a:ext cx="1409700" cy="1269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7231" y="3160141"/>
            <a:ext cx="467741" cy="293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9104" y="3697223"/>
            <a:ext cx="1394459" cy="1260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0693" y="4204461"/>
            <a:ext cx="469391" cy="313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9004" y="4120896"/>
            <a:ext cx="871727" cy="1187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8469" y="4588255"/>
            <a:ext cx="273685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2550" marR="5080" indent="-70485">
              <a:lnSpc>
                <a:spcPts val="1100"/>
              </a:lnSpc>
              <a:spcBef>
                <a:spcPts val="215"/>
              </a:spcBef>
            </a:pPr>
            <a:r>
              <a:rPr sz="1000" b="1" spc="-50" dirty="0">
                <a:solidFill>
                  <a:srgbClr val="1F487C"/>
                </a:solidFill>
                <a:latin typeface="Trebuchet MS"/>
                <a:cs typeface="Trebuchet MS"/>
              </a:rPr>
              <a:t>S</a:t>
            </a:r>
            <a:r>
              <a:rPr sz="1000" b="1" spc="-60" dirty="0">
                <a:solidFill>
                  <a:srgbClr val="1F487C"/>
                </a:solidFill>
                <a:latin typeface="Trebuchet MS"/>
                <a:cs typeface="Trebuchet MS"/>
              </a:rPr>
              <a:t>tri</a:t>
            </a:r>
            <a:r>
              <a:rPr sz="1000" b="1" spc="-40" dirty="0">
                <a:solidFill>
                  <a:srgbClr val="1F487C"/>
                </a:solidFill>
                <a:latin typeface="Trebuchet MS"/>
                <a:cs typeface="Trebuchet MS"/>
              </a:rPr>
              <a:t>n  gs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29428" y="3867911"/>
            <a:ext cx="1360931" cy="1240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3061" y="4373626"/>
            <a:ext cx="489458" cy="3097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1684" y="3208020"/>
            <a:ext cx="1278636" cy="9829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2211" y="3571621"/>
            <a:ext cx="825445" cy="2058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4911" y="3486911"/>
            <a:ext cx="931163" cy="5593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1347" y="3685159"/>
            <a:ext cx="563499" cy="1906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301497"/>
            <a:ext cx="4877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Keywords </a:t>
            </a:r>
            <a:r>
              <a:rPr spc="-254" dirty="0"/>
              <a:t>in </a:t>
            </a:r>
            <a:r>
              <a:rPr spc="-440" dirty="0"/>
              <a:t>Ansi</a:t>
            </a:r>
            <a:r>
              <a:rPr spc="-50" dirty="0"/>
              <a:t> </a:t>
            </a:r>
            <a:r>
              <a:rPr spc="-450" dirty="0"/>
              <a:t>“C”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4789" y="1917319"/>
          <a:ext cx="7430134" cy="364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9565"/>
                <a:gridCol w="1830705"/>
                <a:gridCol w="2146300"/>
                <a:gridCol w="1853564"/>
              </a:tblGrid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800" b="1" spc="-125" dirty="0">
                          <a:latin typeface="Trebuchet MS"/>
                          <a:cs typeface="Trebuchet MS"/>
                        </a:rPr>
                        <a:t>auto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2655"/>
                        </a:lnSpc>
                      </a:pPr>
                      <a:r>
                        <a:rPr sz="2800" b="1" spc="-140" dirty="0">
                          <a:latin typeface="Trebuchet MS"/>
                          <a:cs typeface="Trebuchet MS"/>
                        </a:rPr>
                        <a:t>double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655"/>
                        </a:lnSpc>
                      </a:pPr>
                      <a:r>
                        <a:rPr sz="2800" b="1" spc="-165" dirty="0">
                          <a:latin typeface="Trebuchet MS"/>
                          <a:cs typeface="Trebuchet MS"/>
                        </a:rPr>
                        <a:t>register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2655"/>
                        </a:lnSpc>
                      </a:pPr>
                      <a:r>
                        <a:rPr sz="2800" b="1" spc="-155" dirty="0">
                          <a:latin typeface="Trebuchet MS"/>
                          <a:cs typeface="Trebuchet MS"/>
                        </a:rPr>
                        <a:t>switch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70" dirty="0">
                          <a:latin typeface="Trebuchet MS"/>
                          <a:cs typeface="Trebuchet MS"/>
                        </a:rPr>
                        <a:t>break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65" dirty="0">
                          <a:latin typeface="Trebuchet MS"/>
                          <a:cs typeface="Trebuchet MS"/>
                        </a:rPr>
                        <a:t>else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85" dirty="0">
                          <a:latin typeface="Trebuchet MS"/>
                          <a:cs typeface="Trebuchet MS"/>
                        </a:rPr>
                        <a:t>return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65" dirty="0">
                          <a:latin typeface="Trebuchet MS"/>
                          <a:cs typeface="Trebuchet MS"/>
                        </a:rPr>
                        <a:t>typedef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75" dirty="0">
                          <a:latin typeface="Trebuchet MS"/>
                          <a:cs typeface="Trebuchet MS"/>
                        </a:rPr>
                        <a:t>case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65" dirty="0">
                          <a:latin typeface="Trebuchet MS"/>
                          <a:cs typeface="Trebuchet MS"/>
                        </a:rPr>
                        <a:t>enum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35" dirty="0">
                          <a:latin typeface="Trebuchet MS"/>
                          <a:cs typeface="Trebuchet MS"/>
                        </a:rPr>
                        <a:t>short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45" dirty="0">
                          <a:latin typeface="Trebuchet MS"/>
                          <a:cs typeface="Trebuchet MS"/>
                        </a:rPr>
                        <a:t>union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90" dirty="0">
                          <a:latin typeface="Trebuchet MS"/>
                          <a:cs typeface="Trebuchet MS"/>
                        </a:rPr>
                        <a:t>char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85" dirty="0">
                          <a:latin typeface="Trebuchet MS"/>
                          <a:cs typeface="Trebuchet MS"/>
                        </a:rPr>
                        <a:t>etern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35" dirty="0">
                          <a:latin typeface="Trebuchet MS"/>
                          <a:cs typeface="Trebuchet MS"/>
                        </a:rPr>
                        <a:t>signed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40" dirty="0">
                          <a:latin typeface="Trebuchet MS"/>
                          <a:cs typeface="Trebuchet MS"/>
                        </a:rPr>
                        <a:t>unsigned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55" dirty="0">
                          <a:latin typeface="Trebuchet MS"/>
                          <a:cs typeface="Trebuchet MS"/>
                        </a:rPr>
                        <a:t>const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30" dirty="0">
                          <a:latin typeface="Trebuchet MS"/>
                          <a:cs typeface="Trebuchet MS"/>
                        </a:rPr>
                        <a:t>float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75" dirty="0">
                          <a:latin typeface="Trebuchet MS"/>
                          <a:cs typeface="Trebuchet MS"/>
                        </a:rPr>
                        <a:t>sizeof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35" dirty="0">
                          <a:latin typeface="Trebuchet MS"/>
                          <a:cs typeface="Trebuchet MS"/>
                        </a:rPr>
                        <a:t>void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70" dirty="0">
                          <a:latin typeface="Trebuchet MS"/>
                          <a:cs typeface="Trebuchet MS"/>
                        </a:rPr>
                        <a:t>continue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50" dirty="0">
                          <a:latin typeface="Trebuchet MS"/>
                          <a:cs typeface="Trebuchet MS"/>
                        </a:rPr>
                        <a:t>for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50" dirty="0">
                          <a:latin typeface="Trebuchet MS"/>
                          <a:cs typeface="Trebuchet MS"/>
                        </a:rPr>
                        <a:t>static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45" dirty="0">
                          <a:latin typeface="Trebuchet MS"/>
                          <a:cs typeface="Trebuchet MS"/>
                        </a:rPr>
                        <a:t>volatile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</a:pPr>
                      <a:r>
                        <a:rPr sz="2800" b="1" spc="-150" dirty="0">
                          <a:latin typeface="Trebuchet MS"/>
                          <a:cs typeface="Trebuchet MS"/>
                        </a:rPr>
                        <a:t>default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00" dirty="0">
                          <a:latin typeface="Trebuchet MS"/>
                          <a:cs typeface="Trebuchet MS"/>
                        </a:rPr>
                        <a:t>goto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65" dirty="0">
                          <a:latin typeface="Trebuchet MS"/>
                          <a:cs typeface="Trebuchet MS"/>
                        </a:rPr>
                        <a:t>struct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60" dirty="0">
                          <a:latin typeface="Trebuchet MS"/>
                          <a:cs typeface="Trebuchet MS"/>
                        </a:rPr>
                        <a:t>while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2800" b="1" spc="-110" dirty="0">
                          <a:latin typeface="Trebuchet MS"/>
                          <a:cs typeface="Trebuchet MS"/>
                        </a:rPr>
                        <a:t>do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3090"/>
                        </a:lnSpc>
                      </a:pPr>
                      <a:r>
                        <a:rPr sz="2800" b="1" spc="-155" dirty="0">
                          <a:latin typeface="Trebuchet MS"/>
                          <a:cs typeface="Trebuchet MS"/>
                        </a:rPr>
                        <a:t>if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3090"/>
                        </a:lnSpc>
                      </a:pPr>
                      <a:r>
                        <a:rPr sz="2800" b="1" spc="-150" dirty="0">
                          <a:latin typeface="Trebuchet MS"/>
                          <a:cs typeface="Trebuchet MS"/>
                        </a:rPr>
                        <a:t>int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3090"/>
                        </a:lnSpc>
                      </a:pPr>
                      <a:r>
                        <a:rPr sz="2800" b="1" spc="-120" dirty="0">
                          <a:latin typeface="Trebuchet MS"/>
                          <a:cs typeface="Trebuchet MS"/>
                        </a:rPr>
                        <a:t>long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16253"/>
            <a:ext cx="821563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They are </a:t>
            </a:r>
            <a:r>
              <a:rPr sz="2400" dirty="0">
                <a:latin typeface="Arial"/>
                <a:cs typeface="Arial"/>
              </a:rPr>
              <a:t>programmer-chosen </a:t>
            </a:r>
            <a:r>
              <a:rPr sz="2400" spc="-5" dirty="0">
                <a:latin typeface="Arial"/>
                <a:cs typeface="Arial"/>
              </a:rPr>
              <a:t>names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parts of  the </a:t>
            </a:r>
            <a:r>
              <a:rPr sz="2400" spc="-5" dirty="0">
                <a:latin typeface="Arial"/>
                <a:cs typeface="Arial"/>
              </a:rPr>
              <a:t>program: variables, </a:t>
            </a:r>
            <a:r>
              <a:rPr sz="2400" dirty="0">
                <a:latin typeface="Arial"/>
                <a:cs typeface="Arial"/>
              </a:rPr>
              <a:t>functions,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Cannot </a:t>
            </a:r>
            <a:r>
              <a:rPr sz="2400" dirty="0">
                <a:latin typeface="Arial"/>
                <a:cs typeface="Arial"/>
              </a:rPr>
              <a:t>use C </a:t>
            </a:r>
            <a:r>
              <a:rPr sz="2400" spc="-5" dirty="0">
                <a:latin typeface="Arial"/>
                <a:cs typeface="Arial"/>
              </a:rPr>
              <a:t>keywords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identifiers</a:t>
            </a:r>
            <a:endParaRPr sz="2400">
              <a:latin typeface="Arial"/>
              <a:cs typeface="Arial"/>
            </a:endParaRPr>
          </a:p>
          <a:p>
            <a:pPr marL="355600" marR="327025" indent="-342900">
              <a:lnSpc>
                <a:spcPct val="100000"/>
              </a:lnSpc>
              <a:spcBef>
                <a:spcPts val="115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begin with alpha character or </a:t>
            </a:r>
            <a:r>
              <a:rPr sz="2400" dirty="0">
                <a:latin typeface="Arial"/>
                <a:cs typeface="Arial"/>
              </a:rPr>
              <a:t>_, </a:t>
            </a:r>
            <a:r>
              <a:rPr sz="2400" spc="-5" dirty="0">
                <a:latin typeface="Arial"/>
                <a:cs typeface="Arial"/>
              </a:rPr>
              <a:t>followed by alpha,  numeric, 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_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Upper- and lower-case </a:t>
            </a:r>
            <a:r>
              <a:rPr sz="2400" dirty="0">
                <a:latin typeface="Arial"/>
                <a:cs typeface="Arial"/>
              </a:rPr>
              <a:t>characters are important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(case-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sensitive)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consist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letters, </a:t>
            </a:r>
            <a:r>
              <a:rPr sz="2400" spc="-5" dirty="0">
                <a:latin typeface="Arial"/>
                <a:cs typeface="Arial"/>
              </a:rPr>
              <a:t>digits or underscore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_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Only first </a:t>
            </a:r>
            <a:r>
              <a:rPr sz="2400" spc="-5" dirty="0">
                <a:latin typeface="Arial"/>
                <a:cs typeface="Arial"/>
              </a:rPr>
              <a:t>31 </a:t>
            </a:r>
            <a:r>
              <a:rPr sz="2400" dirty="0">
                <a:latin typeface="Arial"/>
                <a:cs typeface="Arial"/>
              </a:rPr>
              <a:t>characters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significant.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"/>
              <a:tabLst>
                <a:tab pos="355600" algn="l"/>
                <a:tab pos="4211955" algn="l"/>
              </a:tabLst>
            </a:pP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NOT contain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	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410" y="0"/>
            <a:ext cx="334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The</a:t>
            </a:r>
            <a:r>
              <a:rPr spc="-285" dirty="0"/>
              <a:t> </a:t>
            </a:r>
            <a:r>
              <a:rPr spc="-235" dirty="0"/>
              <a:t>Identifiers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94333"/>
            <a:ext cx="81514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55955" algn="l"/>
                <a:tab pos="656590" algn="l"/>
              </a:tabLst>
            </a:pPr>
            <a:r>
              <a:rPr sz="3200" b="1" spc="-100" dirty="0">
                <a:latin typeface="Times New Roman"/>
                <a:cs typeface="Times New Roman"/>
              </a:rPr>
              <a:t>Constants </a:t>
            </a:r>
            <a:r>
              <a:rPr sz="3200" spc="70" dirty="0">
                <a:latin typeface="Times New Roman"/>
                <a:cs typeface="Times New Roman"/>
              </a:rPr>
              <a:t>in </a:t>
            </a:r>
            <a:r>
              <a:rPr sz="3200" spc="-165" dirty="0">
                <a:latin typeface="Times New Roman"/>
                <a:cs typeface="Times New Roman"/>
              </a:rPr>
              <a:t>C </a:t>
            </a:r>
            <a:r>
              <a:rPr sz="3200" spc="85" dirty="0">
                <a:latin typeface="Times New Roman"/>
                <a:cs typeface="Times New Roman"/>
              </a:rPr>
              <a:t>are </a:t>
            </a:r>
            <a:r>
              <a:rPr sz="3200" spc="65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fixed </a:t>
            </a:r>
            <a:r>
              <a:rPr sz="3200" spc="10" dirty="0">
                <a:latin typeface="Times New Roman"/>
                <a:cs typeface="Times New Roman"/>
              </a:rPr>
              <a:t>values </a:t>
            </a:r>
            <a:r>
              <a:rPr sz="3200" spc="85" dirty="0">
                <a:latin typeface="Times New Roman"/>
                <a:cs typeface="Times New Roman"/>
              </a:rPr>
              <a:t>that </a:t>
            </a:r>
            <a:r>
              <a:rPr sz="3200" spc="15" dirty="0">
                <a:latin typeface="Times New Roman"/>
                <a:cs typeface="Times New Roman"/>
              </a:rPr>
              <a:t>do  </a:t>
            </a:r>
            <a:r>
              <a:rPr sz="3200" spc="55" dirty="0">
                <a:latin typeface="Times New Roman"/>
                <a:cs typeface="Times New Roman"/>
              </a:rPr>
              <a:t>not </a:t>
            </a:r>
            <a:r>
              <a:rPr sz="3200" spc="65" dirty="0">
                <a:latin typeface="Times New Roman"/>
                <a:cs typeface="Times New Roman"/>
              </a:rPr>
              <a:t>change </a:t>
            </a:r>
            <a:r>
              <a:rPr sz="3200" spc="95" dirty="0">
                <a:latin typeface="Times New Roman"/>
                <a:cs typeface="Times New Roman"/>
              </a:rPr>
              <a:t>during </a:t>
            </a:r>
            <a:r>
              <a:rPr sz="3200" spc="65" dirty="0">
                <a:latin typeface="Times New Roman"/>
                <a:cs typeface="Times New Roman"/>
              </a:rPr>
              <a:t>the </a:t>
            </a:r>
            <a:r>
              <a:rPr sz="3200" spc="40" dirty="0">
                <a:latin typeface="Times New Roman"/>
                <a:cs typeface="Times New Roman"/>
              </a:rPr>
              <a:t>execution </a:t>
            </a:r>
            <a:r>
              <a:rPr sz="3200" spc="-50" dirty="0">
                <a:latin typeface="Times New Roman"/>
                <a:cs typeface="Times New Roman"/>
              </a:rPr>
              <a:t>of </a:t>
            </a:r>
            <a:r>
              <a:rPr sz="3200" spc="80" dirty="0">
                <a:latin typeface="Times New Roman"/>
                <a:cs typeface="Times New Roman"/>
              </a:rPr>
              <a:t>a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program.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3770" y="0"/>
            <a:ext cx="2311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Constants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5961" y="2439161"/>
            <a:ext cx="1752600" cy="3810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95"/>
              </a:spcBef>
            </a:pPr>
            <a:r>
              <a:rPr sz="1800" spc="-85" smtClean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761" y="3582161"/>
            <a:ext cx="2133600" cy="4572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sz="1800" spc="-70" dirty="0">
                <a:latin typeface="Trebuchet MS"/>
                <a:cs typeface="Trebuchet MS"/>
              </a:rPr>
              <a:t>Numeric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961" y="3582161"/>
            <a:ext cx="2438400" cy="4572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00"/>
              </a:spcBef>
            </a:pPr>
            <a:r>
              <a:rPr sz="1800" spc="-100" dirty="0">
                <a:latin typeface="Trebuchet MS"/>
                <a:cs typeface="Trebuchet MS"/>
              </a:rPr>
              <a:t>Character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0491" y="2820161"/>
            <a:ext cx="2244725" cy="762000"/>
          </a:xfrm>
          <a:custGeom>
            <a:avLst/>
            <a:gdLst/>
            <a:ahLst/>
            <a:cxnLst/>
            <a:rect l="l" t="t" r="r" b="b"/>
            <a:pathLst>
              <a:path w="2244725" h="762000">
                <a:moveTo>
                  <a:pt x="14350" y="643889"/>
                </a:moveTo>
                <a:lnTo>
                  <a:pt x="8254" y="647446"/>
                </a:lnTo>
                <a:lnTo>
                  <a:pt x="2031" y="651001"/>
                </a:lnTo>
                <a:lnTo>
                  <a:pt x="0" y="659002"/>
                </a:lnTo>
                <a:lnTo>
                  <a:pt x="60070" y="762000"/>
                </a:lnTo>
                <a:lnTo>
                  <a:pt x="75033" y="736346"/>
                </a:lnTo>
                <a:lnTo>
                  <a:pt x="47116" y="736346"/>
                </a:lnTo>
                <a:lnTo>
                  <a:pt x="47116" y="688503"/>
                </a:lnTo>
                <a:lnTo>
                  <a:pt x="25907" y="652145"/>
                </a:lnTo>
                <a:lnTo>
                  <a:pt x="22351" y="645922"/>
                </a:lnTo>
                <a:lnTo>
                  <a:pt x="14350" y="643889"/>
                </a:lnTo>
                <a:close/>
              </a:path>
              <a:path w="2244725" h="762000">
                <a:moveTo>
                  <a:pt x="47116" y="688503"/>
                </a:moveTo>
                <a:lnTo>
                  <a:pt x="47116" y="736346"/>
                </a:lnTo>
                <a:lnTo>
                  <a:pt x="73025" y="736346"/>
                </a:lnTo>
                <a:lnTo>
                  <a:pt x="73025" y="729868"/>
                </a:lnTo>
                <a:lnTo>
                  <a:pt x="48894" y="729868"/>
                </a:lnTo>
                <a:lnTo>
                  <a:pt x="60070" y="710710"/>
                </a:lnTo>
                <a:lnTo>
                  <a:pt x="47116" y="688503"/>
                </a:lnTo>
                <a:close/>
              </a:path>
              <a:path w="2244725" h="762000">
                <a:moveTo>
                  <a:pt x="105790" y="643889"/>
                </a:moveTo>
                <a:lnTo>
                  <a:pt x="97789" y="645922"/>
                </a:lnTo>
                <a:lnTo>
                  <a:pt x="94233" y="652145"/>
                </a:lnTo>
                <a:lnTo>
                  <a:pt x="73025" y="688503"/>
                </a:lnTo>
                <a:lnTo>
                  <a:pt x="73025" y="736346"/>
                </a:lnTo>
                <a:lnTo>
                  <a:pt x="75033" y="736346"/>
                </a:lnTo>
                <a:lnTo>
                  <a:pt x="120141" y="659002"/>
                </a:lnTo>
                <a:lnTo>
                  <a:pt x="118109" y="651001"/>
                </a:lnTo>
                <a:lnTo>
                  <a:pt x="111886" y="647446"/>
                </a:lnTo>
                <a:lnTo>
                  <a:pt x="105790" y="643889"/>
                </a:lnTo>
                <a:close/>
              </a:path>
              <a:path w="2244725" h="762000">
                <a:moveTo>
                  <a:pt x="60070" y="710710"/>
                </a:moveTo>
                <a:lnTo>
                  <a:pt x="48894" y="729868"/>
                </a:lnTo>
                <a:lnTo>
                  <a:pt x="71246" y="729868"/>
                </a:lnTo>
                <a:lnTo>
                  <a:pt x="60070" y="710710"/>
                </a:lnTo>
                <a:close/>
              </a:path>
              <a:path w="2244725" h="762000">
                <a:moveTo>
                  <a:pt x="73025" y="688503"/>
                </a:moveTo>
                <a:lnTo>
                  <a:pt x="60070" y="710710"/>
                </a:lnTo>
                <a:lnTo>
                  <a:pt x="71246" y="729868"/>
                </a:lnTo>
                <a:lnTo>
                  <a:pt x="73025" y="729868"/>
                </a:lnTo>
                <a:lnTo>
                  <a:pt x="73025" y="688503"/>
                </a:lnTo>
                <a:close/>
              </a:path>
              <a:path w="2244725" h="762000">
                <a:moveTo>
                  <a:pt x="2218817" y="368046"/>
                </a:moveTo>
                <a:lnTo>
                  <a:pt x="52958" y="368046"/>
                </a:lnTo>
                <a:lnTo>
                  <a:pt x="47116" y="373888"/>
                </a:lnTo>
                <a:lnTo>
                  <a:pt x="47116" y="688503"/>
                </a:lnTo>
                <a:lnTo>
                  <a:pt x="60070" y="710710"/>
                </a:lnTo>
                <a:lnTo>
                  <a:pt x="73025" y="688503"/>
                </a:lnTo>
                <a:lnTo>
                  <a:pt x="73025" y="393953"/>
                </a:lnTo>
                <a:lnTo>
                  <a:pt x="60070" y="393953"/>
                </a:lnTo>
                <a:lnTo>
                  <a:pt x="73025" y="381000"/>
                </a:lnTo>
                <a:lnTo>
                  <a:pt x="2218817" y="381000"/>
                </a:lnTo>
                <a:lnTo>
                  <a:pt x="2218817" y="368046"/>
                </a:lnTo>
                <a:close/>
              </a:path>
              <a:path w="2244725" h="762000">
                <a:moveTo>
                  <a:pt x="73025" y="381000"/>
                </a:moveTo>
                <a:lnTo>
                  <a:pt x="60070" y="393953"/>
                </a:lnTo>
                <a:lnTo>
                  <a:pt x="73025" y="393953"/>
                </a:lnTo>
                <a:lnTo>
                  <a:pt x="73025" y="381000"/>
                </a:lnTo>
                <a:close/>
              </a:path>
              <a:path w="2244725" h="762000">
                <a:moveTo>
                  <a:pt x="2244724" y="368046"/>
                </a:moveTo>
                <a:lnTo>
                  <a:pt x="2231771" y="368046"/>
                </a:lnTo>
                <a:lnTo>
                  <a:pt x="2218817" y="381000"/>
                </a:lnTo>
                <a:lnTo>
                  <a:pt x="73025" y="381000"/>
                </a:lnTo>
                <a:lnTo>
                  <a:pt x="73025" y="393953"/>
                </a:lnTo>
                <a:lnTo>
                  <a:pt x="2238883" y="393953"/>
                </a:lnTo>
                <a:lnTo>
                  <a:pt x="2244724" y="388112"/>
                </a:lnTo>
                <a:lnTo>
                  <a:pt x="2244724" y="368046"/>
                </a:lnTo>
                <a:close/>
              </a:path>
              <a:path w="2244725" h="762000">
                <a:moveTo>
                  <a:pt x="2244724" y="0"/>
                </a:moveTo>
                <a:lnTo>
                  <a:pt x="2218817" y="0"/>
                </a:lnTo>
                <a:lnTo>
                  <a:pt x="2218817" y="381000"/>
                </a:lnTo>
                <a:lnTo>
                  <a:pt x="2231771" y="368046"/>
                </a:lnTo>
                <a:lnTo>
                  <a:pt x="2244724" y="368046"/>
                </a:lnTo>
                <a:lnTo>
                  <a:pt x="224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3608" y="2820161"/>
            <a:ext cx="2320925" cy="762000"/>
          </a:xfrm>
          <a:custGeom>
            <a:avLst/>
            <a:gdLst/>
            <a:ahLst/>
            <a:cxnLst/>
            <a:rect l="l" t="t" r="r" b="b"/>
            <a:pathLst>
              <a:path w="2320925" h="762000">
                <a:moveTo>
                  <a:pt x="2215134" y="643889"/>
                </a:moveTo>
                <a:lnTo>
                  <a:pt x="2209038" y="647446"/>
                </a:lnTo>
                <a:lnTo>
                  <a:pt x="2202815" y="651001"/>
                </a:lnTo>
                <a:lnTo>
                  <a:pt x="2200783" y="659002"/>
                </a:lnTo>
                <a:lnTo>
                  <a:pt x="2260853" y="762000"/>
                </a:lnTo>
                <a:lnTo>
                  <a:pt x="2275816" y="736346"/>
                </a:lnTo>
                <a:lnTo>
                  <a:pt x="2247899" y="736346"/>
                </a:lnTo>
                <a:lnTo>
                  <a:pt x="2247899" y="688503"/>
                </a:lnTo>
                <a:lnTo>
                  <a:pt x="2226691" y="652145"/>
                </a:lnTo>
                <a:lnTo>
                  <a:pt x="2223135" y="645922"/>
                </a:lnTo>
                <a:lnTo>
                  <a:pt x="2215134" y="643889"/>
                </a:lnTo>
                <a:close/>
              </a:path>
              <a:path w="2320925" h="762000">
                <a:moveTo>
                  <a:pt x="2247899" y="688503"/>
                </a:moveTo>
                <a:lnTo>
                  <a:pt x="2247899" y="736346"/>
                </a:lnTo>
                <a:lnTo>
                  <a:pt x="2273808" y="736346"/>
                </a:lnTo>
                <a:lnTo>
                  <a:pt x="2273808" y="729868"/>
                </a:lnTo>
                <a:lnTo>
                  <a:pt x="2249677" y="729868"/>
                </a:lnTo>
                <a:lnTo>
                  <a:pt x="2260853" y="710710"/>
                </a:lnTo>
                <a:lnTo>
                  <a:pt x="2247899" y="688503"/>
                </a:lnTo>
                <a:close/>
              </a:path>
              <a:path w="2320925" h="762000">
                <a:moveTo>
                  <a:pt x="2306573" y="643889"/>
                </a:moveTo>
                <a:lnTo>
                  <a:pt x="2298572" y="645922"/>
                </a:lnTo>
                <a:lnTo>
                  <a:pt x="2295016" y="652145"/>
                </a:lnTo>
                <a:lnTo>
                  <a:pt x="2273808" y="688503"/>
                </a:lnTo>
                <a:lnTo>
                  <a:pt x="2273808" y="736346"/>
                </a:lnTo>
                <a:lnTo>
                  <a:pt x="2275816" y="736346"/>
                </a:lnTo>
                <a:lnTo>
                  <a:pt x="2320924" y="659002"/>
                </a:lnTo>
                <a:lnTo>
                  <a:pt x="2318892" y="651001"/>
                </a:lnTo>
                <a:lnTo>
                  <a:pt x="2312669" y="647446"/>
                </a:lnTo>
                <a:lnTo>
                  <a:pt x="2306573" y="643889"/>
                </a:lnTo>
                <a:close/>
              </a:path>
              <a:path w="2320925" h="762000">
                <a:moveTo>
                  <a:pt x="2260853" y="710710"/>
                </a:moveTo>
                <a:lnTo>
                  <a:pt x="2249677" y="729868"/>
                </a:lnTo>
                <a:lnTo>
                  <a:pt x="2272030" y="729868"/>
                </a:lnTo>
                <a:lnTo>
                  <a:pt x="2260853" y="710710"/>
                </a:lnTo>
                <a:close/>
              </a:path>
              <a:path w="2320925" h="762000">
                <a:moveTo>
                  <a:pt x="2273808" y="688503"/>
                </a:moveTo>
                <a:lnTo>
                  <a:pt x="2260853" y="710710"/>
                </a:lnTo>
                <a:lnTo>
                  <a:pt x="2272030" y="729868"/>
                </a:lnTo>
                <a:lnTo>
                  <a:pt x="2273808" y="729868"/>
                </a:lnTo>
                <a:lnTo>
                  <a:pt x="2273808" y="688503"/>
                </a:lnTo>
                <a:close/>
              </a:path>
              <a:path w="2320925" h="762000">
                <a:moveTo>
                  <a:pt x="2247899" y="381000"/>
                </a:moveTo>
                <a:lnTo>
                  <a:pt x="2247899" y="688503"/>
                </a:lnTo>
                <a:lnTo>
                  <a:pt x="2260853" y="710710"/>
                </a:lnTo>
                <a:lnTo>
                  <a:pt x="2273808" y="688503"/>
                </a:lnTo>
                <a:lnTo>
                  <a:pt x="2273808" y="393953"/>
                </a:lnTo>
                <a:lnTo>
                  <a:pt x="2260853" y="393953"/>
                </a:lnTo>
                <a:lnTo>
                  <a:pt x="2247899" y="381000"/>
                </a:lnTo>
                <a:close/>
              </a:path>
              <a:path w="2320925" h="762000">
                <a:moveTo>
                  <a:pt x="25907" y="0"/>
                </a:moveTo>
                <a:lnTo>
                  <a:pt x="0" y="0"/>
                </a:lnTo>
                <a:lnTo>
                  <a:pt x="0" y="388112"/>
                </a:lnTo>
                <a:lnTo>
                  <a:pt x="5841" y="393953"/>
                </a:lnTo>
                <a:lnTo>
                  <a:pt x="2247899" y="393953"/>
                </a:lnTo>
                <a:lnTo>
                  <a:pt x="2247899" y="381000"/>
                </a:lnTo>
                <a:lnTo>
                  <a:pt x="25907" y="381000"/>
                </a:lnTo>
                <a:lnTo>
                  <a:pt x="12953" y="368046"/>
                </a:lnTo>
                <a:lnTo>
                  <a:pt x="25907" y="368046"/>
                </a:lnTo>
                <a:lnTo>
                  <a:pt x="25907" y="0"/>
                </a:lnTo>
                <a:close/>
              </a:path>
              <a:path w="2320925" h="762000">
                <a:moveTo>
                  <a:pt x="2267966" y="368046"/>
                </a:moveTo>
                <a:lnTo>
                  <a:pt x="25907" y="368046"/>
                </a:lnTo>
                <a:lnTo>
                  <a:pt x="25907" y="381000"/>
                </a:lnTo>
                <a:lnTo>
                  <a:pt x="2247899" y="381000"/>
                </a:lnTo>
                <a:lnTo>
                  <a:pt x="2260853" y="393953"/>
                </a:lnTo>
                <a:lnTo>
                  <a:pt x="2273808" y="393953"/>
                </a:lnTo>
                <a:lnTo>
                  <a:pt x="2273808" y="373888"/>
                </a:lnTo>
                <a:lnTo>
                  <a:pt x="2267966" y="368046"/>
                </a:lnTo>
                <a:close/>
              </a:path>
              <a:path w="2320925" h="762000">
                <a:moveTo>
                  <a:pt x="25907" y="368046"/>
                </a:moveTo>
                <a:lnTo>
                  <a:pt x="12953" y="368046"/>
                </a:lnTo>
                <a:lnTo>
                  <a:pt x="25907" y="381000"/>
                </a:lnTo>
                <a:lnTo>
                  <a:pt x="25907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162" y="5066538"/>
            <a:ext cx="1524000" cy="838200"/>
          </a:xfrm>
          <a:prstGeom prst="rect">
            <a:avLst/>
          </a:prstGeom>
          <a:solidFill>
            <a:schemeClr val="bg1"/>
          </a:solidFill>
          <a:ln w="25908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spc="-80" dirty="0">
                <a:latin typeface="Trebuchet MS"/>
                <a:cs typeface="Trebuchet MS"/>
              </a:rPr>
              <a:t>Integer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961" y="5023865"/>
            <a:ext cx="1257300" cy="8382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69545" marR="161925" indent="260350">
              <a:lnSpc>
                <a:spcPct val="100000"/>
              </a:lnSpc>
              <a:spcBef>
                <a:spcPts val="1019"/>
              </a:spcBef>
            </a:pPr>
            <a:r>
              <a:rPr sz="1800" spc="-105" dirty="0">
                <a:latin typeface="Trebuchet MS"/>
                <a:cs typeface="Trebuchet MS"/>
              </a:rPr>
              <a:t>Real  </a:t>
            </a:r>
            <a:r>
              <a:rPr sz="1800" spc="-60" dirty="0">
                <a:latin typeface="Trebuchet MS"/>
                <a:cs typeface="Trebuchet MS"/>
              </a:rPr>
              <a:t>Cons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5973" y="5058917"/>
            <a:ext cx="1504315" cy="8382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01625" marR="295275" indent="-635" algn="ctr">
              <a:lnSpc>
                <a:spcPts val="2160"/>
              </a:lnSpc>
              <a:spcBef>
                <a:spcPts val="10"/>
              </a:spcBef>
            </a:pPr>
            <a:r>
              <a:rPr sz="1800" spc="-80" dirty="0">
                <a:latin typeface="Trebuchet MS"/>
                <a:cs typeface="Trebuchet MS"/>
              </a:rPr>
              <a:t>Single  </a:t>
            </a:r>
            <a:r>
              <a:rPr sz="1800" spc="-90" dirty="0">
                <a:latin typeface="Trebuchet MS"/>
                <a:cs typeface="Trebuchet MS"/>
              </a:rPr>
              <a:t>Ch</a:t>
            </a:r>
            <a:r>
              <a:rPr sz="1800" spc="-7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ac</a:t>
            </a:r>
            <a:r>
              <a:rPr sz="1800" spc="-130" dirty="0">
                <a:latin typeface="Trebuchet MS"/>
                <a:cs typeface="Trebuchet MS"/>
              </a:rPr>
              <a:t>t</a:t>
            </a:r>
            <a:r>
              <a:rPr sz="1800" spc="-80" dirty="0"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90"/>
              </a:lnSpc>
            </a:pPr>
            <a:r>
              <a:rPr sz="1800" spc="-75" dirty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2161" y="5058917"/>
            <a:ext cx="1295400" cy="838200"/>
          </a:xfrm>
          <a:prstGeom prst="rect">
            <a:avLst/>
          </a:prstGeom>
          <a:solidFill>
            <a:schemeClr val="bg1"/>
          </a:solidFill>
          <a:ln w="25907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800" spc="-80" dirty="0">
                <a:latin typeface="Trebuchet MS"/>
                <a:cs typeface="Trebuchet MS"/>
              </a:rPr>
              <a:t>String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Constants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7607" y="4039361"/>
            <a:ext cx="1616075" cy="984250"/>
          </a:xfrm>
          <a:custGeom>
            <a:avLst/>
            <a:gdLst/>
            <a:ahLst/>
            <a:cxnLst/>
            <a:rect l="l" t="t" r="r" b="b"/>
            <a:pathLst>
              <a:path w="1616075" h="984250">
                <a:moveTo>
                  <a:pt x="1510283" y="866139"/>
                </a:moveTo>
                <a:lnTo>
                  <a:pt x="1504188" y="869695"/>
                </a:lnTo>
                <a:lnTo>
                  <a:pt x="1497965" y="873251"/>
                </a:lnTo>
                <a:lnTo>
                  <a:pt x="1495933" y="881252"/>
                </a:lnTo>
                <a:lnTo>
                  <a:pt x="1556004" y="984250"/>
                </a:lnTo>
                <a:lnTo>
                  <a:pt x="1570966" y="958595"/>
                </a:lnTo>
                <a:lnTo>
                  <a:pt x="1543050" y="958595"/>
                </a:lnTo>
                <a:lnTo>
                  <a:pt x="1543050" y="910753"/>
                </a:lnTo>
                <a:lnTo>
                  <a:pt x="1521841" y="874394"/>
                </a:lnTo>
                <a:lnTo>
                  <a:pt x="1518284" y="868171"/>
                </a:lnTo>
                <a:lnTo>
                  <a:pt x="1510283" y="866139"/>
                </a:lnTo>
                <a:close/>
              </a:path>
              <a:path w="1616075" h="984250">
                <a:moveTo>
                  <a:pt x="1543050" y="910753"/>
                </a:moveTo>
                <a:lnTo>
                  <a:pt x="1543050" y="958595"/>
                </a:lnTo>
                <a:lnTo>
                  <a:pt x="1568958" y="958595"/>
                </a:lnTo>
                <a:lnTo>
                  <a:pt x="1568958" y="952119"/>
                </a:lnTo>
                <a:lnTo>
                  <a:pt x="1544828" y="952119"/>
                </a:lnTo>
                <a:lnTo>
                  <a:pt x="1556004" y="932960"/>
                </a:lnTo>
                <a:lnTo>
                  <a:pt x="1543050" y="910753"/>
                </a:lnTo>
                <a:close/>
              </a:path>
              <a:path w="1616075" h="984250">
                <a:moveTo>
                  <a:pt x="1601724" y="866139"/>
                </a:moveTo>
                <a:lnTo>
                  <a:pt x="1593722" y="868171"/>
                </a:lnTo>
                <a:lnTo>
                  <a:pt x="1590167" y="874394"/>
                </a:lnTo>
                <a:lnTo>
                  <a:pt x="1568958" y="910753"/>
                </a:lnTo>
                <a:lnTo>
                  <a:pt x="1568958" y="958595"/>
                </a:lnTo>
                <a:lnTo>
                  <a:pt x="1570966" y="958595"/>
                </a:lnTo>
                <a:lnTo>
                  <a:pt x="1616075" y="881252"/>
                </a:lnTo>
                <a:lnTo>
                  <a:pt x="1614043" y="873251"/>
                </a:lnTo>
                <a:lnTo>
                  <a:pt x="1607820" y="869695"/>
                </a:lnTo>
                <a:lnTo>
                  <a:pt x="1601724" y="866139"/>
                </a:lnTo>
                <a:close/>
              </a:path>
              <a:path w="1616075" h="984250">
                <a:moveTo>
                  <a:pt x="1556004" y="932960"/>
                </a:moveTo>
                <a:lnTo>
                  <a:pt x="1544828" y="952119"/>
                </a:lnTo>
                <a:lnTo>
                  <a:pt x="1567180" y="952119"/>
                </a:lnTo>
                <a:lnTo>
                  <a:pt x="1556004" y="932960"/>
                </a:lnTo>
                <a:close/>
              </a:path>
              <a:path w="1616075" h="984250">
                <a:moveTo>
                  <a:pt x="1568958" y="910753"/>
                </a:moveTo>
                <a:lnTo>
                  <a:pt x="1556004" y="932960"/>
                </a:lnTo>
                <a:lnTo>
                  <a:pt x="1567180" y="952119"/>
                </a:lnTo>
                <a:lnTo>
                  <a:pt x="1568958" y="952119"/>
                </a:lnTo>
                <a:lnTo>
                  <a:pt x="1568958" y="910753"/>
                </a:lnTo>
                <a:close/>
              </a:path>
              <a:path w="1616075" h="984250">
                <a:moveTo>
                  <a:pt x="1543050" y="492125"/>
                </a:moveTo>
                <a:lnTo>
                  <a:pt x="1543050" y="910753"/>
                </a:lnTo>
                <a:lnTo>
                  <a:pt x="1556004" y="932960"/>
                </a:lnTo>
                <a:lnTo>
                  <a:pt x="1568958" y="910753"/>
                </a:lnTo>
                <a:lnTo>
                  <a:pt x="1568958" y="505079"/>
                </a:lnTo>
                <a:lnTo>
                  <a:pt x="1556004" y="505079"/>
                </a:lnTo>
                <a:lnTo>
                  <a:pt x="1543050" y="492125"/>
                </a:lnTo>
                <a:close/>
              </a:path>
              <a:path w="1616075" h="984250">
                <a:moveTo>
                  <a:pt x="25908" y="0"/>
                </a:moveTo>
                <a:lnTo>
                  <a:pt x="0" y="0"/>
                </a:lnTo>
                <a:lnTo>
                  <a:pt x="0" y="499237"/>
                </a:lnTo>
                <a:lnTo>
                  <a:pt x="5842" y="505079"/>
                </a:lnTo>
                <a:lnTo>
                  <a:pt x="1543050" y="505079"/>
                </a:lnTo>
                <a:lnTo>
                  <a:pt x="1543050" y="492125"/>
                </a:lnTo>
                <a:lnTo>
                  <a:pt x="25908" y="492125"/>
                </a:lnTo>
                <a:lnTo>
                  <a:pt x="12954" y="479170"/>
                </a:lnTo>
                <a:lnTo>
                  <a:pt x="25908" y="479170"/>
                </a:lnTo>
                <a:lnTo>
                  <a:pt x="25908" y="0"/>
                </a:lnTo>
                <a:close/>
              </a:path>
              <a:path w="1616075" h="984250">
                <a:moveTo>
                  <a:pt x="1563116" y="479170"/>
                </a:moveTo>
                <a:lnTo>
                  <a:pt x="25908" y="479170"/>
                </a:lnTo>
                <a:lnTo>
                  <a:pt x="25908" y="492125"/>
                </a:lnTo>
                <a:lnTo>
                  <a:pt x="1543050" y="492125"/>
                </a:lnTo>
                <a:lnTo>
                  <a:pt x="1556004" y="505079"/>
                </a:lnTo>
                <a:lnTo>
                  <a:pt x="1568958" y="505079"/>
                </a:lnTo>
                <a:lnTo>
                  <a:pt x="1568958" y="485013"/>
                </a:lnTo>
                <a:lnTo>
                  <a:pt x="1563116" y="479170"/>
                </a:lnTo>
                <a:close/>
              </a:path>
              <a:path w="1616075" h="984250">
                <a:moveTo>
                  <a:pt x="25908" y="479170"/>
                </a:moveTo>
                <a:lnTo>
                  <a:pt x="12954" y="479170"/>
                </a:lnTo>
                <a:lnTo>
                  <a:pt x="25908" y="492125"/>
                </a:lnTo>
                <a:lnTo>
                  <a:pt x="25908" y="4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9827" y="4039361"/>
            <a:ext cx="1070610" cy="1019175"/>
          </a:xfrm>
          <a:custGeom>
            <a:avLst/>
            <a:gdLst/>
            <a:ahLst/>
            <a:cxnLst/>
            <a:rect l="l" t="t" r="r" b="b"/>
            <a:pathLst>
              <a:path w="1070610" h="1019175">
                <a:moveTo>
                  <a:pt x="14452" y="901064"/>
                </a:moveTo>
                <a:lnTo>
                  <a:pt x="2082" y="908176"/>
                </a:lnTo>
                <a:lnTo>
                  <a:pt x="0" y="916177"/>
                </a:lnTo>
                <a:lnTo>
                  <a:pt x="3606" y="922274"/>
                </a:lnTo>
                <a:lnTo>
                  <a:pt x="60134" y="1019175"/>
                </a:lnTo>
                <a:lnTo>
                  <a:pt x="75096" y="993520"/>
                </a:lnTo>
                <a:lnTo>
                  <a:pt x="47180" y="993520"/>
                </a:lnTo>
                <a:lnTo>
                  <a:pt x="47180" y="945656"/>
                </a:lnTo>
                <a:lnTo>
                  <a:pt x="25984" y="909319"/>
                </a:lnTo>
                <a:lnTo>
                  <a:pt x="22377" y="903096"/>
                </a:lnTo>
                <a:lnTo>
                  <a:pt x="14452" y="901064"/>
                </a:lnTo>
                <a:close/>
              </a:path>
              <a:path w="1070610" h="1019175">
                <a:moveTo>
                  <a:pt x="47180" y="945656"/>
                </a:moveTo>
                <a:lnTo>
                  <a:pt x="47180" y="993520"/>
                </a:lnTo>
                <a:lnTo>
                  <a:pt x="73088" y="993520"/>
                </a:lnTo>
                <a:lnTo>
                  <a:pt x="73088" y="987044"/>
                </a:lnTo>
                <a:lnTo>
                  <a:pt x="48945" y="987044"/>
                </a:lnTo>
                <a:lnTo>
                  <a:pt x="60134" y="967863"/>
                </a:lnTo>
                <a:lnTo>
                  <a:pt x="47180" y="945656"/>
                </a:lnTo>
                <a:close/>
              </a:path>
              <a:path w="1070610" h="1019175">
                <a:moveTo>
                  <a:pt x="105816" y="901064"/>
                </a:moveTo>
                <a:lnTo>
                  <a:pt x="97891" y="903096"/>
                </a:lnTo>
                <a:lnTo>
                  <a:pt x="94284" y="909319"/>
                </a:lnTo>
                <a:lnTo>
                  <a:pt x="73088" y="945656"/>
                </a:lnTo>
                <a:lnTo>
                  <a:pt x="73088" y="993520"/>
                </a:lnTo>
                <a:lnTo>
                  <a:pt x="75096" y="993520"/>
                </a:lnTo>
                <a:lnTo>
                  <a:pt x="120205" y="916177"/>
                </a:lnTo>
                <a:lnTo>
                  <a:pt x="118173" y="908176"/>
                </a:lnTo>
                <a:lnTo>
                  <a:pt x="105816" y="901064"/>
                </a:lnTo>
                <a:close/>
              </a:path>
              <a:path w="1070610" h="1019175">
                <a:moveTo>
                  <a:pt x="60134" y="967863"/>
                </a:moveTo>
                <a:lnTo>
                  <a:pt x="48945" y="987044"/>
                </a:lnTo>
                <a:lnTo>
                  <a:pt x="71323" y="987044"/>
                </a:lnTo>
                <a:lnTo>
                  <a:pt x="60134" y="967863"/>
                </a:lnTo>
                <a:close/>
              </a:path>
              <a:path w="1070610" h="1019175">
                <a:moveTo>
                  <a:pt x="73088" y="945656"/>
                </a:moveTo>
                <a:lnTo>
                  <a:pt x="60134" y="967863"/>
                </a:lnTo>
                <a:lnTo>
                  <a:pt x="71323" y="987044"/>
                </a:lnTo>
                <a:lnTo>
                  <a:pt x="73088" y="987044"/>
                </a:lnTo>
                <a:lnTo>
                  <a:pt x="73088" y="945656"/>
                </a:lnTo>
                <a:close/>
              </a:path>
              <a:path w="1070610" h="1019175">
                <a:moveTo>
                  <a:pt x="1044130" y="482600"/>
                </a:moveTo>
                <a:lnTo>
                  <a:pt x="52984" y="482600"/>
                </a:lnTo>
                <a:lnTo>
                  <a:pt x="47180" y="488314"/>
                </a:lnTo>
                <a:lnTo>
                  <a:pt x="47180" y="945656"/>
                </a:lnTo>
                <a:lnTo>
                  <a:pt x="60134" y="967863"/>
                </a:lnTo>
                <a:lnTo>
                  <a:pt x="73088" y="945656"/>
                </a:lnTo>
                <a:lnTo>
                  <a:pt x="73088" y="508507"/>
                </a:lnTo>
                <a:lnTo>
                  <a:pt x="60134" y="508507"/>
                </a:lnTo>
                <a:lnTo>
                  <a:pt x="73088" y="495554"/>
                </a:lnTo>
                <a:lnTo>
                  <a:pt x="1044130" y="495554"/>
                </a:lnTo>
                <a:lnTo>
                  <a:pt x="1044130" y="482600"/>
                </a:lnTo>
                <a:close/>
              </a:path>
              <a:path w="1070610" h="1019175">
                <a:moveTo>
                  <a:pt x="73088" y="495554"/>
                </a:moveTo>
                <a:lnTo>
                  <a:pt x="60134" y="508507"/>
                </a:lnTo>
                <a:lnTo>
                  <a:pt x="73088" y="508507"/>
                </a:lnTo>
                <a:lnTo>
                  <a:pt x="73088" y="495554"/>
                </a:lnTo>
                <a:close/>
              </a:path>
              <a:path w="1070610" h="1019175">
                <a:moveTo>
                  <a:pt x="1070038" y="482600"/>
                </a:moveTo>
                <a:lnTo>
                  <a:pt x="1057084" y="482600"/>
                </a:lnTo>
                <a:lnTo>
                  <a:pt x="1044130" y="495554"/>
                </a:lnTo>
                <a:lnTo>
                  <a:pt x="73088" y="495554"/>
                </a:lnTo>
                <a:lnTo>
                  <a:pt x="73088" y="508507"/>
                </a:lnTo>
                <a:lnTo>
                  <a:pt x="1064196" y="508507"/>
                </a:lnTo>
                <a:lnTo>
                  <a:pt x="1070038" y="502665"/>
                </a:lnTo>
                <a:lnTo>
                  <a:pt x="1070038" y="482600"/>
                </a:lnTo>
                <a:close/>
              </a:path>
              <a:path w="1070610" h="1019175">
                <a:moveTo>
                  <a:pt x="1070038" y="0"/>
                </a:moveTo>
                <a:lnTo>
                  <a:pt x="1044130" y="0"/>
                </a:lnTo>
                <a:lnTo>
                  <a:pt x="1044130" y="495554"/>
                </a:lnTo>
                <a:lnTo>
                  <a:pt x="1057084" y="482600"/>
                </a:lnTo>
                <a:lnTo>
                  <a:pt x="1070038" y="482600"/>
                </a:lnTo>
                <a:lnTo>
                  <a:pt x="1070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9634" y="4039361"/>
            <a:ext cx="825500" cy="1019175"/>
          </a:xfrm>
          <a:custGeom>
            <a:avLst/>
            <a:gdLst/>
            <a:ahLst/>
            <a:cxnLst/>
            <a:rect l="l" t="t" r="r" b="b"/>
            <a:pathLst>
              <a:path w="825500" h="1019175">
                <a:moveTo>
                  <a:pt x="14350" y="901064"/>
                </a:moveTo>
                <a:lnTo>
                  <a:pt x="8254" y="904620"/>
                </a:lnTo>
                <a:lnTo>
                  <a:pt x="2031" y="908176"/>
                </a:lnTo>
                <a:lnTo>
                  <a:pt x="0" y="916177"/>
                </a:lnTo>
                <a:lnTo>
                  <a:pt x="60070" y="1019175"/>
                </a:lnTo>
                <a:lnTo>
                  <a:pt x="75033" y="993520"/>
                </a:lnTo>
                <a:lnTo>
                  <a:pt x="47116" y="993520"/>
                </a:lnTo>
                <a:lnTo>
                  <a:pt x="47116" y="945678"/>
                </a:lnTo>
                <a:lnTo>
                  <a:pt x="25907" y="909319"/>
                </a:lnTo>
                <a:lnTo>
                  <a:pt x="22351" y="903096"/>
                </a:lnTo>
                <a:lnTo>
                  <a:pt x="14350" y="901064"/>
                </a:lnTo>
                <a:close/>
              </a:path>
              <a:path w="825500" h="1019175">
                <a:moveTo>
                  <a:pt x="47116" y="945678"/>
                </a:moveTo>
                <a:lnTo>
                  <a:pt x="47116" y="993520"/>
                </a:lnTo>
                <a:lnTo>
                  <a:pt x="73025" y="993520"/>
                </a:lnTo>
                <a:lnTo>
                  <a:pt x="73025" y="987044"/>
                </a:lnTo>
                <a:lnTo>
                  <a:pt x="48894" y="987044"/>
                </a:lnTo>
                <a:lnTo>
                  <a:pt x="60070" y="967885"/>
                </a:lnTo>
                <a:lnTo>
                  <a:pt x="47116" y="945678"/>
                </a:lnTo>
                <a:close/>
              </a:path>
              <a:path w="825500" h="1019175">
                <a:moveTo>
                  <a:pt x="105790" y="901064"/>
                </a:moveTo>
                <a:lnTo>
                  <a:pt x="97789" y="903096"/>
                </a:lnTo>
                <a:lnTo>
                  <a:pt x="94234" y="909319"/>
                </a:lnTo>
                <a:lnTo>
                  <a:pt x="73025" y="945678"/>
                </a:lnTo>
                <a:lnTo>
                  <a:pt x="73025" y="993520"/>
                </a:lnTo>
                <a:lnTo>
                  <a:pt x="75033" y="993520"/>
                </a:lnTo>
                <a:lnTo>
                  <a:pt x="120141" y="916177"/>
                </a:lnTo>
                <a:lnTo>
                  <a:pt x="118110" y="908176"/>
                </a:lnTo>
                <a:lnTo>
                  <a:pt x="111887" y="904620"/>
                </a:lnTo>
                <a:lnTo>
                  <a:pt x="105790" y="901064"/>
                </a:lnTo>
                <a:close/>
              </a:path>
              <a:path w="825500" h="1019175">
                <a:moveTo>
                  <a:pt x="60070" y="967885"/>
                </a:moveTo>
                <a:lnTo>
                  <a:pt x="48894" y="987044"/>
                </a:lnTo>
                <a:lnTo>
                  <a:pt x="71247" y="987044"/>
                </a:lnTo>
                <a:lnTo>
                  <a:pt x="60070" y="967885"/>
                </a:lnTo>
                <a:close/>
              </a:path>
              <a:path w="825500" h="1019175">
                <a:moveTo>
                  <a:pt x="73025" y="945678"/>
                </a:moveTo>
                <a:lnTo>
                  <a:pt x="60070" y="967885"/>
                </a:lnTo>
                <a:lnTo>
                  <a:pt x="71247" y="987044"/>
                </a:lnTo>
                <a:lnTo>
                  <a:pt x="73025" y="987044"/>
                </a:lnTo>
                <a:lnTo>
                  <a:pt x="73025" y="945678"/>
                </a:lnTo>
                <a:close/>
              </a:path>
              <a:path w="825500" h="1019175">
                <a:moveTo>
                  <a:pt x="799591" y="496569"/>
                </a:moveTo>
                <a:lnTo>
                  <a:pt x="52959" y="496569"/>
                </a:lnTo>
                <a:lnTo>
                  <a:pt x="47116" y="502412"/>
                </a:lnTo>
                <a:lnTo>
                  <a:pt x="47116" y="945678"/>
                </a:lnTo>
                <a:lnTo>
                  <a:pt x="60070" y="967885"/>
                </a:lnTo>
                <a:lnTo>
                  <a:pt x="73025" y="945678"/>
                </a:lnTo>
                <a:lnTo>
                  <a:pt x="73025" y="522477"/>
                </a:lnTo>
                <a:lnTo>
                  <a:pt x="60070" y="522477"/>
                </a:lnTo>
                <a:lnTo>
                  <a:pt x="73025" y="509524"/>
                </a:lnTo>
                <a:lnTo>
                  <a:pt x="799591" y="509524"/>
                </a:lnTo>
                <a:lnTo>
                  <a:pt x="799591" y="496569"/>
                </a:lnTo>
                <a:close/>
              </a:path>
              <a:path w="825500" h="1019175">
                <a:moveTo>
                  <a:pt x="73025" y="509524"/>
                </a:moveTo>
                <a:lnTo>
                  <a:pt x="60070" y="522477"/>
                </a:lnTo>
                <a:lnTo>
                  <a:pt x="73025" y="522477"/>
                </a:lnTo>
                <a:lnTo>
                  <a:pt x="73025" y="509524"/>
                </a:lnTo>
                <a:close/>
              </a:path>
              <a:path w="825500" h="1019175">
                <a:moveTo>
                  <a:pt x="825499" y="496569"/>
                </a:moveTo>
                <a:lnTo>
                  <a:pt x="812545" y="496569"/>
                </a:lnTo>
                <a:lnTo>
                  <a:pt x="799591" y="509524"/>
                </a:lnTo>
                <a:lnTo>
                  <a:pt x="73025" y="509524"/>
                </a:lnTo>
                <a:lnTo>
                  <a:pt x="73025" y="522477"/>
                </a:lnTo>
                <a:lnTo>
                  <a:pt x="819658" y="522477"/>
                </a:lnTo>
                <a:lnTo>
                  <a:pt x="825499" y="516763"/>
                </a:lnTo>
                <a:lnTo>
                  <a:pt x="825499" y="496569"/>
                </a:lnTo>
                <a:close/>
              </a:path>
              <a:path w="825500" h="1019175">
                <a:moveTo>
                  <a:pt x="825499" y="0"/>
                </a:moveTo>
                <a:lnTo>
                  <a:pt x="799591" y="0"/>
                </a:lnTo>
                <a:lnTo>
                  <a:pt x="799591" y="509524"/>
                </a:lnTo>
                <a:lnTo>
                  <a:pt x="812545" y="496569"/>
                </a:lnTo>
                <a:lnTo>
                  <a:pt x="825499" y="496569"/>
                </a:lnTo>
                <a:lnTo>
                  <a:pt x="82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9607" y="4039361"/>
            <a:ext cx="1482725" cy="1019175"/>
          </a:xfrm>
          <a:custGeom>
            <a:avLst/>
            <a:gdLst/>
            <a:ahLst/>
            <a:cxnLst/>
            <a:rect l="l" t="t" r="r" b="b"/>
            <a:pathLst>
              <a:path w="1482725" h="1019175">
                <a:moveTo>
                  <a:pt x="1376934" y="901064"/>
                </a:moveTo>
                <a:lnTo>
                  <a:pt x="1370838" y="904620"/>
                </a:lnTo>
                <a:lnTo>
                  <a:pt x="1364615" y="908176"/>
                </a:lnTo>
                <a:lnTo>
                  <a:pt x="1362456" y="916177"/>
                </a:lnTo>
                <a:lnTo>
                  <a:pt x="1366139" y="922274"/>
                </a:lnTo>
                <a:lnTo>
                  <a:pt x="1422653" y="1019175"/>
                </a:lnTo>
                <a:lnTo>
                  <a:pt x="1437616" y="993520"/>
                </a:lnTo>
                <a:lnTo>
                  <a:pt x="1409700" y="993520"/>
                </a:lnTo>
                <a:lnTo>
                  <a:pt x="1409700" y="945678"/>
                </a:lnTo>
                <a:lnTo>
                  <a:pt x="1388491" y="909319"/>
                </a:lnTo>
                <a:lnTo>
                  <a:pt x="1384935" y="903096"/>
                </a:lnTo>
                <a:lnTo>
                  <a:pt x="1376934" y="901064"/>
                </a:lnTo>
                <a:close/>
              </a:path>
              <a:path w="1482725" h="1019175">
                <a:moveTo>
                  <a:pt x="1409700" y="945678"/>
                </a:moveTo>
                <a:lnTo>
                  <a:pt x="1409700" y="993520"/>
                </a:lnTo>
                <a:lnTo>
                  <a:pt x="1435608" y="993520"/>
                </a:lnTo>
                <a:lnTo>
                  <a:pt x="1435608" y="987044"/>
                </a:lnTo>
                <a:lnTo>
                  <a:pt x="1411477" y="987044"/>
                </a:lnTo>
                <a:lnTo>
                  <a:pt x="1422653" y="967885"/>
                </a:lnTo>
                <a:lnTo>
                  <a:pt x="1409700" y="945678"/>
                </a:lnTo>
                <a:close/>
              </a:path>
              <a:path w="1482725" h="1019175">
                <a:moveTo>
                  <a:pt x="1468374" y="901064"/>
                </a:moveTo>
                <a:lnTo>
                  <a:pt x="1460373" y="903096"/>
                </a:lnTo>
                <a:lnTo>
                  <a:pt x="1456817" y="909319"/>
                </a:lnTo>
                <a:lnTo>
                  <a:pt x="1435608" y="945678"/>
                </a:lnTo>
                <a:lnTo>
                  <a:pt x="1435608" y="993520"/>
                </a:lnTo>
                <a:lnTo>
                  <a:pt x="1437616" y="993520"/>
                </a:lnTo>
                <a:lnTo>
                  <a:pt x="1482725" y="916177"/>
                </a:lnTo>
                <a:lnTo>
                  <a:pt x="1480693" y="908176"/>
                </a:lnTo>
                <a:lnTo>
                  <a:pt x="1474470" y="904620"/>
                </a:lnTo>
                <a:lnTo>
                  <a:pt x="1468374" y="901064"/>
                </a:lnTo>
                <a:close/>
              </a:path>
              <a:path w="1482725" h="1019175">
                <a:moveTo>
                  <a:pt x="1422654" y="967885"/>
                </a:moveTo>
                <a:lnTo>
                  <a:pt x="1411477" y="987044"/>
                </a:lnTo>
                <a:lnTo>
                  <a:pt x="1433830" y="987044"/>
                </a:lnTo>
                <a:lnTo>
                  <a:pt x="1422654" y="967885"/>
                </a:lnTo>
                <a:close/>
              </a:path>
              <a:path w="1482725" h="1019175">
                <a:moveTo>
                  <a:pt x="1435608" y="945678"/>
                </a:moveTo>
                <a:lnTo>
                  <a:pt x="1422654" y="967885"/>
                </a:lnTo>
                <a:lnTo>
                  <a:pt x="1433830" y="987044"/>
                </a:lnTo>
                <a:lnTo>
                  <a:pt x="1435608" y="987044"/>
                </a:lnTo>
                <a:lnTo>
                  <a:pt x="1435608" y="945678"/>
                </a:lnTo>
                <a:close/>
              </a:path>
              <a:path w="1482725" h="1019175">
                <a:moveTo>
                  <a:pt x="1409700" y="509524"/>
                </a:moveTo>
                <a:lnTo>
                  <a:pt x="1409700" y="945678"/>
                </a:lnTo>
                <a:lnTo>
                  <a:pt x="1422654" y="967885"/>
                </a:lnTo>
                <a:lnTo>
                  <a:pt x="1435608" y="945678"/>
                </a:lnTo>
                <a:lnTo>
                  <a:pt x="1435608" y="522477"/>
                </a:lnTo>
                <a:lnTo>
                  <a:pt x="1422653" y="522477"/>
                </a:lnTo>
                <a:lnTo>
                  <a:pt x="1409700" y="509524"/>
                </a:lnTo>
                <a:close/>
              </a:path>
              <a:path w="1482725" h="1019175">
                <a:moveTo>
                  <a:pt x="25908" y="0"/>
                </a:moveTo>
                <a:lnTo>
                  <a:pt x="0" y="0"/>
                </a:lnTo>
                <a:lnTo>
                  <a:pt x="0" y="516763"/>
                </a:lnTo>
                <a:lnTo>
                  <a:pt x="5842" y="522477"/>
                </a:lnTo>
                <a:lnTo>
                  <a:pt x="1409700" y="522477"/>
                </a:lnTo>
                <a:lnTo>
                  <a:pt x="1409700" y="509524"/>
                </a:lnTo>
                <a:lnTo>
                  <a:pt x="25908" y="509524"/>
                </a:lnTo>
                <a:lnTo>
                  <a:pt x="12953" y="496569"/>
                </a:lnTo>
                <a:lnTo>
                  <a:pt x="25908" y="496569"/>
                </a:lnTo>
                <a:lnTo>
                  <a:pt x="25908" y="0"/>
                </a:lnTo>
                <a:close/>
              </a:path>
              <a:path w="1482725" h="1019175">
                <a:moveTo>
                  <a:pt x="1429766" y="496569"/>
                </a:moveTo>
                <a:lnTo>
                  <a:pt x="25908" y="496569"/>
                </a:lnTo>
                <a:lnTo>
                  <a:pt x="25908" y="509524"/>
                </a:lnTo>
                <a:lnTo>
                  <a:pt x="1409700" y="509524"/>
                </a:lnTo>
                <a:lnTo>
                  <a:pt x="1422653" y="522477"/>
                </a:lnTo>
                <a:lnTo>
                  <a:pt x="1435608" y="522477"/>
                </a:lnTo>
                <a:lnTo>
                  <a:pt x="1435608" y="502412"/>
                </a:lnTo>
                <a:lnTo>
                  <a:pt x="1429766" y="496569"/>
                </a:lnTo>
                <a:close/>
              </a:path>
              <a:path w="1482725" h="1019175">
                <a:moveTo>
                  <a:pt x="25908" y="496569"/>
                </a:moveTo>
                <a:lnTo>
                  <a:pt x="12953" y="496569"/>
                </a:lnTo>
                <a:lnTo>
                  <a:pt x="25908" y="509524"/>
                </a:lnTo>
                <a:lnTo>
                  <a:pt x="25908" y="496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10183"/>
            <a:ext cx="457200" cy="59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708" y="713231"/>
            <a:ext cx="2430780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916" y="2287523"/>
            <a:ext cx="457200" cy="59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623" y="2290572"/>
            <a:ext cx="2089404" cy="638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916" y="3521964"/>
            <a:ext cx="457200" cy="59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23" y="3525011"/>
            <a:ext cx="3540252" cy="63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5220" y="4279391"/>
            <a:ext cx="661415" cy="638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916" y="4687823"/>
            <a:ext cx="457200" cy="59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623" y="4690871"/>
            <a:ext cx="2299716" cy="638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73620"/>
            <a:ext cx="8151495" cy="51860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SzPct val="9574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50" b="1" i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Integer</a:t>
            </a:r>
            <a:r>
              <a:rPr sz="2350" b="1" i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b="1" i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2350">
              <a:latin typeface="Times New Roman"/>
              <a:cs typeface="Times New Roman"/>
            </a:endParaRPr>
          </a:p>
          <a:p>
            <a:pPr marL="756285" marR="735330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50" spc="-50" dirty="0">
                <a:latin typeface="Times New Roman"/>
                <a:cs typeface="Times New Roman"/>
              </a:rPr>
              <a:t>Refers </a:t>
            </a:r>
            <a:r>
              <a:rPr sz="2250" spc="5" dirty="0">
                <a:latin typeface="Times New Roman"/>
                <a:cs typeface="Times New Roman"/>
              </a:rPr>
              <a:t>to </a:t>
            </a:r>
            <a:r>
              <a:rPr sz="2250" spc="25" dirty="0">
                <a:latin typeface="Times New Roman"/>
                <a:cs typeface="Times New Roman"/>
              </a:rPr>
              <a:t>sequence </a:t>
            </a:r>
            <a:r>
              <a:rPr sz="2250" spc="-35" dirty="0">
                <a:latin typeface="Times New Roman"/>
                <a:cs typeface="Times New Roman"/>
              </a:rPr>
              <a:t>of </a:t>
            </a:r>
            <a:r>
              <a:rPr sz="2250" dirty="0">
                <a:latin typeface="Times New Roman"/>
                <a:cs typeface="Times New Roman"/>
              </a:rPr>
              <a:t>digits </a:t>
            </a:r>
            <a:r>
              <a:rPr sz="2250" spc="50" dirty="0">
                <a:latin typeface="Times New Roman"/>
                <a:cs typeface="Times New Roman"/>
              </a:rPr>
              <a:t>such </a:t>
            </a:r>
            <a:r>
              <a:rPr sz="2250" dirty="0">
                <a:latin typeface="Times New Roman"/>
                <a:cs typeface="Times New Roman"/>
              </a:rPr>
              <a:t>as </a:t>
            </a:r>
            <a:r>
              <a:rPr sz="2250" spc="20" dirty="0">
                <a:latin typeface="Times New Roman"/>
                <a:cs typeface="Times New Roman"/>
              </a:rPr>
              <a:t>decimal </a:t>
            </a:r>
            <a:r>
              <a:rPr sz="2250" spc="15" dirty="0">
                <a:latin typeface="Times New Roman"/>
                <a:cs typeface="Times New Roman"/>
              </a:rPr>
              <a:t>integer,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octal  </a:t>
            </a:r>
            <a:r>
              <a:rPr sz="2250" spc="35" dirty="0">
                <a:latin typeface="Times New Roman"/>
                <a:cs typeface="Times New Roman"/>
              </a:rPr>
              <a:t>integer </a:t>
            </a:r>
            <a:r>
              <a:rPr sz="2250" spc="75" dirty="0">
                <a:latin typeface="Times New Roman"/>
                <a:cs typeface="Times New Roman"/>
              </a:rPr>
              <a:t>and </a:t>
            </a:r>
            <a:r>
              <a:rPr sz="2250" spc="25" dirty="0">
                <a:latin typeface="Times New Roman"/>
                <a:cs typeface="Times New Roman"/>
              </a:rPr>
              <a:t>hexadecimal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integer.</a:t>
            </a: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6920" algn="l"/>
              </a:tabLst>
            </a:pPr>
            <a:r>
              <a:rPr sz="2250" spc="-55" dirty="0">
                <a:latin typeface="Times New Roman"/>
                <a:cs typeface="Times New Roman"/>
              </a:rPr>
              <a:t>Some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of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the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examples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are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112,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0551,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56579u,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0X2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etc.</a:t>
            </a:r>
            <a:endParaRPr sz="2250">
              <a:latin typeface="Times New Roman"/>
              <a:cs typeface="Times New Roman"/>
            </a:endParaRPr>
          </a:p>
          <a:p>
            <a:pPr marL="445770" indent="-343535">
              <a:lnSpc>
                <a:spcPct val="100000"/>
              </a:lnSpc>
              <a:spcBef>
                <a:spcPts val="445"/>
              </a:spcBef>
              <a:buSzPct val="95744"/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2350" b="1" i="1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Real</a:t>
            </a:r>
            <a:r>
              <a:rPr sz="2350" b="1" i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b="1" i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2350">
              <a:latin typeface="Times New Roman"/>
              <a:cs typeface="Times New Roman"/>
            </a:endParaRPr>
          </a:p>
          <a:p>
            <a:pPr marL="721360" lvl="1" indent="-3429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21360" algn="l"/>
                <a:tab pos="721995" algn="l"/>
              </a:tabLst>
            </a:pPr>
            <a:r>
              <a:rPr sz="2250" spc="-30" dirty="0">
                <a:latin typeface="Times New Roman"/>
                <a:cs typeface="Times New Roman"/>
              </a:rPr>
              <a:t>The </a:t>
            </a:r>
            <a:r>
              <a:rPr sz="2250" spc="15" dirty="0">
                <a:latin typeface="Times New Roman"/>
                <a:cs typeface="Times New Roman"/>
              </a:rPr>
              <a:t>floating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point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constants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such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as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0.0083,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-0.78,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+67.89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etc.</a:t>
            </a:r>
            <a:endParaRPr sz="2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445770" indent="-343535">
              <a:lnSpc>
                <a:spcPct val="100000"/>
              </a:lnSpc>
              <a:spcBef>
                <a:spcPts val="5"/>
              </a:spcBef>
              <a:buSzPct val="95744"/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2350" b="1" i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Single </a:t>
            </a:r>
            <a:r>
              <a:rPr sz="2350" b="1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 </a:t>
            </a:r>
            <a:r>
              <a:rPr sz="2350" b="1" i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2350">
              <a:latin typeface="Times New Roman"/>
              <a:cs typeface="Times New Roman"/>
            </a:endParaRPr>
          </a:p>
          <a:p>
            <a:pPr marL="721360" marR="92710" lvl="1" indent="-342900">
              <a:lnSpc>
                <a:spcPts val="2700"/>
              </a:lnSpc>
              <a:spcBef>
                <a:spcPts val="610"/>
              </a:spcBef>
              <a:buFont typeface="Arial"/>
              <a:buChar char="–"/>
              <a:tabLst>
                <a:tab pos="721360" algn="l"/>
                <a:tab pos="721995" algn="l"/>
                <a:tab pos="3519170" algn="l"/>
              </a:tabLst>
            </a:pPr>
            <a:r>
              <a:rPr sz="2250" spc="-265" dirty="0">
                <a:latin typeface="Times New Roman"/>
                <a:cs typeface="Times New Roman"/>
              </a:rPr>
              <a:t>A </a:t>
            </a:r>
            <a:r>
              <a:rPr sz="2250" spc="5" dirty="0">
                <a:latin typeface="Times New Roman"/>
                <a:cs typeface="Times New Roman"/>
              </a:rPr>
              <a:t>single </a:t>
            </a:r>
            <a:r>
              <a:rPr sz="2250" spc="80" dirty="0">
                <a:latin typeface="Times New Roman"/>
                <a:cs typeface="Times New Roman"/>
              </a:rPr>
              <a:t>char </a:t>
            </a:r>
            <a:r>
              <a:rPr sz="2250" spc="15" dirty="0">
                <a:latin typeface="Times New Roman"/>
                <a:cs typeface="Times New Roman"/>
              </a:rPr>
              <a:t>const </a:t>
            </a:r>
            <a:r>
              <a:rPr sz="2250" spc="30" dirty="0">
                <a:latin typeface="Times New Roman"/>
                <a:cs typeface="Times New Roman"/>
              </a:rPr>
              <a:t>contains </a:t>
            </a:r>
            <a:r>
              <a:rPr sz="2250" spc="55" dirty="0">
                <a:latin typeface="Times New Roman"/>
                <a:cs typeface="Times New Roman"/>
              </a:rPr>
              <a:t>a </a:t>
            </a:r>
            <a:r>
              <a:rPr sz="2250" spc="5" dirty="0">
                <a:latin typeface="Times New Roman"/>
                <a:cs typeface="Times New Roman"/>
              </a:rPr>
              <a:t>single </a:t>
            </a:r>
            <a:r>
              <a:rPr sz="2250" spc="60" dirty="0">
                <a:latin typeface="Times New Roman"/>
                <a:cs typeface="Times New Roman"/>
              </a:rPr>
              <a:t>character </a:t>
            </a:r>
            <a:r>
              <a:rPr sz="2250" spc="5" dirty="0">
                <a:latin typeface="Times New Roman"/>
                <a:cs typeface="Times New Roman"/>
              </a:rPr>
              <a:t>enclosed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within  </a:t>
            </a:r>
            <a:r>
              <a:rPr sz="2250" spc="60" dirty="0">
                <a:latin typeface="Times New Roman"/>
                <a:cs typeface="Times New Roman"/>
              </a:rPr>
              <a:t>pair </a:t>
            </a:r>
            <a:r>
              <a:rPr sz="2250" spc="-35" dirty="0">
                <a:latin typeface="Times New Roman"/>
                <a:cs typeface="Times New Roman"/>
              </a:rPr>
              <a:t>of </a:t>
            </a:r>
            <a:r>
              <a:rPr sz="2350" i="1" spc="-35" dirty="0">
                <a:latin typeface="Times New Roman"/>
                <a:cs typeface="Times New Roman"/>
              </a:rPr>
              <a:t>single </a:t>
            </a:r>
            <a:r>
              <a:rPr sz="2350" i="1" spc="-25" dirty="0">
                <a:latin typeface="Times New Roman"/>
                <a:cs typeface="Times New Roman"/>
              </a:rPr>
              <a:t>quotes</a:t>
            </a:r>
            <a:r>
              <a:rPr sz="2350" i="1" spc="-125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Times New Roman"/>
                <a:cs typeface="Times New Roman"/>
              </a:rPr>
              <a:t>[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b="1" spc="-85" dirty="0">
                <a:latin typeface="Arial"/>
                <a:cs typeface="Arial"/>
              </a:rPr>
              <a:t>‘	’ </a:t>
            </a:r>
            <a:r>
              <a:rPr sz="2250" spc="-75" dirty="0">
                <a:latin typeface="Times New Roman"/>
                <a:cs typeface="Times New Roman"/>
              </a:rPr>
              <a:t>]. </a:t>
            </a:r>
            <a:r>
              <a:rPr sz="2250" spc="-60" dirty="0">
                <a:latin typeface="Times New Roman"/>
                <a:cs typeface="Times New Roman"/>
              </a:rPr>
              <a:t>For </a:t>
            </a:r>
            <a:r>
              <a:rPr sz="2250" spc="10" dirty="0">
                <a:latin typeface="Times New Roman"/>
                <a:cs typeface="Times New Roman"/>
              </a:rPr>
              <a:t>example, </a:t>
            </a:r>
            <a:r>
              <a:rPr sz="2250" spc="-105" dirty="0">
                <a:latin typeface="Times New Roman"/>
                <a:cs typeface="Times New Roman"/>
              </a:rPr>
              <a:t>‘8’, </a:t>
            </a:r>
            <a:r>
              <a:rPr sz="2250" spc="-120" dirty="0">
                <a:latin typeface="Times New Roman"/>
                <a:cs typeface="Times New Roman"/>
              </a:rPr>
              <a:t>‘a’ </a:t>
            </a:r>
            <a:r>
              <a:rPr sz="2250" spc="-110" dirty="0">
                <a:latin typeface="Times New Roman"/>
                <a:cs typeface="Times New Roman"/>
              </a:rPr>
              <a:t>, </a:t>
            </a:r>
            <a:r>
              <a:rPr sz="2250" spc="-155" dirty="0">
                <a:latin typeface="Times New Roman"/>
                <a:cs typeface="Times New Roman"/>
              </a:rPr>
              <a:t>‘i’</a:t>
            </a:r>
            <a:r>
              <a:rPr sz="2250" spc="23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etc.</a:t>
            </a:r>
            <a:endParaRPr sz="2250">
              <a:latin typeface="Times New Roman"/>
              <a:cs typeface="Times New Roman"/>
            </a:endParaRPr>
          </a:p>
          <a:p>
            <a:pPr marL="445770" indent="-343535">
              <a:lnSpc>
                <a:spcPct val="100000"/>
              </a:lnSpc>
              <a:spcBef>
                <a:spcPts val="350"/>
              </a:spcBef>
              <a:buSzPct val="95744"/>
              <a:buFont typeface="Arial"/>
              <a:buChar char="•"/>
              <a:tabLst>
                <a:tab pos="445134" algn="l"/>
                <a:tab pos="446405" algn="l"/>
              </a:tabLst>
            </a:pPr>
            <a:r>
              <a:rPr sz="2350" b="1" i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r>
              <a:rPr sz="2350" b="1" i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b="1" i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2350">
              <a:latin typeface="Times New Roman"/>
              <a:cs typeface="Times New Roman"/>
            </a:endParaRPr>
          </a:p>
          <a:p>
            <a:pPr marL="721360" marR="5080" lvl="1" indent="-3429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21360" algn="l"/>
                <a:tab pos="721995" algn="l"/>
              </a:tabLst>
            </a:pPr>
            <a:r>
              <a:rPr sz="2250" spc="-265" dirty="0">
                <a:latin typeface="Times New Roman"/>
                <a:cs typeface="Times New Roman"/>
              </a:rPr>
              <a:t>A </a:t>
            </a:r>
            <a:r>
              <a:rPr sz="2250" spc="35" dirty="0">
                <a:latin typeface="Times New Roman"/>
                <a:cs typeface="Times New Roman"/>
              </a:rPr>
              <a:t>string constant </a:t>
            </a:r>
            <a:r>
              <a:rPr sz="2250" spc="-35" dirty="0">
                <a:latin typeface="Times New Roman"/>
                <a:cs typeface="Times New Roman"/>
              </a:rPr>
              <a:t>is </a:t>
            </a:r>
            <a:r>
              <a:rPr sz="2250" spc="55" dirty="0">
                <a:latin typeface="Times New Roman"/>
                <a:cs typeface="Times New Roman"/>
              </a:rPr>
              <a:t>a </a:t>
            </a:r>
            <a:r>
              <a:rPr sz="2250" spc="25" dirty="0">
                <a:latin typeface="Times New Roman"/>
                <a:cs typeface="Times New Roman"/>
              </a:rPr>
              <a:t>sequence </a:t>
            </a:r>
            <a:r>
              <a:rPr sz="2250" spc="-35" dirty="0">
                <a:latin typeface="Times New Roman"/>
                <a:cs typeface="Times New Roman"/>
              </a:rPr>
              <a:t>of </a:t>
            </a:r>
            <a:r>
              <a:rPr sz="2250" spc="45" dirty="0">
                <a:latin typeface="Times New Roman"/>
                <a:cs typeface="Times New Roman"/>
              </a:rPr>
              <a:t>characters </a:t>
            </a:r>
            <a:r>
              <a:rPr sz="2250" spc="5" dirty="0">
                <a:latin typeface="Times New Roman"/>
                <a:cs typeface="Times New Roman"/>
              </a:rPr>
              <a:t>enclosed </a:t>
            </a:r>
            <a:r>
              <a:rPr sz="2250" spc="50" dirty="0">
                <a:latin typeface="Times New Roman"/>
                <a:cs typeface="Times New Roman"/>
              </a:rPr>
              <a:t>in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double  </a:t>
            </a:r>
            <a:r>
              <a:rPr sz="2250" spc="15" dirty="0">
                <a:latin typeface="Times New Roman"/>
                <a:cs typeface="Times New Roman"/>
              </a:rPr>
              <a:t>quotes </a:t>
            </a:r>
            <a:r>
              <a:rPr sz="2250" spc="-45" dirty="0">
                <a:latin typeface="Times New Roman"/>
                <a:cs typeface="Times New Roman"/>
              </a:rPr>
              <a:t>[ </a:t>
            </a:r>
            <a:r>
              <a:rPr sz="2250" spc="-285" dirty="0">
                <a:latin typeface="Times New Roman"/>
                <a:cs typeface="Times New Roman"/>
              </a:rPr>
              <a:t>“ ” </a:t>
            </a:r>
            <a:r>
              <a:rPr sz="2250" spc="-65" dirty="0">
                <a:latin typeface="Times New Roman"/>
                <a:cs typeface="Times New Roman"/>
              </a:rPr>
              <a:t>]; </a:t>
            </a:r>
            <a:r>
              <a:rPr sz="2250" spc="-60" dirty="0">
                <a:latin typeface="Times New Roman"/>
                <a:cs typeface="Times New Roman"/>
              </a:rPr>
              <a:t>For </a:t>
            </a:r>
            <a:r>
              <a:rPr sz="2250" spc="10" dirty="0">
                <a:latin typeface="Times New Roman"/>
                <a:cs typeface="Times New Roman"/>
              </a:rPr>
              <a:t>example, </a:t>
            </a:r>
            <a:r>
              <a:rPr sz="2250" spc="-35" dirty="0">
                <a:latin typeface="Times New Roman"/>
                <a:cs typeface="Times New Roman"/>
              </a:rPr>
              <a:t>“0211”, </a:t>
            </a:r>
            <a:r>
              <a:rPr sz="2250" spc="-75" dirty="0">
                <a:latin typeface="Times New Roman"/>
                <a:cs typeface="Times New Roman"/>
              </a:rPr>
              <a:t>“Stack </a:t>
            </a:r>
            <a:r>
              <a:rPr sz="2250" spc="-25" dirty="0">
                <a:latin typeface="Times New Roman"/>
                <a:cs typeface="Times New Roman"/>
              </a:rPr>
              <a:t>Overflow”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etc.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81477" y="3759"/>
            <a:ext cx="378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0" dirty="0"/>
              <a:t>Constants</a:t>
            </a:r>
            <a:r>
              <a:rPr sz="3600" spc="-245" dirty="0"/>
              <a:t> </a:t>
            </a:r>
            <a:r>
              <a:rPr sz="3600" spc="-340" dirty="0"/>
              <a:t>Examples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140919"/>
            <a:ext cx="3183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DECLARATIONS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911097"/>
            <a:ext cx="8183880" cy="56591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46100" marR="117475" indent="-533400">
              <a:lnSpc>
                <a:spcPct val="70000"/>
              </a:lnSpc>
              <a:spcBef>
                <a:spcPts val="960"/>
              </a:spcBef>
              <a:buFont typeface="Wingdings"/>
              <a:buChar char=""/>
              <a:tabLst>
                <a:tab pos="546100" algn="l"/>
                <a:tab pos="546735" algn="l"/>
              </a:tabLst>
            </a:pPr>
            <a:r>
              <a:rPr sz="2400" spc="130" dirty="0">
                <a:latin typeface="Arial"/>
                <a:cs typeface="Arial"/>
              </a:rPr>
              <a:t>Constants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spc="130" dirty="0">
                <a:latin typeface="Arial"/>
                <a:cs typeface="Arial"/>
              </a:rPr>
              <a:t>variables </a:t>
            </a:r>
            <a:r>
              <a:rPr sz="2400" spc="110" dirty="0">
                <a:latin typeface="Arial"/>
                <a:cs typeface="Arial"/>
              </a:rPr>
              <a:t>must </a:t>
            </a:r>
            <a:r>
              <a:rPr sz="2400" spc="70" dirty="0">
                <a:latin typeface="Arial"/>
                <a:cs typeface="Arial"/>
              </a:rPr>
              <a:t>be </a:t>
            </a:r>
            <a:r>
              <a:rPr sz="2400" spc="130" dirty="0">
                <a:latin typeface="Arial"/>
                <a:cs typeface="Arial"/>
              </a:rPr>
              <a:t>declared </a:t>
            </a:r>
            <a:r>
              <a:rPr sz="2400" spc="125" dirty="0">
                <a:latin typeface="Arial"/>
                <a:cs typeface="Arial"/>
              </a:rPr>
              <a:t>before  </a:t>
            </a:r>
            <a:r>
              <a:rPr sz="2400" spc="110" dirty="0">
                <a:latin typeface="Arial"/>
                <a:cs typeface="Arial"/>
              </a:rPr>
              <a:t>they </a:t>
            </a:r>
            <a:r>
              <a:rPr sz="2400" spc="95" dirty="0">
                <a:latin typeface="Arial"/>
                <a:cs typeface="Arial"/>
              </a:rPr>
              <a:t>can </a:t>
            </a:r>
            <a:r>
              <a:rPr sz="2400" spc="70" dirty="0">
                <a:latin typeface="Arial"/>
                <a:cs typeface="Arial"/>
              </a:rPr>
              <a:t>be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546100" marR="737235" indent="-533400">
              <a:lnSpc>
                <a:spcPct val="70000"/>
              </a:lnSpc>
              <a:spcBef>
                <a:spcPts val="580"/>
              </a:spcBef>
              <a:buFont typeface="Wingdings"/>
              <a:buChar char=""/>
              <a:tabLst>
                <a:tab pos="546100" algn="l"/>
                <a:tab pos="546735" algn="l"/>
                <a:tab pos="61169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130" dirty="0">
                <a:latin typeface="Arial"/>
                <a:cs typeface="Arial"/>
              </a:rPr>
              <a:t>constant </a:t>
            </a:r>
            <a:r>
              <a:rPr sz="2400" spc="135" dirty="0">
                <a:latin typeface="Arial"/>
                <a:cs typeface="Arial"/>
              </a:rPr>
              <a:t>declaration</a:t>
            </a:r>
            <a:r>
              <a:rPr sz="2400" spc="5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specifies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the	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</a:t>
            </a:r>
            <a:r>
              <a:rPr sz="2400" spc="120" dirty="0">
                <a:latin typeface="Arial"/>
                <a:cs typeface="Arial"/>
              </a:rPr>
              <a:t>, </a:t>
            </a:r>
            <a:r>
              <a:rPr sz="2400" spc="100" dirty="0">
                <a:latin typeface="Arial"/>
                <a:cs typeface="Arial"/>
              </a:rPr>
              <a:t>the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spc="100" dirty="0">
                <a:latin typeface="Arial"/>
                <a:cs typeface="Arial"/>
              </a:rPr>
              <a:t>the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 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4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constant</a:t>
            </a:r>
            <a:r>
              <a:rPr sz="2400" spc="13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46100" marR="1144905" indent="-533400">
              <a:lnSpc>
                <a:spcPct val="70000"/>
              </a:lnSpc>
              <a:spcBef>
                <a:spcPts val="575"/>
              </a:spcBef>
              <a:buFont typeface="Wingdings"/>
              <a:buChar char=""/>
              <a:tabLst>
                <a:tab pos="546100" algn="l"/>
                <a:tab pos="546735" algn="l"/>
              </a:tabLst>
            </a:pPr>
            <a:r>
              <a:rPr sz="2400" spc="95" dirty="0">
                <a:latin typeface="Arial"/>
                <a:cs typeface="Arial"/>
              </a:rPr>
              <a:t>any </a:t>
            </a:r>
            <a:r>
              <a:rPr sz="2400" spc="125" dirty="0">
                <a:latin typeface="Arial"/>
                <a:cs typeface="Arial"/>
              </a:rPr>
              <a:t>attempt </a:t>
            </a:r>
            <a:r>
              <a:rPr sz="2400" spc="75" dirty="0">
                <a:latin typeface="Arial"/>
                <a:cs typeface="Arial"/>
              </a:rPr>
              <a:t>to </a:t>
            </a:r>
            <a:r>
              <a:rPr sz="2400" spc="114" dirty="0">
                <a:latin typeface="Arial"/>
                <a:cs typeface="Arial"/>
              </a:rPr>
              <a:t>alter </a:t>
            </a:r>
            <a:r>
              <a:rPr sz="2400" spc="100" dirty="0">
                <a:latin typeface="Arial"/>
                <a:cs typeface="Arial"/>
              </a:rPr>
              <a:t>the </a:t>
            </a:r>
            <a:r>
              <a:rPr sz="2400" spc="114" dirty="0">
                <a:latin typeface="Arial"/>
                <a:cs typeface="Arial"/>
              </a:rPr>
              <a:t>value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130" dirty="0">
                <a:latin typeface="Arial"/>
                <a:cs typeface="Arial"/>
              </a:rPr>
              <a:t>variable  </a:t>
            </a:r>
            <a:r>
              <a:rPr sz="2400" spc="125" dirty="0"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  <a:p>
            <a:pPr marL="546100" marR="380365" indent="-533400">
              <a:lnSpc>
                <a:spcPct val="70000"/>
              </a:lnSpc>
              <a:spcBef>
                <a:spcPts val="580"/>
              </a:spcBef>
              <a:buFont typeface="Wingdings"/>
              <a:buChar char=""/>
              <a:tabLst>
                <a:tab pos="1268095" algn="l"/>
                <a:tab pos="1268730" algn="l"/>
                <a:tab pos="5135245" algn="l"/>
              </a:tabLst>
            </a:pPr>
            <a:r>
              <a:rPr sz="2400" spc="70" dirty="0">
                <a:latin typeface="Arial"/>
                <a:cs typeface="Arial"/>
              </a:rPr>
              <a:t>as  </a:t>
            </a:r>
            <a:r>
              <a:rPr sz="2400" spc="130" dirty="0">
                <a:latin typeface="Arial"/>
                <a:cs typeface="Arial"/>
              </a:rPr>
              <a:t>constant </a:t>
            </a:r>
            <a:r>
              <a:rPr sz="2400" spc="125" dirty="0">
                <a:latin typeface="Arial"/>
                <a:cs typeface="Arial"/>
              </a:rPr>
              <a:t>results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in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an	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message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by  </a:t>
            </a:r>
            <a:r>
              <a:rPr sz="2400" spc="100" dirty="0">
                <a:latin typeface="Arial"/>
                <a:cs typeface="Arial"/>
              </a:rPr>
              <a:t>the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compiler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ts val="2160"/>
              </a:lnSpc>
              <a:buFont typeface="Wingdings"/>
              <a:buChar char=""/>
              <a:tabLst>
                <a:tab pos="546100" algn="l"/>
                <a:tab pos="546735" algn="l"/>
                <a:tab pos="60331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125" dirty="0">
                <a:latin typeface="Arial"/>
                <a:cs typeface="Arial"/>
              </a:rPr>
              <a:t>variable </a:t>
            </a:r>
            <a:r>
              <a:rPr sz="2400" spc="130" dirty="0">
                <a:latin typeface="Arial"/>
                <a:cs typeface="Arial"/>
              </a:rPr>
              <a:t>declaration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specifies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the	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</a:t>
            </a:r>
            <a:r>
              <a:rPr sz="2400" spc="120" dirty="0">
                <a:latin typeface="Arial"/>
                <a:cs typeface="Arial"/>
              </a:rPr>
              <a:t>,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ts val="2014"/>
              </a:lnSpc>
            </a:pP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possibly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the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</a:t>
            </a:r>
            <a:r>
              <a:rPr sz="2400" u="heavy" spc="2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</a:t>
            </a:r>
            <a:r>
              <a:rPr sz="2400" u="heavy" spc="2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ts val="2450"/>
              </a:lnSpc>
            </a:pPr>
            <a:r>
              <a:rPr sz="24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</a:t>
            </a:r>
            <a:r>
              <a:rPr sz="2400" spc="13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546100" marR="478155" indent="-533400">
              <a:lnSpc>
                <a:spcPct val="70000"/>
              </a:lnSpc>
              <a:buFont typeface="Wingdings"/>
              <a:buChar char=""/>
              <a:tabLst>
                <a:tab pos="546100" algn="l"/>
                <a:tab pos="546735" algn="l"/>
              </a:tabLst>
            </a:pPr>
            <a:r>
              <a:rPr sz="2400" spc="110" dirty="0">
                <a:latin typeface="Arial"/>
                <a:cs typeface="Arial"/>
              </a:rPr>
              <a:t>When </a:t>
            </a:r>
            <a:r>
              <a:rPr sz="2400" spc="95" dirty="0">
                <a:latin typeface="Arial"/>
                <a:cs typeface="Arial"/>
              </a:rPr>
              <a:t>you </a:t>
            </a:r>
            <a:r>
              <a:rPr sz="2400" spc="125" dirty="0">
                <a:latin typeface="Arial"/>
                <a:cs typeface="Arial"/>
              </a:rPr>
              <a:t>declare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130" dirty="0">
                <a:latin typeface="Arial"/>
                <a:cs typeface="Arial"/>
              </a:rPr>
              <a:t>constant </a:t>
            </a:r>
            <a:r>
              <a:rPr sz="2400" spc="7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130" dirty="0">
                <a:latin typeface="Arial"/>
                <a:cs typeface="Arial"/>
              </a:rPr>
              <a:t>variable, </a:t>
            </a:r>
            <a:r>
              <a:rPr sz="2400" spc="100" dirty="0">
                <a:latin typeface="Arial"/>
                <a:cs typeface="Arial"/>
              </a:rPr>
              <a:t>the  </a:t>
            </a:r>
            <a:r>
              <a:rPr sz="2400" spc="130" dirty="0">
                <a:latin typeface="Arial"/>
                <a:cs typeface="Arial"/>
              </a:rPr>
              <a:t>compiler: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75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ct val="70000"/>
              </a:lnSpc>
              <a:spcBef>
                <a:spcPts val="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400" spc="75" dirty="0">
                <a:latin typeface="Arial"/>
                <a:cs typeface="Arial"/>
              </a:rPr>
              <a:t>Reserves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75" dirty="0">
                <a:latin typeface="Arial"/>
                <a:cs typeface="Arial"/>
              </a:rPr>
              <a:t>memory location </a:t>
            </a:r>
            <a:r>
              <a:rPr sz="2400" spc="40" dirty="0">
                <a:latin typeface="Arial"/>
                <a:cs typeface="Arial"/>
              </a:rPr>
              <a:t>in </a:t>
            </a:r>
            <a:r>
              <a:rPr sz="2400" spc="65" dirty="0">
                <a:latin typeface="Arial"/>
                <a:cs typeface="Arial"/>
              </a:rPr>
              <a:t>which </a:t>
            </a:r>
            <a:r>
              <a:rPr sz="2400" spc="45" dirty="0">
                <a:latin typeface="Arial"/>
                <a:cs typeface="Arial"/>
              </a:rPr>
              <a:t>to </a:t>
            </a:r>
            <a:r>
              <a:rPr sz="2400" spc="70" dirty="0">
                <a:latin typeface="Arial"/>
                <a:cs typeface="Arial"/>
              </a:rPr>
              <a:t>store </a:t>
            </a:r>
            <a:r>
              <a:rPr sz="2400" spc="60" dirty="0">
                <a:latin typeface="Arial"/>
                <a:cs typeface="Arial"/>
              </a:rPr>
              <a:t>the  </a:t>
            </a:r>
            <a:r>
              <a:rPr sz="2400" spc="70" dirty="0">
                <a:latin typeface="Arial"/>
                <a:cs typeface="Arial"/>
              </a:rPr>
              <a:t>value </a:t>
            </a:r>
            <a:r>
              <a:rPr sz="2400" spc="45" dirty="0">
                <a:latin typeface="Arial"/>
                <a:cs typeface="Arial"/>
              </a:rPr>
              <a:t>of </a:t>
            </a: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75" dirty="0">
                <a:latin typeface="Arial"/>
                <a:cs typeface="Arial"/>
              </a:rPr>
              <a:t>constant </a:t>
            </a:r>
            <a:r>
              <a:rPr sz="2400" spc="40" dirty="0">
                <a:latin typeface="Arial"/>
                <a:cs typeface="Arial"/>
              </a:rPr>
              <a:t>or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  <a:p>
            <a:pPr marL="927100" marR="262255" lvl="1" indent="-457200">
              <a:lnSpc>
                <a:spcPct val="70000"/>
              </a:lnSpc>
              <a:spcBef>
                <a:spcPts val="57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2400" spc="80" dirty="0">
                <a:latin typeface="Arial"/>
                <a:cs typeface="Arial"/>
              </a:rPr>
              <a:t>Associates </a:t>
            </a: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65" dirty="0">
                <a:latin typeface="Arial"/>
                <a:cs typeface="Arial"/>
              </a:rPr>
              <a:t>name </a:t>
            </a:r>
            <a:r>
              <a:rPr sz="2400" spc="45" dirty="0">
                <a:latin typeface="Arial"/>
                <a:cs typeface="Arial"/>
              </a:rPr>
              <a:t>of </a:t>
            </a: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75" dirty="0">
                <a:latin typeface="Arial"/>
                <a:cs typeface="Arial"/>
              </a:rPr>
              <a:t>constant </a:t>
            </a:r>
            <a:r>
              <a:rPr sz="2400" spc="40" dirty="0">
                <a:latin typeface="Arial"/>
                <a:cs typeface="Arial"/>
              </a:rPr>
              <a:t>or </a:t>
            </a:r>
            <a:r>
              <a:rPr sz="2400" spc="75" dirty="0">
                <a:latin typeface="Arial"/>
                <a:cs typeface="Arial"/>
              </a:rPr>
              <a:t>variable  </a:t>
            </a:r>
            <a:r>
              <a:rPr sz="2400" spc="65" dirty="0">
                <a:latin typeface="Arial"/>
                <a:cs typeface="Arial"/>
              </a:rPr>
              <a:t>with </a:t>
            </a: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75" dirty="0">
                <a:latin typeface="Arial"/>
                <a:cs typeface="Arial"/>
              </a:rPr>
              <a:t>memory</a:t>
            </a:r>
            <a:r>
              <a:rPr sz="2400" spc="4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13434"/>
            <a:ext cx="8066405" cy="46901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is a data name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5" dirty="0">
                <a:latin typeface="Arial"/>
                <a:cs typeface="Arial"/>
              </a:rPr>
              <a:t>is used </a:t>
            </a:r>
            <a:r>
              <a:rPr sz="2700" dirty="0">
                <a:latin typeface="Arial"/>
                <a:cs typeface="Arial"/>
              </a:rPr>
              <a:t>to store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any  </a:t>
            </a:r>
            <a:r>
              <a:rPr sz="2700" dirty="0">
                <a:latin typeface="Arial"/>
                <a:cs typeface="Arial"/>
              </a:rPr>
              <a:t>data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value.</a:t>
            </a:r>
            <a:endParaRPr sz="2700">
              <a:latin typeface="Arial"/>
              <a:cs typeface="Arial"/>
            </a:endParaRPr>
          </a:p>
          <a:p>
            <a:pPr marL="355600" marR="647700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i="1" u="heavy" spc="-1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Arial"/>
                <a:cs typeface="Arial"/>
              </a:rPr>
              <a:t>Variables</a:t>
            </a:r>
            <a:r>
              <a:rPr sz="2700" b="1" i="1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are </a:t>
            </a:r>
            <a:r>
              <a:rPr sz="2700" dirty="0">
                <a:latin typeface="Arial"/>
                <a:cs typeface="Arial"/>
              </a:rPr>
              <a:t>used to store </a:t>
            </a:r>
            <a:r>
              <a:rPr sz="2700" spc="-5" dirty="0">
                <a:latin typeface="Arial"/>
                <a:cs typeface="Arial"/>
              </a:rPr>
              <a:t>values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5" dirty="0">
                <a:latin typeface="Arial"/>
                <a:cs typeface="Arial"/>
              </a:rPr>
              <a:t>can be  changed during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program </a:t>
            </a:r>
            <a:r>
              <a:rPr sz="2700" dirty="0">
                <a:latin typeface="Arial"/>
                <a:cs typeface="Arial"/>
              </a:rPr>
              <a:t>execution.</a:t>
            </a:r>
            <a:endParaRPr sz="2700">
              <a:latin typeface="Arial"/>
              <a:cs typeface="Arial"/>
            </a:endParaRPr>
          </a:p>
          <a:p>
            <a:pPr marL="355600" marR="107314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3607435" algn="l"/>
              </a:tabLst>
            </a:pPr>
            <a:r>
              <a:rPr sz="2700" b="1" spc="-20" dirty="0">
                <a:latin typeface="Arial"/>
                <a:cs typeface="Arial"/>
              </a:rPr>
              <a:t>Variables </a:t>
            </a:r>
            <a:r>
              <a:rPr sz="2700" spc="-5" dirty="0">
                <a:latin typeface="Arial"/>
                <a:cs typeface="Arial"/>
              </a:rPr>
              <a:t>in C </a:t>
            </a:r>
            <a:r>
              <a:rPr sz="2700" dirty="0">
                <a:latin typeface="Arial"/>
                <a:cs typeface="Arial"/>
              </a:rPr>
              <a:t>have the </a:t>
            </a:r>
            <a:r>
              <a:rPr sz="2700" spc="-5" dirty="0">
                <a:latin typeface="Arial"/>
                <a:cs typeface="Arial"/>
              </a:rPr>
              <a:t>same meaning as  </a:t>
            </a:r>
            <a:r>
              <a:rPr sz="2700" dirty="0">
                <a:latin typeface="Arial"/>
                <a:cs typeface="Arial"/>
              </a:rPr>
              <a:t>variables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algebra.	That </a:t>
            </a:r>
            <a:r>
              <a:rPr sz="2700" dirty="0">
                <a:latin typeface="Arial"/>
                <a:cs typeface="Arial"/>
              </a:rPr>
              <a:t>is, they </a:t>
            </a:r>
            <a:r>
              <a:rPr sz="2700" spc="-5" dirty="0">
                <a:latin typeface="Arial"/>
                <a:cs typeface="Arial"/>
              </a:rPr>
              <a:t>represent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some  </a:t>
            </a:r>
            <a:r>
              <a:rPr sz="2700" spc="-5" dirty="0">
                <a:latin typeface="Arial"/>
                <a:cs typeface="Arial"/>
              </a:rPr>
              <a:t>unknown, </a:t>
            </a:r>
            <a:r>
              <a:rPr sz="2700" dirty="0">
                <a:latin typeface="Arial"/>
                <a:cs typeface="Arial"/>
              </a:rPr>
              <a:t>or variable,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value.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81280" algn="ctr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x =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+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</a:t>
            </a:r>
            <a:endParaRPr sz="2700">
              <a:latin typeface="Arial"/>
              <a:cs typeface="Arial"/>
            </a:endParaRPr>
          </a:p>
          <a:p>
            <a:pPr marL="81915" algn="ctr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z + 2 = 3(y -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5)</a:t>
            </a:r>
            <a:endParaRPr sz="2700">
              <a:latin typeface="Arial"/>
              <a:cs typeface="Arial"/>
            </a:endParaRPr>
          </a:p>
          <a:p>
            <a:pPr marL="355600" marR="878840" indent="-342900">
              <a:lnSpc>
                <a:spcPct val="8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Remember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5" dirty="0">
                <a:latin typeface="Arial"/>
                <a:cs typeface="Arial"/>
              </a:rPr>
              <a:t>variables in algebra are  represented by a single alphabetic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character.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249" y="187197"/>
            <a:ext cx="5771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What </a:t>
            </a:r>
            <a:r>
              <a:rPr spc="-320" dirty="0"/>
              <a:t>Are </a:t>
            </a:r>
            <a:r>
              <a:rPr spc="-290" dirty="0"/>
              <a:t>Variables </a:t>
            </a:r>
            <a:r>
              <a:rPr spc="-254" dirty="0"/>
              <a:t>in</a:t>
            </a:r>
            <a:r>
              <a:rPr spc="-225" dirty="0"/>
              <a:t> </a:t>
            </a:r>
            <a:r>
              <a:rPr spc="-775" dirty="0"/>
              <a:t>C?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0"/>
            <a:ext cx="30518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i="0" u="heavy" spc="-240" dirty="0">
                <a:solidFill>
                  <a:srgbClr val="943735"/>
                </a:solidFill>
                <a:uFill>
                  <a:solidFill>
                    <a:srgbClr val="943735"/>
                  </a:solidFill>
                </a:uFill>
                <a:latin typeface="Trebuchet MS"/>
                <a:cs typeface="Trebuchet MS"/>
              </a:rPr>
              <a:t>Introduction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16253"/>
            <a:ext cx="7967980" cy="5388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904240" indent="-342900">
              <a:lnSpc>
                <a:spcPct val="1000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  <a:tab pos="5203825" algn="l"/>
              </a:tabLst>
            </a:pPr>
            <a:r>
              <a:rPr sz="2550" spc="-5" dirty="0">
                <a:latin typeface="Arial"/>
                <a:cs typeface="Arial"/>
              </a:rPr>
              <a:t>C is a general</a:t>
            </a:r>
            <a:r>
              <a:rPr sz="2550" spc="35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purpose</a:t>
            </a:r>
            <a:r>
              <a:rPr sz="255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language	which is</a:t>
            </a:r>
            <a:r>
              <a:rPr sz="2550" spc="-65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very  closely associated with UNIX for which it was  developed in Bell</a:t>
            </a:r>
            <a:r>
              <a:rPr sz="2550" spc="-35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Laboratories.</a:t>
            </a:r>
            <a:endParaRPr sz="2550">
              <a:latin typeface="Arial"/>
              <a:cs typeface="Arial"/>
            </a:endParaRPr>
          </a:p>
          <a:p>
            <a:pPr marL="355600" marR="537210" indent="-342900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355600" algn="l"/>
              </a:tabLst>
            </a:pPr>
            <a:r>
              <a:rPr sz="2550" spc="-5" dirty="0">
                <a:latin typeface="Arial"/>
                <a:cs typeface="Arial"/>
              </a:rPr>
              <a:t>Most of the programs of UNIX are written and run  with the help of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-10" dirty="0">
                <a:latin typeface="Arial"/>
                <a:cs typeface="Arial"/>
              </a:rPr>
              <a:t>'C'.</a:t>
            </a:r>
            <a:endParaRPr sz="255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10"/>
              </a:spcBef>
              <a:buFont typeface="Wingdings"/>
              <a:buChar char=""/>
              <a:tabLst>
                <a:tab pos="355600" algn="l"/>
              </a:tabLst>
            </a:pPr>
            <a:r>
              <a:rPr sz="2550" spc="-5" dirty="0">
                <a:latin typeface="Arial"/>
                <a:cs typeface="Arial"/>
              </a:rPr>
              <a:t>Many of the important ideas of 'c' stem are from  </a:t>
            </a:r>
            <a:r>
              <a:rPr sz="2550" spc="-10" dirty="0">
                <a:latin typeface="Arial"/>
                <a:cs typeface="Arial"/>
              </a:rPr>
              <a:t>BCPL </a:t>
            </a:r>
            <a:r>
              <a:rPr sz="2550" spc="-5" dirty="0">
                <a:latin typeface="Arial"/>
                <a:cs typeface="Arial"/>
              </a:rPr>
              <a:t>by Martin</a:t>
            </a:r>
            <a:r>
              <a:rPr sz="2550" spc="-8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Richards.</a:t>
            </a:r>
            <a:endParaRPr sz="25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355600" algn="l"/>
              </a:tabLst>
            </a:pPr>
            <a:r>
              <a:rPr sz="2550" spc="-5" dirty="0">
                <a:latin typeface="Arial"/>
                <a:cs typeface="Arial"/>
              </a:rPr>
              <a:t>In 1972, Dennies Ritchie at Bell Laboratories wrote C  Language which caused a revolution in computing  world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.</a:t>
            </a:r>
            <a:endParaRPr sz="2550">
              <a:latin typeface="Arial"/>
              <a:cs typeface="Arial"/>
            </a:endParaRPr>
          </a:p>
          <a:p>
            <a:pPr marL="355600" marR="39370" indent="-342900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355600" algn="l"/>
              </a:tabLst>
            </a:pPr>
            <a:r>
              <a:rPr sz="2550" spc="-5" dirty="0">
                <a:latin typeface="Arial"/>
                <a:cs typeface="Arial"/>
              </a:rPr>
              <a:t>From beginning C was intended to be useful for busy  programmers to get things done easily because C is  powerful,dominant and supple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language.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992" y="0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/>
              <a:t>Naming</a:t>
            </a:r>
            <a:r>
              <a:rPr sz="4000" spc="-260" dirty="0"/>
              <a:t> </a:t>
            </a:r>
            <a:r>
              <a:rPr sz="4000" spc="-265" dirty="0"/>
              <a:t>Variables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7736" y="940054"/>
            <a:ext cx="8229600" cy="448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70815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5454"/>
              <a:buFont typeface="Wingdings"/>
              <a:buChar char=""/>
              <a:tabLst>
                <a:tab pos="241300" algn="l"/>
                <a:tab pos="3235960" algn="l"/>
              </a:tabLst>
            </a:pPr>
            <a:r>
              <a:rPr sz="2200" spc="105" dirty="0">
                <a:latin typeface="Arial"/>
                <a:cs typeface="Arial"/>
              </a:rPr>
              <a:t>Variables </a:t>
            </a:r>
            <a:r>
              <a:rPr sz="2200" spc="7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C </a:t>
            </a:r>
            <a:r>
              <a:rPr sz="2200" spc="85" dirty="0">
                <a:latin typeface="Arial"/>
                <a:cs typeface="Arial"/>
              </a:rPr>
              <a:t>may </a:t>
            </a:r>
            <a:r>
              <a:rPr sz="2200" spc="65" dirty="0">
                <a:latin typeface="Arial"/>
                <a:cs typeface="Arial"/>
              </a:rPr>
              <a:t>be </a:t>
            </a:r>
            <a:r>
              <a:rPr sz="2200" spc="105" dirty="0">
                <a:latin typeface="Arial"/>
                <a:cs typeface="Arial"/>
              </a:rPr>
              <a:t>given </a:t>
            </a:r>
            <a:r>
              <a:rPr sz="2200" spc="130" dirty="0">
                <a:latin typeface="Arial"/>
                <a:cs typeface="Arial"/>
              </a:rPr>
              <a:t>representations </a:t>
            </a:r>
            <a:r>
              <a:rPr sz="2200" spc="125" dirty="0">
                <a:latin typeface="Arial"/>
                <a:cs typeface="Arial"/>
              </a:rPr>
              <a:t>containing  </a:t>
            </a:r>
            <a:r>
              <a:rPr sz="2200" spc="120" dirty="0">
                <a:latin typeface="Arial"/>
                <a:cs typeface="Arial"/>
              </a:rPr>
              <a:t>multiple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spc="125" dirty="0">
                <a:latin typeface="Arial"/>
                <a:cs typeface="Arial"/>
              </a:rPr>
              <a:t>characters.	</a:t>
            </a:r>
            <a:r>
              <a:rPr sz="2200" spc="90" dirty="0">
                <a:latin typeface="Arial"/>
                <a:cs typeface="Arial"/>
              </a:rPr>
              <a:t>But </a:t>
            </a:r>
            <a:r>
              <a:rPr sz="2200" spc="110" dirty="0">
                <a:latin typeface="Arial"/>
                <a:cs typeface="Arial"/>
              </a:rPr>
              <a:t>there </a:t>
            </a:r>
            <a:r>
              <a:rPr sz="2200" spc="90" dirty="0">
                <a:latin typeface="Arial"/>
                <a:cs typeface="Arial"/>
              </a:rPr>
              <a:t>are </a:t>
            </a:r>
            <a:r>
              <a:rPr sz="2200" spc="110" dirty="0">
                <a:latin typeface="Arial"/>
                <a:cs typeface="Arial"/>
              </a:rPr>
              <a:t>rules </a:t>
            </a:r>
            <a:r>
              <a:rPr sz="2200" spc="90" dirty="0">
                <a:latin typeface="Arial"/>
                <a:cs typeface="Arial"/>
              </a:rPr>
              <a:t>for </a:t>
            </a:r>
            <a:r>
              <a:rPr sz="2200" spc="110" dirty="0">
                <a:latin typeface="Arial"/>
                <a:cs typeface="Arial"/>
              </a:rPr>
              <a:t>these  </a:t>
            </a:r>
            <a:r>
              <a:rPr sz="2200" spc="130" dirty="0">
                <a:latin typeface="Arial"/>
                <a:cs typeface="Arial"/>
              </a:rPr>
              <a:t>representations.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100" dirty="0">
                <a:latin typeface="Arial"/>
                <a:cs typeface="Arial"/>
              </a:rPr>
              <a:t>Variable </a:t>
            </a:r>
            <a:r>
              <a:rPr sz="2200" spc="105" dirty="0">
                <a:latin typeface="Arial"/>
                <a:cs typeface="Arial"/>
              </a:rPr>
              <a:t>names </a:t>
            </a:r>
            <a:r>
              <a:rPr sz="2200" spc="7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4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  <a:tab pos="5853430" algn="l"/>
              </a:tabLst>
            </a:pPr>
            <a:r>
              <a:rPr sz="2200" spc="55" dirty="0">
                <a:latin typeface="Arial"/>
                <a:cs typeface="Arial"/>
              </a:rPr>
              <a:t>May </a:t>
            </a:r>
            <a:r>
              <a:rPr sz="2200" spc="70" dirty="0">
                <a:latin typeface="Arial"/>
                <a:cs typeface="Arial"/>
              </a:rPr>
              <a:t>only </a:t>
            </a:r>
            <a:r>
              <a:rPr sz="2200" spc="80" dirty="0">
                <a:latin typeface="Arial"/>
                <a:cs typeface="Arial"/>
              </a:rPr>
              <a:t>consist </a:t>
            </a:r>
            <a:r>
              <a:rPr sz="2200" spc="45" dirty="0">
                <a:latin typeface="Arial"/>
                <a:cs typeface="Arial"/>
              </a:rPr>
              <a:t>of </a:t>
            </a:r>
            <a:r>
              <a:rPr sz="2200" spc="80" dirty="0">
                <a:latin typeface="Arial"/>
                <a:cs typeface="Arial"/>
              </a:rPr>
              <a:t>letters, 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digits,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and	</a:t>
            </a:r>
            <a:r>
              <a:rPr sz="2200" spc="85" dirty="0">
                <a:latin typeface="Arial"/>
                <a:cs typeface="Arial"/>
              </a:rPr>
              <a:t>underscores</a:t>
            </a:r>
            <a:endParaRPr sz="2200">
              <a:latin typeface="Arial"/>
              <a:cs typeface="Arial"/>
            </a:endParaRPr>
          </a:p>
          <a:p>
            <a:pPr marL="516890" marR="1280795" lvl="1" indent="-182880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55" dirty="0">
                <a:latin typeface="Arial"/>
                <a:cs typeface="Arial"/>
              </a:rPr>
              <a:t>May </a:t>
            </a:r>
            <a:r>
              <a:rPr sz="2200" spc="40" dirty="0">
                <a:latin typeface="Arial"/>
                <a:cs typeface="Arial"/>
              </a:rPr>
              <a:t>be </a:t>
            </a:r>
            <a:r>
              <a:rPr sz="2200" spc="45" dirty="0">
                <a:latin typeface="Arial"/>
                <a:cs typeface="Arial"/>
              </a:rPr>
              <a:t>as </a:t>
            </a:r>
            <a:r>
              <a:rPr sz="2200" spc="70" dirty="0">
                <a:latin typeface="Arial"/>
                <a:cs typeface="Arial"/>
              </a:rPr>
              <a:t>long </a:t>
            </a:r>
            <a:r>
              <a:rPr sz="2200" spc="45" dirty="0">
                <a:latin typeface="Arial"/>
                <a:cs typeface="Arial"/>
              </a:rPr>
              <a:t>as </a:t>
            </a:r>
            <a:r>
              <a:rPr sz="2200" spc="55" dirty="0">
                <a:latin typeface="Arial"/>
                <a:cs typeface="Arial"/>
              </a:rPr>
              <a:t>you </a:t>
            </a:r>
            <a:r>
              <a:rPr sz="2200" spc="75" dirty="0">
                <a:latin typeface="Arial"/>
                <a:cs typeface="Arial"/>
              </a:rPr>
              <a:t>like, </a:t>
            </a:r>
            <a:r>
              <a:rPr sz="2200" spc="60" dirty="0">
                <a:latin typeface="Arial"/>
                <a:cs typeface="Arial"/>
              </a:rPr>
              <a:t>but </a:t>
            </a:r>
            <a:r>
              <a:rPr sz="2200" spc="70" dirty="0">
                <a:latin typeface="Arial"/>
                <a:cs typeface="Arial"/>
              </a:rPr>
              <a:t>only </a:t>
            </a:r>
            <a:r>
              <a:rPr sz="2200" spc="60" dirty="0">
                <a:latin typeface="Arial"/>
                <a:cs typeface="Arial"/>
              </a:rPr>
              <a:t>the </a:t>
            </a:r>
            <a:r>
              <a:rPr sz="2200" spc="75" dirty="0">
                <a:latin typeface="Arial"/>
                <a:cs typeface="Arial"/>
              </a:rPr>
              <a:t>first </a:t>
            </a:r>
            <a:r>
              <a:rPr sz="2200" spc="40" dirty="0">
                <a:latin typeface="Arial"/>
                <a:cs typeface="Arial"/>
              </a:rPr>
              <a:t>31  </a:t>
            </a:r>
            <a:r>
              <a:rPr sz="2200" spc="80" dirty="0">
                <a:latin typeface="Arial"/>
                <a:cs typeface="Arial"/>
              </a:rPr>
              <a:t>characters </a:t>
            </a:r>
            <a:r>
              <a:rPr sz="2200" spc="60" dirty="0">
                <a:latin typeface="Arial"/>
                <a:cs typeface="Arial"/>
              </a:rPr>
              <a:t>are</a:t>
            </a:r>
            <a:r>
              <a:rPr sz="2200" spc="37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significant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55" dirty="0">
                <a:latin typeface="Arial"/>
                <a:cs typeface="Arial"/>
              </a:rPr>
              <a:t>May </a:t>
            </a:r>
            <a:r>
              <a:rPr sz="2200" spc="60" dirty="0">
                <a:latin typeface="Arial"/>
                <a:cs typeface="Arial"/>
              </a:rPr>
              <a:t>not </a:t>
            </a:r>
            <a:r>
              <a:rPr sz="2200" spc="70" dirty="0">
                <a:latin typeface="Arial"/>
                <a:cs typeface="Arial"/>
              </a:rPr>
              <a:t>begin </a:t>
            </a:r>
            <a:r>
              <a:rPr sz="2200" spc="65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55" dirty="0">
                <a:latin typeface="Arial"/>
                <a:cs typeface="Arial"/>
              </a:rPr>
              <a:t>May </a:t>
            </a:r>
            <a:r>
              <a:rPr sz="2200" spc="60" dirty="0">
                <a:latin typeface="Arial"/>
                <a:cs typeface="Arial"/>
              </a:rPr>
              <a:t>not </a:t>
            </a:r>
            <a:r>
              <a:rPr sz="2200" spc="40" dirty="0">
                <a:latin typeface="Arial"/>
                <a:cs typeface="Arial"/>
              </a:rPr>
              <a:t>be </a:t>
            </a:r>
            <a:r>
              <a:rPr sz="2200" spc="-5" dirty="0">
                <a:latin typeface="Arial"/>
                <a:cs typeface="Arial"/>
              </a:rPr>
              <a:t>a C </a:t>
            </a:r>
            <a:r>
              <a:rPr sz="2200" b="1" spc="75" dirty="0">
                <a:latin typeface="Arial"/>
                <a:cs typeface="Arial"/>
              </a:rPr>
              <a:t>reserved </a:t>
            </a:r>
            <a:r>
              <a:rPr sz="2200" b="1" spc="70" dirty="0">
                <a:latin typeface="Arial"/>
                <a:cs typeface="Arial"/>
              </a:rPr>
              <a:t>word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80" dirty="0">
                <a:latin typeface="Arial"/>
                <a:cs typeface="Arial"/>
              </a:rPr>
              <a:t>(keyword)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75" dirty="0">
                <a:latin typeface="Arial"/>
                <a:cs typeface="Arial"/>
              </a:rPr>
              <a:t>Should start </a:t>
            </a:r>
            <a:r>
              <a:rPr sz="2200" spc="65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75" dirty="0">
                <a:latin typeface="Arial"/>
                <a:cs typeface="Arial"/>
              </a:rPr>
              <a:t>letter </a:t>
            </a:r>
            <a:r>
              <a:rPr sz="2200" spc="45" dirty="0">
                <a:latin typeface="Arial"/>
                <a:cs typeface="Arial"/>
              </a:rPr>
              <a:t>or </a:t>
            </a:r>
            <a:r>
              <a:rPr sz="2200" spc="40" dirty="0">
                <a:latin typeface="Arial"/>
                <a:cs typeface="Arial"/>
              </a:rPr>
              <a:t>an</a:t>
            </a:r>
            <a:r>
              <a:rPr sz="2200" spc="55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underscore(_)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55" dirty="0">
                <a:latin typeface="Arial"/>
                <a:cs typeface="Arial"/>
              </a:rPr>
              <a:t>Can </a:t>
            </a:r>
            <a:r>
              <a:rPr sz="2200" spc="80" dirty="0">
                <a:latin typeface="Arial"/>
                <a:cs typeface="Arial"/>
              </a:rPr>
              <a:t>contain letters, </a:t>
            </a:r>
            <a:r>
              <a:rPr sz="2200" spc="75" dirty="0">
                <a:latin typeface="Arial"/>
                <a:cs typeface="Arial"/>
              </a:rPr>
              <a:t>numbers </a:t>
            </a:r>
            <a:r>
              <a:rPr sz="2200" spc="45" dirty="0">
                <a:latin typeface="Arial"/>
                <a:cs typeface="Arial"/>
              </a:rPr>
              <a:t>or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underscore.</a:t>
            </a:r>
            <a:endParaRPr sz="22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"/>
              <a:tabLst>
                <a:tab pos="517525" algn="l"/>
              </a:tabLst>
            </a:pPr>
            <a:r>
              <a:rPr sz="2200" spc="40" dirty="0">
                <a:latin typeface="Arial"/>
                <a:cs typeface="Arial"/>
              </a:rPr>
              <a:t>No</a:t>
            </a:r>
            <a:r>
              <a:rPr sz="2200" spc="20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other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special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characters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are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allowed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including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space.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0"/>
            <a:ext cx="361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5" dirty="0"/>
              <a:t>Case</a:t>
            </a:r>
            <a:r>
              <a:rPr spc="-250" dirty="0"/>
              <a:t> </a:t>
            </a:r>
            <a:r>
              <a:rPr spc="-305" dirty="0"/>
              <a:t>Sensitivity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005354"/>
            <a:ext cx="8046720" cy="4976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 </a:t>
            </a:r>
            <a:r>
              <a:rPr sz="2800" spc="7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spc="105" dirty="0">
                <a:latin typeface="Arial"/>
                <a:cs typeface="Arial"/>
              </a:rPr>
              <a:t>case </a:t>
            </a:r>
            <a:r>
              <a:rPr sz="2800" b="1" spc="125" dirty="0">
                <a:latin typeface="Arial"/>
                <a:cs typeface="Arial"/>
              </a:rPr>
              <a:t>sensitive</a:t>
            </a:r>
            <a:r>
              <a:rPr sz="2800" b="1" spc="-155" dirty="0">
                <a:latin typeface="Arial"/>
                <a:cs typeface="Arial"/>
              </a:rPr>
              <a:t> </a:t>
            </a:r>
            <a:r>
              <a:rPr sz="2800" b="1" spc="120" dirty="0"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  <a:p>
            <a:pPr marL="516890" marR="5080" lvl="1" indent="-18288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835660" algn="l"/>
                <a:tab pos="836294" algn="l"/>
              </a:tabLst>
            </a:pPr>
            <a:r>
              <a:rPr sz="2800" spc="45" dirty="0">
                <a:latin typeface="Arial"/>
                <a:cs typeface="Arial"/>
              </a:rPr>
              <a:t>It </a:t>
            </a:r>
            <a:r>
              <a:rPr sz="2800" spc="75" dirty="0">
                <a:latin typeface="Arial"/>
                <a:cs typeface="Arial"/>
              </a:rPr>
              <a:t>matters whether </a:t>
            </a:r>
            <a:r>
              <a:rPr sz="2800" spc="45" dirty="0">
                <a:latin typeface="Arial"/>
                <a:cs typeface="Arial"/>
              </a:rPr>
              <a:t>an </a:t>
            </a:r>
            <a:r>
              <a:rPr sz="2800" b="1" spc="85" dirty="0">
                <a:latin typeface="Arial"/>
                <a:cs typeface="Arial"/>
              </a:rPr>
              <a:t>identifier</a:t>
            </a:r>
            <a:r>
              <a:rPr sz="2800" spc="85" dirty="0">
                <a:latin typeface="Arial"/>
                <a:cs typeface="Arial"/>
              </a:rPr>
              <a:t>, </a:t>
            </a:r>
            <a:r>
              <a:rPr sz="2800" spc="70" dirty="0">
                <a:latin typeface="Arial"/>
                <a:cs typeface="Arial"/>
              </a:rPr>
              <a:t>such </a:t>
            </a:r>
            <a:r>
              <a:rPr sz="2800" spc="45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spc="80" dirty="0">
                <a:latin typeface="Arial"/>
                <a:cs typeface="Arial"/>
              </a:rPr>
              <a:t>variable </a:t>
            </a:r>
            <a:r>
              <a:rPr sz="2800" spc="75" dirty="0">
                <a:latin typeface="Arial"/>
                <a:cs typeface="Arial"/>
              </a:rPr>
              <a:t>name, </a:t>
            </a:r>
            <a:r>
              <a:rPr sz="2800" spc="45" dirty="0">
                <a:latin typeface="Arial"/>
                <a:cs typeface="Arial"/>
              </a:rPr>
              <a:t>is </a:t>
            </a:r>
            <a:r>
              <a:rPr sz="2800" spc="85" dirty="0">
                <a:latin typeface="Arial"/>
                <a:cs typeface="Arial"/>
              </a:rPr>
              <a:t>uppercase </a:t>
            </a:r>
            <a:r>
              <a:rPr sz="2800" spc="45" dirty="0">
                <a:latin typeface="Arial"/>
                <a:cs typeface="Arial"/>
              </a:rPr>
              <a:t>or</a:t>
            </a:r>
            <a:r>
              <a:rPr sz="2800" spc="80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lowercase.</a:t>
            </a:r>
            <a:endParaRPr sz="2800">
              <a:latin typeface="Arial"/>
              <a:cs typeface="Arial"/>
            </a:endParaRPr>
          </a:p>
          <a:p>
            <a:pPr marL="516890" lvl="1" indent="-18288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835660" algn="l"/>
                <a:tab pos="836294" algn="l"/>
              </a:tabLst>
            </a:pPr>
            <a:r>
              <a:rPr sz="2800" spc="7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1797050" marR="5239385">
              <a:lnSpc>
                <a:spcPct val="120000"/>
              </a:lnSpc>
            </a:pPr>
            <a:r>
              <a:rPr sz="2800" spc="95" dirty="0">
                <a:latin typeface="Arial"/>
                <a:cs typeface="Arial"/>
              </a:rPr>
              <a:t>area  </a:t>
            </a:r>
            <a:r>
              <a:rPr sz="2800" spc="65" dirty="0">
                <a:latin typeface="Arial"/>
                <a:cs typeface="Arial"/>
              </a:rPr>
              <a:t>Area  </a:t>
            </a:r>
            <a:r>
              <a:rPr sz="2800" spc="80" dirty="0">
                <a:latin typeface="Arial"/>
                <a:cs typeface="Arial"/>
              </a:rPr>
              <a:t>ARE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797050">
              <a:lnSpc>
                <a:spcPct val="100000"/>
              </a:lnSpc>
              <a:spcBef>
                <a:spcPts val="670"/>
              </a:spcBef>
            </a:pPr>
            <a:r>
              <a:rPr sz="2800" spc="60" dirty="0">
                <a:latin typeface="Arial"/>
                <a:cs typeface="Arial"/>
              </a:rPr>
              <a:t>ArEa</a:t>
            </a:r>
            <a:endParaRPr sz="2800">
              <a:latin typeface="Arial"/>
              <a:cs typeface="Arial"/>
            </a:endParaRPr>
          </a:p>
          <a:p>
            <a:pPr marL="516890" marR="712470">
              <a:lnSpc>
                <a:spcPct val="100000"/>
              </a:lnSpc>
              <a:spcBef>
                <a:spcPts val="675"/>
              </a:spcBef>
            </a:pPr>
            <a:r>
              <a:rPr sz="2800" spc="60" dirty="0">
                <a:latin typeface="Arial"/>
                <a:cs typeface="Arial"/>
              </a:rPr>
              <a:t>are all </a:t>
            </a:r>
            <a:r>
              <a:rPr sz="2800" spc="70" dirty="0">
                <a:latin typeface="Arial"/>
                <a:cs typeface="Arial"/>
              </a:rPr>
              <a:t>seen </a:t>
            </a:r>
            <a:r>
              <a:rPr sz="2800" spc="45" dirty="0">
                <a:latin typeface="Arial"/>
                <a:cs typeface="Arial"/>
              </a:rPr>
              <a:t>as </a:t>
            </a:r>
            <a:r>
              <a:rPr sz="28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variables </a:t>
            </a:r>
            <a:r>
              <a:rPr sz="2800" spc="45" dirty="0">
                <a:latin typeface="Arial"/>
                <a:cs typeface="Arial"/>
              </a:rPr>
              <a:t>by </a:t>
            </a:r>
            <a:r>
              <a:rPr sz="2800" spc="60" dirty="0">
                <a:latin typeface="Arial"/>
                <a:cs typeface="Arial"/>
              </a:rPr>
              <a:t>the  </a:t>
            </a:r>
            <a:r>
              <a:rPr sz="2800" spc="65" dirty="0">
                <a:latin typeface="Arial"/>
                <a:cs typeface="Arial"/>
              </a:rPr>
              <a:t>compiler.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780" y="0"/>
            <a:ext cx="410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Declaring</a:t>
            </a:r>
            <a:r>
              <a:rPr sz="4000" spc="-240" dirty="0"/>
              <a:t> </a:t>
            </a:r>
            <a:r>
              <a:rPr sz="4000" spc="-265" dirty="0"/>
              <a:t>Variables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244853"/>
            <a:ext cx="8340725" cy="502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0" marR="337820" indent="-514984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658495" algn="l"/>
                <a:tab pos="659130" algn="l"/>
              </a:tabLst>
            </a:pPr>
            <a:r>
              <a:rPr sz="1950" spc="125" dirty="0">
                <a:latin typeface="Arial"/>
                <a:cs typeface="Arial"/>
              </a:rPr>
              <a:t>Before using </a:t>
            </a:r>
            <a:r>
              <a:rPr sz="1950" dirty="0">
                <a:latin typeface="Arial"/>
                <a:cs typeface="Arial"/>
              </a:rPr>
              <a:t>a </a:t>
            </a:r>
            <a:r>
              <a:rPr sz="1950" spc="135" dirty="0">
                <a:latin typeface="Arial"/>
                <a:cs typeface="Arial"/>
              </a:rPr>
              <a:t>variable, </a:t>
            </a:r>
            <a:r>
              <a:rPr sz="1950" spc="100" dirty="0">
                <a:latin typeface="Arial"/>
                <a:cs typeface="Arial"/>
              </a:rPr>
              <a:t>you </a:t>
            </a:r>
            <a:r>
              <a:rPr sz="1950" spc="120" dirty="0">
                <a:latin typeface="Arial"/>
                <a:cs typeface="Arial"/>
              </a:rPr>
              <a:t>must </a:t>
            </a:r>
            <a:r>
              <a:rPr sz="1950" spc="114" dirty="0">
                <a:latin typeface="Arial"/>
                <a:cs typeface="Arial"/>
              </a:rPr>
              <a:t>give </a:t>
            </a:r>
            <a:r>
              <a:rPr sz="1950" spc="10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compiler </a:t>
            </a:r>
            <a:r>
              <a:rPr sz="1950" spc="114" dirty="0">
                <a:latin typeface="Arial"/>
                <a:cs typeface="Arial"/>
              </a:rPr>
              <a:t>some  </a:t>
            </a:r>
            <a:r>
              <a:rPr sz="1950" spc="135" dirty="0">
                <a:latin typeface="Arial"/>
                <a:cs typeface="Arial"/>
              </a:rPr>
              <a:t>information</a:t>
            </a:r>
            <a:r>
              <a:rPr sz="1950" spc="250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about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the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variable;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i.e.,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you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must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declare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it.</a:t>
            </a:r>
            <a:endParaRPr sz="1950">
              <a:latin typeface="Arial"/>
              <a:cs typeface="Arial"/>
            </a:endParaRPr>
          </a:p>
          <a:p>
            <a:pPr marL="654050" indent="-597535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654050" algn="l"/>
                <a:tab pos="654685" algn="l"/>
              </a:tabLst>
            </a:pPr>
            <a:r>
              <a:rPr sz="1950" spc="105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declaration </a:t>
            </a:r>
            <a:r>
              <a:rPr sz="1950" spc="130" dirty="0">
                <a:latin typeface="Arial"/>
                <a:cs typeface="Arial"/>
              </a:rPr>
              <a:t>statement includes </a:t>
            </a:r>
            <a:r>
              <a:rPr sz="1950" spc="100" dirty="0">
                <a:latin typeface="Arial"/>
                <a:cs typeface="Arial"/>
              </a:rPr>
              <a:t>the </a:t>
            </a:r>
            <a:r>
              <a:rPr sz="1950" spc="114" dirty="0">
                <a:latin typeface="Arial"/>
                <a:cs typeface="Arial"/>
              </a:rPr>
              <a:t>data type</a:t>
            </a:r>
            <a:r>
              <a:rPr sz="1950" spc="675" dirty="0">
                <a:latin typeface="Arial"/>
                <a:cs typeface="Arial"/>
              </a:rPr>
              <a:t> </a:t>
            </a:r>
            <a:r>
              <a:rPr sz="1950" spc="80" dirty="0">
                <a:latin typeface="Arial"/>
                <a:cs typeface="Arial"/>
              </a:rPr>
              <a:t>of </a:t>
            </a:r>
            <a:r>
              <a:rPr sz="1950" spc="10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950" spc="135" dirty="0">
                <a:latin typeface="Arial"/>
                <a:cs typeface="Arial"/>
              </a:rPr>
              <a:t>variable.</a:t>
            </a:r>
            <a:endParaRPr sz="1950">
              <a:latin typeface="Arial"/>
              <a:cs typeface="Arial"/>
            </a:endParaRPr>
          </a:p>
          <a:p>
            <a:pPr marL="746760" marR="3182620" indent="-746760">
              <a:lnSpc>
                <a:spcPct val="120000"/>
              </a:lnSpc>
              <a:buFont typeface="Wingdings"/>
              <a:buChar char=""/>
              <a:tabLst>
                <a:tab pos="746760" algn="l"/>
                <a:tab pos="747395" algn="l"/>
                <a:tab pos="2336800" algn="l"/>
              </a:tabLst>
            </a:pPr>
            <a:r>
              <a:rPr sz="1950" spc="130" dirty="0">
                <a:latin typeface="Arial"/>
                <a:cs typeface="Arial"/>
              </a:rPr>
              <a:t>Examples </a:t>
            </a:r>
            <a:r>
              <a:rPr sz="1950" spc="80" dirty="0">
                <a:latin typeface="Arial"/>
                <a:cs typeface="Arial"/>
              </a:rPr>
              <a:t>of </a:t>
            </a:r>
            <a:r>
              <a:rPr sz="1950" spc="130" dirty="0">
                <a:latin typeface="Arial"/>
                <a:cs typeface="Arial"/>
              </a:rPr>
              <a:t>variable </a:t>
            </a:r>
            <a:r>
              <a:rPr sz="1950" spc="135" dirty="0">
                <a:latin typeface="Arial"/>
                <a:cs typeface="Arial"/>
              </a:rPr>
              <a:t>declarations:  </a:t>
            </a:r>
            <a:r>
              <a:rPr sz="1950" spc="100" dirty="0">
                <a:latin typeface="Arial"/>
                <a:cs typeface="Arial"/>
              </a:rPr>
              <a:t>int	</a:t>
            </a:r>
            <a:r>
              <a:rPr sz="1950" spc="125" dirty="0">
                <a:latin typeface="Arial"/>
                <a:cs typeface="Arial"/>
              </a:rPr>
              <a:t>length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70"/>
              </a:spcBef>
              <a:tabLst>
                <a:tab pos="2578735" algn="l"/>
              </a:tabLst>
            </a:pPr>
            <a:r>
              <a:rPr sz="1950" spc="120" dirty="0">
                <a:latin typeface="Arial"/>
                <a:cs typeface="Arial"/>
              </a:rPr>
              <a:t>float	</a:t>
            </a:r>
            <a:r>
              <a:rPr sz="1950" spc="114" dirty="0">
                <a:latin typeface="Arial"/>
                <a:cs typeface="Arial"/>
              </a:rPr>
              <a:t>area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;</a:t>
            </a:r>
            <a:endParaRPr sz="1950">
              <a:latin typeface="Arial"/>
              <a:cs typeface="Arial"/>
            </a:endParaRPr>
          </a:p>
          <a:p>
            <a:pPr marL="546100" marR="5080" indent="-5334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1950" spc="120" dirty="0">
                <a:latin typeface="Arial"/>
                <a:cs typeface="Arial"/>
              </a:rPr>
              <a:t>Variables </a:t>
            </a:r>
            <a:r>
              <a:rPr sz="1950" spc="100" dirty="0">
                <a:latin typeface="Arial"/>
                <a:cs typeface="Arial"/>
              </a:rPr>
              <a:t>are </a:t>
            </a:r>
            <a:r>
              <a:rPr sz="1950" spc="105" dirty="0">
                <a:latin typeface="Arial"/>
                <a:cs typeface="Arial"/>
              </a:rPr>
              <a:t>not </a:t>
            </a:r>
            <a:r>
              <a:rPr sz="1950" spc="135" dirty="0">
                <a:latin typeface="Arial"/>
                <a:cs typeface="Arial"/>
              </a:rPr>
              <a:t>automatically initialized. </a:t>
            </a:r>
            <a:r>
              <a:rPr sz="1950" spc="105" dirty="0">
                <a:latin typeface="Arial"/>
                <a:cs typeface="Arial"/>
              </a:rPr>
              <a:t>For </a:t>
            </a:r>
            <a:r>
              <a:rPr sz="1950" spc="130" dirty="0">
                <a:latin typeface="Arial"/>
                <a:cs typeface="Arial"/>
              </a:rPr>
              <a:t>example, </a:t>
            </a:r>
            <a:r>
              <a:rPr sz="1950" spc="120" dirty="0">
                <a:latin typeface="Arial"/>
                <a:cs typeface="Arial"/>
              </a:rPr>
              <a:t>after  </a:t>
            </a:r>
            <a:r>
              <a:rPr sz="1950" spc="135" dirty="0">
                <a:latin typeface="Arial"/>
                <a:cs typeface="Arial"/>
              </a:rPr>
              <a:t>declaration</a:t>
            </a:r>
            <a:endParaRPr sz="19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65"/>
              </a:spcBef>
            </a:pPr>
            <a:r>
              <a:rPr sz="1950" spc="100" dirty="0">
                <a:latin typeface="Arial"/>
                <a:cs typeface="Arial"/>
              </a:rPr>
              <a:t>int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sum;</a:t>
            </a:r>
            <a:endParaRPr sz="19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1950" spc="10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value </a:t>
            </a:r>
            <a:r>
              <a:rPr sz="1950" spc="80" dirty="0">
                <a:latin typeface="Arial"/>
                <a:cs typeface="Arial"/>
              </a:rPr>
              <a:t>of </a:t>
            </a:r>
            <a:r>
              <a:rPr sz="1950" spc="100" dirty="0">
                <a:latin typeface="Arial"/>
                <a:cs typeface="Arial"/>
              </a:rPr>
              <a:t>the </a:t>
            </a:r>
            <a:r>
              <a:rPr sz="1950" spc="130" dirty="0">
                <a:latin typeface="Arial"/>
                <a:cs typeface="Arial"/>
              </a:rPr>
              <a:t>variable </a:t>
            </a:r>
            <a:r>
              <a:rPr sz="1950" spc="105" dirty="0">
                <a:latin typeface="Arial"/>
                <a:cs typeface="Arial"/>
              </a:rPr>
              <a:t>sum can </a:t>
            </a:r>
            <a:r>
              <a:rPr sz="1950" spc="80" dirty="0">
                <a:latin typeface="Arial"/>
                <a:cs typeface="Arial"/>
              </a:rPr>
              <a:t>be </a:t>
            </a:r>
            <a:r>
              <a:rPr sz="1950" spc="130" dirty="0">
                <a:latin typeface="Arial"/>
                <a:cs typeface="Arial"/>
              </a:rPr>
              <a:t>anything</a:t>
            </a:r>
            <a:r>
              <a:rPr sz="1950" spc="365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(garbage).</a:t>
            </a:r>
            <a:endParaRPr sz="19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1950" spc="120" dirty="0">
                <a:latin typeface="Arial"/>
                <a:cs typeface="Arial"/>
              </a:rPr>
              <a:t>Thus, </a:t>
            </a:r>
            <a:r>
              <a:rPr sz="1950" spc="75" dirty="0">
                <a:latin typeface="Arial"/>
                <a:cs typeface="Arial"/>
              </a:rPr>
              <a:t>it is </a:t>
            </a:r>
            <a:r>
              <a:rPr sz="1950" spc="120" dirty="0">
                <a:latin typeface="Arial"/>
                <a:cs typeface="Arial"/>
              </a:rPr>
              <a:t>good </a:t>
            </a:r>
            <a:r>
              <a:rPr sz="1950" spc="130" dirty="0">
                <a:latin typeface="Arial"/>
                <a:cs typeface="Arial"/>
              </a:rPr>
              <a:t>practice </a:t>
            </a:r>
            <a:r>
              <a:rPr sz="1950" spc="75" dirty="0">
                <a:latin typeface="Arial"/>
                <a:cs typeface="Arial"/>
              </a:rPr>
              <a:t>to </a:t>
            </a:r>
            <a:r>
              <a:rPr sz="1950" spc="135" dirty="0">
                <a:latin typeface="Arial"/>
                <a:cs typeface="Arial"/>
              </a:rPr>
              <a:t>initialize variables </a:t>
            </a:r>
            <a:r>
              <a:rPr sz="1950" spc="110" dirty="0">
                <a:latin typeface="Arial"/>
                <a:cs typeface="Arial"/>
              </a:rPr>
              <a:t>when </a:t>
            </a:r>
            <a:r>
              <a:rPr sz="1950" spc="114" dirty="0">
                <a:latin typeface="Arial"/>
                <a:cs typeface="Arial"/>
              </a:rPr>
              <a:t>they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are</a:t>
            </a:r>
            <a:endParaRPr sz="195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1950" spc="135" dirty="0">
                <a:latin typeface="Arial"/>
                <a:cs typeface="Arial"/>
              </a:rPr>
              <a:t>declared.</a:t>
            </a:r>
            <a:endParaRPr sz="1950">
              <a:latin typeface="Arial"/>
              <a:cs typeface="Arial"/>
            </a:endParaRPr>
          </a:p>
          <a:p>
            <a:pPr marL="546100" marR="499745" indent="-5334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545465" algn="l"/>
                <a:tab pos="546100" algn="l"/>
              </a:tabLst>
            </a:pPr>
            <a:r>
              <a:rPr sz="1950" spc="114" dirty="0">
                <a:latin typeface="Arial"/>
                <a:cs typeface="Arial"/>
              </a:rPr>
              <a:t>Once </a:t>
            </a:r>
            <a:r>
              <a:rPr sz="1950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value </a:t>
            </a:r>
            <a:r>
              <a:rPr sz="1950" spc="105" dirty="0">
                <a:latin typeface="Arial"/>
                <a:cs typeface="Arial"/>
              </a:rPr>
              <a:t>has </a:t>
            </a:r>
            <a:r>
              <a:rPr sz="1950" spc="114" dirty="0">
                <a:latin typeface="Arial"/>
                <a:cs typeface="Arial"/>
              </a:rPr>
              <a:t>been </a:t>
            </a:r>
            <a:r>
              <a:rPr sz="1950" spc="130" dirty="0">
                <a:latin typeface="Arial"/>
                <a:cs typeface="Arial"/>
              </a:rPr>
              <a:t>placed </a:t>
            </a:r>
            <a:r>
              <a:rPr sz="1950" spc="75" dirty="0">
                <a:latin typeface="Arial"/>
                <a:cs typeface="Arial"/>
              </a:rPr>
              <a:t>in </a:t>
            </a:r>
            <a:r>
              <a:rPr sz="1950" dirty="0">
                <a:latin typeface="Arial"/>
                <a:cs typeface="Arial"/>
              </a:rPr>
              <a:t>a </a:t>
            </a:r>
            <a:r>
              <a:rPr sz="1950" spc="130" dirty="0">
                <a:latin typeface="Arial"/>
                <a:cs typeface="Arial"/>
              </a:rPr>
              <a:t>variable </a:t>
            </a:r>
            <a:r>
              <a:rPr sz="1950" spc="75" dirty="0">
                <a:latin typeface="Arial"/>
                <a:cs typeface="Arial"/>
              </a:rPr>
              <a:t>it </a:t>
            </a:r>
            <a:r>
              <a:rPr sz="1950" spc="120" dirty="0">
                <a:latin typeface="Arial"/>
                <a:cs typeface="Arial"/>
              </a:rPr>
              <a:t>stays there  until </a:t>
            </a:r>
            <a:r>
              <a:rPr sz="1950" spc="100" dirty="0">
                <a:latin typeface="Arial"/>
                <a:cs typeface="Arial"/>
              </a:rPr>
              <a:t>the </a:t>
            </a:r>
            <a:r>
              <a:rPr sz="1950" spc="130" dirty="0">
                <a:latin typeface="Arial"/>
                <a:cs typeface="Arial"/>
              </a:rPr>
              <a:t>program </a:t>
            </a:r>
            <a:r>
              <a:rPr sz="1950" spc="125" dirty="0">
                <a:latin typeface="Arial"/>
                <a:cs typeface="Arial"/>
              </a:rPr>
              <a:t>alters</a:t>
            </a:r>
            <a:r>
              <a:rPr sz="1950" spc="69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it.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061"/>
            <a:ext cx="8012430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are three classes of data types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here::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Primitive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int, float, double,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char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Aggregate OR derived data</a:t>
            </a:r>
            <a:r>
              <a:rPr sz="30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Arrays come under </a:t>
            </a:r>
            <a:r>
              <a:rPr sz="2600" spc="-5" dirty="0">
                <a:latin typeface="Arial"/>
                <a:cs typeface="Arial"/>
              </a:rPr>
              <a:t>this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category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Arrays can contain collection of int or float or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char  or double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85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defined data</a:t>
            </a:r>
            <a:r>
              <a:rPr sz="30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Structures and enum fall under this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category.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351" y="461899"/>
            <a:ext cx="479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spc="-1100" dirty="0">
                <a:latin typeface="Times New Roman"/>
                <a:cs typeface="Times New Roman"/>
              </a:rPr>
              <a:t> </a:t>
            </a:r>
            <a:r>
              <a:rPr spc="-165" dirty="0"/>
              <a:t>Data </a:t>
            </a:r>
            <a:r>
              <a:rPr spc="-335" dirty="0"/>
              <a:t>types </a:t>
            </a:r>
            <a:r>
              <a:rPr spc="-254" dirty="0"/>
              <a:t>in </a:t>
            </a:r>
            <a:r>
              <a:rPr spc="-310" dirty="0"/>
              <a:t>‘ansi</a:t>
            </a:r>
            <a:r>
              <a:rPr spc="-215" dirty="0"/>
              <a:t> </a:t>
            </a:r>
            <a:r>
              <a:rPr spc="-370" dirty="0"/>
              <a:t>c’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Data </a:t>
            </a:r>
            <a:r>
              <a:rPr spc="-415" dirty="0"/>
              <a:t>Types- </a:t>
            </a:r>
            <a:r>
              <a:rPr spc="-200" dirty="0"/>
              <a:t>different</a:t>
            </a:r>
            <a:r>
              <a:rPr spc="-165" dirty="0"/>
              <a:t> </a:t>
            </a:r>
            <a:r>
              <a:rPr spc="-204" dirty="0"/>
              <a:t>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1746250"/>
          <a:ext cx="8457562" cy="472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1183004"/>
                <a:gridCol w="1782445"/>
                <a:gridCol w="1597659"/>
                <a:gridCol w="1719579"/>
              </a:tblGrid>
              <a:tr h="3270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Size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Representation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Minimum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0" dirty="0">
                          <a:latin typeface="Liberation Sans Narrow"/>
                          <a:cs typeface="Liberation Sans Narrow"/>
                        </a:rPr>
                        <a:t>char,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signed</a:t>
                      </a:r>
                      <a:r>
                        <a:rPr sz="1600" b="1" spc="-2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char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8</a:t>
                      </a:r>
                      <a:r>
                        <a:rPr sz="1600" b="1" spc="-1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ASCII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-128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127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unsigned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char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bool 8</a:t>
                      </a:r>
                      <a:r>
                        <a:rPr sz="1600" b="1" spc="-4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ASCII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dirty="0"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255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short, </a:t>
                      </a: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signed</a:t>
                      </a:r>
                      <a:r>
                        <a:rPr sz="1600" b="1" spc="-2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short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16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2's</a:t>
                      </a:r>
                      <a:r>
                        <a:rPr sz="1600" b="1" spc="-2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complement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-32768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32767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unsigned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short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16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Binary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dirty="0"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65535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int, signed</a:t>
                      </a:r>
                      <a:r>
                        <a:rPr sz="1600" b="1" spc="-3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int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16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2's</a:t>
                      </a:r>
                      <a:r>
                        <a:rPr sz="1600" b="1" spc="-2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complement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-32768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32767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unsigned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int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16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Binary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65535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long, signed</a:t>
                      </a:r>
                      <a:r>
                        <a:rPr sz="1600" b="1" spc="-4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long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2's</a:t>
                      </a:r>
                      <a:r>
                        <a:rPr sz="1600" b="1" spc="-2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complement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-2,147,483,648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2,147,483,647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unsigned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long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Binary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dirty="0">
                          <a:latin typeface="Liberation Sans Narrow"/>
                          <a:cs typeface="Liberation Sans Narrow"/>
                        </a:rPr>
                        <a:t>0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4,294,967,295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float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IEEE</a:t>
                      </a: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32-bit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1.175495e-38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3.4028235e+38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double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IEEE</a:t>
                      </a: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32-bit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1.175495e-38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3.4028235e+38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long</a:t>
                      </a:r>
                      <a:r>
                        <a:rPr sz="1600" b="1" spc="-2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double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</a:t>
                      </a:r>
                      <a:r>
                        <a:rPr sz="1600" b="1" spc="-3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bits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IEEE</a:t>
                      </a: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600" b="1" spc="-5" dirty="0">
                          <a:latin typeface="Liberation Sans Narrow"/>
                          <a:cs typeface="Liberation Sans Narrow"/>
                        </a:rPr>
                        <a:t>32-bit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1.175495e-38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Liberation Sans Narrow"/>
                          <a:cs typeface="Liberation Sans Narrow"/>
                        </a:rPr>
                        <a:t>3.4028235e+38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18157"/>
            <a:ext cx="4113529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spc="-15" dirty="0">
                <a:latin typeface="Trebuchet MS"/>
                <a:cs typeface="Trebuchet MS"/>
              </a:rPr>
              <a:t>/*	</a:t>
            </a:r>
            <a:r>
              <a:rPr sz="2400" spc="-175" dirty="0">
                <a:latin typeface="Trebuchet MS"/>
                <a:cs typeface="Trebuchet MS"/>
              </a:rPr>
              <a:t>HELLO.C </a:t>
            </a:r>
            <a:r>
              <a:rPr sz="2400" spc="-150" dirty="0">
                <a:latin typeface="Trebuchet MS"/>
                <a:cs typeface="Trebuchet MS"/>
              </a:rPr>
              <a:t>-- Hello, </a:t>
            </a:r>
            <a:r>
              <a:rPr sz="2400" spc="-95" dirty="0">
                <a:latin typeface="Trebuchet MS"/>
                <a:cs typeface="Trebuchet MS"/>
              </a:rPr>
              <a:t>world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*/</a:t>
            </a:r>
            <a:endParaRPr sz="2400">
              <a:latin typeface="Trebuchet MS"/>
              <a:cs typeface="Trebuchet MS"/>
            </a:endParaRPr>
          </a:p>
          <a:p>
            <a:pPr marL="12700" marR="1825625">
              <a:lnSpc>
                <a:spcPct val="200000"/>
              </a:lnSpc>
              <a:spcBef>
                <a:spcPts val="5"/>
              </a:spcBef>
            </a:pPr>
            <a:r>
              <a:rPr sz="2400" spc="-105" dirty="0">
                <a:latin typeface="Trebuchet MS"/>
                <a:cs typeface="Trebuchet MS"/>
              </a:rPr>
              <a:t>#include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&lt;stdio.h&gt;  </a:t>
            </a:r>
            <a:r>
              <a:rPr sz="2400" spc="-100" dirty="0">
                <a:latin typeface="Trebuchet MS"/>
                <a:cs typeface="Trebuchet MS"/>
              </a:rPr>
              <a:t>Void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main()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30" dirty="0"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400" spc="-110" dirty="0">
                <a:latin typeface="Trebuchet MS"/>
                <a:cs typeface="Trebuchet MS"/>
              </a:rPr>
              <a:t>printf("Hello,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world\n");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150" dirty="0">
                <a:latin typeface="Trebuchet MS"/>
                <a:cs typeface="Trebuchet MS"/>
              </a:rPr>
              <a:t>Getch();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3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5147" y="309117"/>
            <a:ext cx="463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i="0" spc="-900" dirty="0">
                <a:latin typeface="Times New Roman"/>
                <a:cs typeface="Times New Roman"/>
              </a:rPr>
              <a:t> </a:t>
            </a:r>
            <a:r>
              <a:rPr sz="3600" spc="-310" dirty="0"/>
              <a:t>Example </a:t>
            </a:r>
            <a:r>
              <a:rPr sz="3600" spc="-190" dirty="0"/>
              <a:t>of </a:t>
            </a:r>
            <a:r>
              <a:rPr sz="3600" spc="-365" dirty="0"/>
              <a:t>“C”</a:t>
            </a:r>
            <a:r>
              <a:rPr sz="3600" spc="-130" dirty="0"/>
              <a:t> </a:t>
            </a:r>
            <a:r>
              <a:rPr sz="3600" spc="-260" dirty="0"/>
              <a:t>Program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1371" y="2061972"/>
            <a:ext cx="4085844" cy="339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2133600"/>
            <a:ext cx="3888257" cy="319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0140" y="2110739"/>
            <a:ext cx="3934460" cy="3244215"/>
          </a:xfrm>
          <a:custGeom>
            <a:avLst/>
            <a:gdLst/>
            <a:ahLst/>
            <a:cxnLst/>
            <a:rect l="l" t="t" r="r" b="b"/>
            <a:pathLst>
              <a:path w="3934459" h="3244215">
                <a:moveTo>
                  <a:pt x="565785" y="0"/>
                </a:moveTo>
                <a:lnTo>
                  <a:pt x="3933952" y="770636"/>
                </a:lnTo>
                <a:lnTo>
                  <a:pt x="3368040" y="3243707"/>
                </a:lnTo>
                <a:lnTo>
                  <a:pt x="0" y="2473198"/>
                </a:lnTo>
                <a:lnTo>
                  <a:pt x="565785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FAQ  ?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971800" y="2819400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254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 </a:t>
            </a:r>
            <a:r>
              <a:rPr lang="en-US" sz="4000" spc="-254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You </a:t>
            </a:r>
            <a:endParaRPr kumimoji="0" lang="en-US" sz="40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685" y="309117"/>
            <a:ext cx="595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35" dirty="0">
                <a:latin typeface="Trebuchet MS"/>
                <a:cs typeface="Trebuchet MS"/>
              </a:rPr>
              <a:t>Why</a:t>
            </a:r>
            <a:r>
              <a:rPr sz="3600" i="0" spc="-280" dirty="0">
                <a:latin typeface="Trebuchet MS"/>
                <a:cs typeface="Trebuchet MS"/>
              </a:rPr>
              <a:t> </a:t>
            </a:r>
            <a:r>
              <a:rPr sz="3600" i="0" spc="-150" dirty="0">
                <a:latin typeface="Trebuchet MS"/>
                <a:cs typeface="Trebuchet MS"/>
              </a:rPr>
              <a:t>Name</a:t>
            </a:r>
            <a:r>
              <a:rPr sz="3600" i="0" spc="-280" dirty="0">
                <a:latin typeface="Trebuchet MS"/>
                <a:cs typeface="Trebuchet MS"/>
              </a:rPr>
              <a:t> </a:t>
            </a:r>
            <a:r>
              <a:rPr sz="3600" i="0" spc="-95" dirty="0">
                <a:latin typeface="Trebuchet MS"/>
                <a:cs typeface="Trebuchet MS"/>
              </a:rPr>
              <a:t>'C'</a:t>
            </a:r>
            <a:r>
              <a:rPr sz="3600" i="0" spc="-285" dirty="0">
                <a:latin typeface="Trebuchet MS"/>
                <a:cs typeface="Trebuchet MS"/>
              </a:rPr>
              <a:t> </a:t>
            </a:r>
            <a:r>
              <a:rPr sz="3600" i="0" spc="-145" dirty="0">
                <a:latin typeface="Trebuchet MS"/>
                <a:cs typeface="Trebuchet MS"/>
              </a:rPr>
              <a:t>was</a:t>
            </a:r>
            <a:r>
              <a:rPr sz="3600" i="0" spc="-280" dirty="0">
                <a:latin typeface="Trebuchet MS"/>
                <a:cs typeface="Trebuchet MS"/>
              </a:rPr>
              <a:t> </a:t>
            </a:r>
            <a:r>
              <a:rPr sz="3600" i="0" spc="-200" dirty="0">
                <a:latin typeface="Trebuchet MS"/>
                <a:cs typeface="Trebuchet MS"/>
              </a:rPr>
              <a:t>given</a:t>
            </a:r>
            <a:r>
              <a:rPr sz="3600" i="0" spc="-285" dirty="0">
                <a:latin typeface="Trebuchet MS"/>
                <a:cs typeface="Trebuchet MS"/>
              </a:rPr>
              <a:t> </a:t>
            </a:r>
            <a:r>
              <a:rPr sz="3600" i="0" spc="-160" dirty="0">
                <a:latin typeface="Trebuchet MS"/>
                <a:cs typeface="Trebuchet MS"/>
              </a:rPr>
              <a:t>to</a:t>
            </a:r>
            <a:r>
              <a:rPr sz="3600" i="0" spc="-275" dirty="0">
                <a:latin typeface="Trebuchet MS"/>
                <a:cs typeface="Trebuchet MS"/>
              </a:rPr>
              <a:t> </a:t>
            </a:r>
            <a:r>
              <a:rPr sz="3600" i="0" spc="-175" dirty="0">
                <a:latin typeface="Trebuchet MS"/>
                <a:cs typeface="Trebuchet MS"/>
              </a:rPr>
              <a:t>this</a:t>
            </a:r>
            <a:endParaRPr sz="3600">
              <a:latin typeface="Trebuchet MS"/>
              <a:cs typeface="Trebuchet MS"/>
            </a:endParaRPr>
          </a:p>
          <a:p>
            <a:pPr marL="1803400">
              <a:lnSpc>
                <a:spcPct val="100000"/>
              </a:lnSpc>
            </a:pPr>
            <a:r>
              <a:rPr sz="3600" i="0" spc="-145" dirty="0">
                <a:latin typeface="Trebuchet MS"/>
                <a:cs typeface="Trebuchet MS"/>
              </a:rPr>
              <a:t>language?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80743"/>
            <a:ext cx="7346315" cy="376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904240" algn="l"/>
                <a:tab pos="904875" algn="l"/>
              </a:tabLst>
            </a:pPr>
            <a:r>
              <a:rPr sz="3500" spc="-5" dirty="0">
                <a:latin typeface="Arial"/>
                <a:cs typeface="Arial"/>
              </a:rPr>
              <a:t>Many </a:t>
            </a:r>
            <a:r>
              <a:rPr sz="3500" dirty="0">
                <a:latin typeface="Arial"/>
                <a:cs typeface="Arial"/>
              </a:rPr>
              <a:t>of the </a:t>
            </a:r>
            <a:r>
              <a:rPr sz="3500" spc="-5" dirty="0">
                <a:latin typeface="Arial"/>
                <a:cs typeface="Arial"/>
              </a:rPr>
              <a:t>ideas </a:t>
            </a:r>
            <a:r>
              <a:rPr sz="3500" dirty="0">
                <a:latin typeface="Arial"/>
                <a:cs typeface="Arial"/>
              </a:rPr>
              <a:t>of C </a:t>
            </a:r>
            <a:r>
              <a:rPr sz="3500" spc="-5" dirty="0">
                <a:latin typeface="Arial"/>
                <a:cs typeface="Arial"/>
              </a:rPr>
              <a:t>language  </a:t>
            </a:r>
            <a:r>
              <a:rPr sz="3500" dirty="0">
                <a:latin typeface="Arial"/>
                <a:cs typeface="Arial"/>
              </a:rPr>
              <a:t>were </a:t>
            </a:r>
            <a:r>
              <a:rPr sz="3500" spc="-5" dirty="0">
                <a:latin typeface="Arial"/>
                <a:cs typeface="Arial"/>
              </a:rPr>
              <a:t>derived </a:t>
            </a:r>
            <a:r>
              <a:rPr sz="3500" dirty="0">
                <a:latin typeface="Arial"/>
                <a:cs typeface="Arial"/>
              </a:rPr>
              <a:t>and </a:t>
            </a:r>
            <a:r>
              <a:rPr sz="3500" spc="-5" dirty="0">
                <a:latin typeface="Arial"/>
                <a:cs typeface="Arial"/>
              </a:rPr>
              <a:t>taken </a:t>
            </a:r>
            <a:r>
              <a:rPr sz="3500" dirty="0">
                <a:latin typeface="Arial"/>
                <a:cs typeface="Arial"/>
              </a:rPr>
              <a:t>from 'B'  </a:t>
            </a:r>
            <a:r>
              <a:rPr sz="3500" spc="-5" dirty="0">
                <a:latin typeface="Arial"/>
                <a:cs typeface="Arial"/>
              </a:rPr>
              <a:t>language.</a:t>
            </a:r>
            <a:endParaRPr sz="3500">
              <a:latin typeface="Arial"/>
              <a:cs typeface="Arial"/>
            </a:endParaRPr>
          </a:p>
          <a:p>
            <a:pPr marL="12700" marR="878205">
              <a:lnSpc>
                <a:spcPct val="100000"/>
              </a:lnSpc>
              <a:buFont typeface="Wingdings"/>
              <a:buChar char=""/>
              <a:tabLst>
                <a:tab pos="904240" algn="l"/>
                <a:tab pos="904875" algn="l"/>
              </a:tabLst>
            </a:pPr>
            <a:r>
              <a:rPr sz="3500" dirty="0">
                <a:latin typeface="Arial"/>
                <a:cs typeface="Arial"/>
              </a:rPr>
              <a:t>BCPL </a:t>
            </a:r>
            <a:r>
              <a:rPr sz="3500" spc="-5" dirty="0">
                <a:latin typeface="Arial"/>
                <a:cs typeface="Arial"/>
              </a:rPr>
              <a:t>and </a:t>
            </a:r>
            <a:r>
              <a:rPr sz="3500" dirty="0">
                <a:latin typeface="Arial"/>
                <a:cs typeface="Arial"/>
              </a:rPr>
              <a:t>CPL are</a:t>
            </a:r>
            <a:r>
              <a:rPr sz="3500" spc="-32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previous  </a:t>
            </a:r>
            <a:r>
              <a:rPr sz="3500" spc="-5" dirty="0">
                <a:latin typeface="Arial"/>
                <a:cs typeface="Arial"/>
              </a:rPr>
              <a:t>versions </a:t>
            </a:r>
            <a:r>
              <a:rPr sz="3500" dirty="0">
                <a:latin typeface="Arial"/>
                <a:cs typeface="Arial"/>
              </a:rPr>
              <a:t>of 'B'</a:t>
            </a:r>
            <a:r>
              <a:rPr sz="3500" spc="-10" dirty="0">
                <a:latin typeface="Arial"/>
                <a:cs typeface="Arial"/>
              </a:rPr>
              <a:t> </a:t>
            </a:r>
            <a:r>
              <a:rPr sz="3500" spc="-5" dirty="0">
                <a:latin typeface="Arial"/>
                <a:cs typeface="Arial"/>
              </a:rPr>
              <a:t>language.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"/>
              <a:tabLst>
                <a:tab pos="879475" algn="l"/>
                <a:tab pos="880110" algn="l"/>
              </a:tabLst>
            </a:pPr>
            <a:r>
              <a:rPr sz="3500" dirty="0">
                <a:latin typeface="Arial"/>
                <a:cs typeface="Arial"/>
              </a:rPr>
              <a:t>As </a:t>
            </a:r>
            <a:r>
              <a:rPr sz="3500" spc="-5" dirty="0">
                <a:latin typeface="Arial"/>
                <a:cs typeface="Arial"/>
              </a:rPr>
              <a:t>many features came </a:t>
            </a:r>
            <a:r>
              <a:rPr sz="3500" dirty="0">
                <a:latin typeface="Arial"/>
                <a:cs typeface="Arial"/>
              </a:rPr>
              <a:t>from B it  was </a:t>
            </a:r>
            <a:r>
              <a:rPr sz="3500" spc="-5" dirty="0">
                <a:latin typeface="Arial"/>
                <a:cs typeface="Arial"/>
              </a:rPr>
              <a:t>named </a:t>
            </a:r>
            <a:r>
              <a:rPr sz="3500" dirty="0">
                <a:latin typeface="Arial"/>
                <a:cs typeface="Arial"/>
              </a:rPr>
              <a:t>as 'C'.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609600"/>
            <a:ext cx="838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105" y="0"/>
            <a:ext cx="28003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0" spc="-210" dirty="0">
                <a:latin typeface="Trebuchet MS"/>
                <a:cs typeface="Trebuchet MS"/>
              </a:rPr>
              <a:t>ABOUT</a:t>
            </a:r>
            <a:r>
              <a:rPr sz="4500" i="0" spc="580" dirty="0">
                <a:latin typeface="Trebuchet MS"/>
                <a:cs typeface="Trebuchet MS"/>
              </a:rPr>
              <a:t> </a:t>
            </a:r>
            <a:r>
              <a:rPr sz="4500" spc="-465" dirty="0"/>
              <a:t>“C”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768345"/>
            <a:ext cx="769556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C is a structured programming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Courier New"/>
              <a:buChar char="o"/>
              <a:tabLst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C supports functions that enables </a:t>
            </a:r>
            <a:r>
              <a:rPr sz="2000" spc="5" dirty="0">
                <a:latin typeface="Arial"/>
                <a:cs typeface="Arial"/>
              </a:rPr>
              <a:t>easy </a:t>
            </a:r>
            <a:r>
              <a:rPr sz="2000" dirty="0">
                <a:latin typeface="Arial"/>
                <a:cs typeface="Arial"/>
              </a:rPr>
              <a:t>maintainability of </a:t>
            </a:r>
            <a:r>
              <a:rPr sz="2000" spc="5" dirty="0">
                <a:latin typeface="Arial"/>
                <a:cs typeface="Arial"/>
              </a:rPr>
              <a:t>code,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breaking large </a:t>
            </a:r>
            <a:r>
              <a:rPr sz="2000" spc="-5" dirty="0">
                <a:latin typeface="Arial"/>
                <a:cs typeface="Arial"/>
              </a:rPr>
              <a:t>file into </a:t>
            </a:r>
            <a:r>
              <a:rPr sz="2000" dirty="0">
                <a:latin typeface="Arial"/>
                <a:cs typeface="Arial"/>
              </a:rPr>
              <a:t>smaller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Courier New"/>
              <a:buChar char="o"/>
              <a:tabLst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Comments in C provides easy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readability</a:t>
            </a:r>
            <a:endParaRPr sz="20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Courier New"/>
              <a:buChar char="o"/>
              <a:tabLst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C is a powerful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buFont typeface="Courier New"/>
              <a:buChar char="o"/>
              <a:tabLst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C programs built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767080" lvl="1" indent="-297180">
              <a:lnSpc>
                <a:spcPct val="100000"/>
              </a:lnSpc>
              <a:buChar char="•"/>
              <a:tabLst>
                <a:tab pos="767080" algn="l"/>
                <a:tab pos="767715" algn="l"/>
              </a:tabLst>
            </a:pPr>
            <a:r>
              <a:rPr sz="2000" spc="-20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declarations</a:t>
            </a:r>
            <a:endParaRPr sz="2000">
              <a:latin typeface="Arial"/>
              <a:cs typeface="Arial"/>
            </a:endParaRPr>
          </a:p>
          <a:p>
            <a:pPr marL="767080" lvl="1" indent="-297180">
              <a:lnSpc>
                <a:spcPct val="100000"/>
              </a:lnSpc>
              <a:buChar char="•"/>
              <a:tabLst>
                <a:tab pos="767080" algn="l"/>
                <a:tab pos="767715" algn="l"/>
              </a:tabLst>
            </a:pPr>
            <a:r>
              <a:rPr sz="200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767080" lvl="1" indent="-297180">
              <a:lnSpc>
                <a:spcPct val="100000"/>
              </a:lnSpc>
              <a:buChar char="•"/>
              <a:tabLst>
                <a:tab pos="767080" algn="l"/>
                <a:tab pos="767715" algn="l"/>
              </a:tabLst>
            </a:pPr>
            <a:r>
              <a:rPr sz="2000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767080" lvl="1" indent="-297180">
              <a:lnSpc>
                <a:spcPct val="100000"/>
              </a:lnSpc>
              <a:buChar char="•"/>
              <a:tabLst>
                <a:tab pos="767080" algn="l"/>
                <a:tab pos="767715" algn="l"/>
              </a:tabLst>
            </a:pPr>
            <a:r>
              <a:rPr sz="2000" dirty="0">
                <a:latin typeface="Arial"/>
                <a:cs typeface="Arial"/>
              </a:rPr>
              <a:t>Expressions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1143761"/>
            <a:ext cx="8686800" cy="1015365"/>
          </a:xfrm>
          <a:custGeom>
            <a:avLst/>
            <a:gdLst/>
            <a:ahLst/>
            <a:cxnLst/>
            <a:rect l="l" t="t" r="r" b="b"/>
            <a:pathLst>
              <a:path w="8686800" h="1015364">
                <a:moveTo>
                  <a:pt x="0" y="1014984"/>
                </a:moveTo>
                <a:lnTo>
                  <a:pt x="8686800" y="1014984"/>
                </a:lnTo>
                <a:lnTo>
                  <a:pt x="8686800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ln w="25907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5519" y="1191513"/>
            <a:ext cx="4733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59410" algn="l"/>
                <a:tab pos="1607820" algn="l"/>
                <a:tab pos="2139315" algn="l"/>
                <a:tab pos="3401695" algn="l"/>
                <a:tab pos="452628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-	</a:t>
            </a:r>
            <a:r>
              <a:rPr sz="2000" b="1" i="1" spc="-10" dirty="0">
                <a:latin typeface="Times New Roman"/>
                <a:cs typeface="Times New Roman"/>
              </a:rPr>
              <a:t>S</a:t>
            </a:r>
            <a:r>
              <a:rPr sz="2000" b="1" i="1" dirty="0">
                <a:latin typeface="Times New Roman"/>
                <a:cs typeface="Times New Roman"/>
              </a:rPr>
              <a:t>truc</a:t>
            </a:r>
            <a:r>
              <a:rPr sz="2000" b="1" i="1" spc="-25" dirty="0">
                <a:latin typeface="Times New Roman"/>
                <a:cs typeface="Times New Roman"/>
              </a:rPr>
              <a:t>t</a:t>
            </a:r>
            <a:r>
              <a:rPr sz="2000" b="1" i="1" spc="-10" dirty="0">
                <a:latin typeface="Times New Roman"/>
                <a:cs typeface="Times New Roman"/>
              </a:rPr>
              <a:t>u</a:t>
            </a:r>
            <a:r>
              <a:rPr sz="2000" b="1" i="1" dirty="0">
                <a:latin typeface="Times New Roman"/>
                <a:cs typeface="Times New Roman"/>
              </a:rPr>
              <a:t>red	and	d</a:t>
            </a:r>
            <a:r>
              <a:rPr sz="2000" b="1" i="1" spc="-15" dirty="0">
                <a:latin typeface="Times New Roman"/>
                <a:cs typeface="Times New Roman"/>
              </a:rPr>
              <a:t>i</a:t>
            </a:r>
            <a:r>
              <a:rPr sz="2000" b="1" i="1" dirty="0">
                <a:latin typeface="Times New Roman"/>
                <a:cs typeface="Times New Roman"/>
              </a:rPr>
              <a:t>sc</a:t>
            </a:r>
            <a:r>
              <a:rPr sz="2000" b="1" i="1" spc="-20" dirty="0">
                <a:latin typeface="Times New Roman"/>
                <a:cs typeface="Times New Roman"/>
              </a:rPr>
              <a:t>i</a:t>
            </a:r>
            <a:r>
              <a:rPr sz="2000" b="1" i="1" dirty="0">
                <a:latin typeface="Times New Roman"/>
                <a:cs typeface="Times New Roman"/>
              </a:rPr>
              <a:t>plin</a:t>
            </a:r>
            <a:r>
              <a:rPr sz="2000" b="1" i="1" spc="-20" dirty="0">
                <a:latin typeface="Times New Roman"/>
                <a:cs typeface="Times New Roman"/>
              </a:rPr>
              <a:t>e</a:t>
            </a:r>
            <a:r>
              <a:rPr sz="2000" b="1" i="1" dirty="0">
                <a:latin typeface="Times New Roman"/>
                <a:cs typeface="Times New Roman"/>
              </a:rPr>
              <a:t>d	appr</a:t>
            </a:r>
            <a:r>
              <a:rPr sz="2000" b="1" i="1" spc="-15" dirty="0">
                <a:latin typeface="Times New Roman"/>
                <a:cs typeface="Times New Roman"/>
              </a:rPr>
              <a:t>o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10" dirty="0">
                <a:latin typeface="Times New Roman"/>
                <a:cs typeface="Times New Roman"/>
              </a:rPr>
              <a:t>c</a:t>
            </a:r>
            <a:r>
              <a:rPr sz="2000" b="1" i="1" dirty="0">
                <a:latin typeface="Times New Roman"/>
                <a:cs typeface="Times New Roman"/>
              </a:rPr>
              <a:t>h	</a:t>
            </a:r>
            <a:r>
              <a:rPr sz="2000" b="1" i="1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" y="1167129"/>
            <a:ext cx="3495675" cy="66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42900" algn="l"/>
                <a:tab pos="677545" algn="l"/>
                <a:tab pos="2411095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C	programming	language</a:t>
            </a:r>
            <a:endParaRPr sz="22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10"/>
              </a:spcBef>
            </a:pPr>
            <a:r>
              <a:rPr sz="2000" b="1" i="1" dirty="0">
                <a:latin typeface="Times New Roman"/>
                <a:cs typeface="Times New Roman"/>
              </a:rPr>
              <a:t>program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7" y="422148"/>
            <a:ext cx="8784336" cy="59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457200"/>
            <a:ext cx="8659368" cy="586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452627"/>
            <a:ext cx="8669020" cy="5876925"/>
          </a:xfrm>
          <a:custGeom>
            <a:avLst/>
            <a:gdLst/>
            <a:ahLst/>
            <a:cxnLst/>
            <a:rect l="l" t="t" r="r" b="b"/>
            <a:pathLst>
              <a:path w="8669020" h="5876925">
                <a:moveTo>
                  <a:pt x="0" y="5876544"/>
                </a:moveTo>
                <a:lnTo>
                  <a:pt x="8668512" y="5876544"/>
                </a:lnTo>
                <a:lnTo>
                  <a:pt x="8668512" y="0"/>
                </a:lnTo>
                <a:lnTo>
                  <a:pt x="0" y="0"/>
                </a:lnTo>
                <a:lnTo>
                  <a:pt x="0" y="58765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191211"/>
            <a:ext cx="5549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260" dirty="0">
                <a:latin typeface="Trebuchet MS"/>
                <a:cs typeface="Trebuchet MS"/>
              </a:rPr>
              <a:t>Structure </a:t>
            </a:r>
            <a:r>
              <a:rPr sz="4000" i="0" spc="-165" dirty="0">
                <a:latin typeface="Trebuchet MS"/>
                <a:cs typeface="Trebuchet MS"/>
              </a:rPr>
              <a:t>Of </a:t>
            </a:r>
            <a:r>
              <a:rPr sz="4000" spc="-409" dirty="0"/>
              <a:t>“C”</a:t>
            </a:r>
            <a:r>
              <a:rPr sz="4000" spc="-390" dirty="0"/>
              <a:t> </a:t>
            </a:r>
            <a:r>
              <a:rPr sz="4000" i="0" spc="-210" dirty="0">
                <a:latin typeface="Trebuchet MS"/>
                <a:cs typeface="Trebuchet MS"/>
              </a:rPr>
              <a:t>Programs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8879"/>
            <a:ext cx="8020050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650875" algn="l"/>
                <a:tab pos="652145" algn="l"/>
              </a:tabLst>
            </a:pPr>
            <a:r>
              <a:rPr sz="2800" spc="-5" dirty="0">
                <a:latin typeface="Arial"/>
                <a:cs typeface="Arial"/>
              </a:rPr>
              <a:t>Before </a:t>
            </a:r>
            <a:r>
              <a:rPr sz="2800" dirty="0">
                <a:latin typeface="Arial"/>
                <a:cs typeface="Arial"/>
              </a:rPr>
              <a:t>going and </a:t>
            </a:r>
            <a:r>
              <a:rPr sz="2800" spc="-5" dirty="0">
                <a:latin typeface="Arial"/>
                <a:cs typeface="Arial"/>
              </a:rPr>
              <a:t>reading the </a:t>
            </a:r>
            <a:r>
              <a:rPr sz="2800" dirty="0">
                <a:latin typeface="Arial"/>
                <a:cs typeface="Arial"/>
              </a:rPr>
              <a:t>structure </a:t>
            </a:r>
            <a:r>
              <a:rPr sz="2800" spc="-5" dirty="0">
                <a:latin typeface="Arial"/>
                <a:cs typeface="Arial"/>
              </a:rPr>
              <a:t>of C  </a:t>
            </a:r>
            <a:r>
              <a:rPr sz="2800" dirty="0">
                <a:latin typeface="Arial"/>
                <a:cs typeface="Arial"/>
              </a:rPr>
              <a:t>programs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need to 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basic knowledge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following: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C's </a:t>
            </a:r>
            <a:r>
              <a:rPr sz="2800" dirty="0">
                <a:latin typeface="Arial"/>
                <a:cs typeface="Arial"/>
              </a:rPr>
              <a:t>Character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C's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Keywords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General Structure </a:t>
            </a:r>
            <a:r>
              <a:rPr sz="2800" spc="-5" dirty="0">
                <a:latin typeface="Arial"/>
                <a:cs typeface="Arial"/>
              </a:rPr>
              <a:t>of a 'C'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spc="-16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End 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Free Format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Header </a:t>
            </a:r>
            <a:r>
              <a:rPr sz="2800" spc="-5" dirty="0">
                <a:latin typeface="Arial"/>
                <a:cs typeface="Arial"/>
              </a:rPr>
              <a:t>Files &amp; </a:t>
            </a:r>
            <a:r>
              <a:rPr sz="2800" dirty="0">
                <a:latin typeface="Arial"/>
                <a:cs typeface="Arial"/>
              </a:rPr>
              <a:t>Library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161" y="194259"/>
            <a:ext cx="31121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u="heavy" spc="-430" smtClean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</a:rPr>
              <a:t>C '</a:t>
            </a:r>
            <a:r>
              <a:rPr sz="3500" u="heavy" spc="-430" smtClean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</a:rPr>
              <a:t>s  </a:t>
            </a:r>
            <a:r>
              <a:rPr sz="3500" u="heavy" spc="-245" smtClean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</a:rPr>
              <a:t>Character</a:t>
            </a:r>
            <a:r>
              <a:rPr sz="3500" u="heavy" spc="-580" smtClean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</a:rPr>
              <a:t> </a:t>
            </a:r>
            <a:r>
              <a:rPr sz="3500" u="heavy" spc="-30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</a:rPr>
              <a:t>Set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59740" y="929386"/>
            <a:ext cx="7877809" cy="46348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65"/>
              </a:spcBef>
            </a:pPr>
            <a:r>
              <a:rPr sz="2800" spc="-5" dirty="0">
                <a:latin typeface="Arial"/>
                <a:cs typeface="Arial"/>
              </a:rPr>
              <a:t>C does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use every character set and </a:t>
            </a:r>
            <a:r>
              <a:rPr sz="2800" dirty="0">
                <a:latin typeface="Arial"/>
                <a:cs typeface="Arial"/>
              </a:rPr>
              <a:t>key </a:t>
            </a:r>
            <a:r>
              <a:rPr sz="2800" spc="-5" dirty="0">
                <a:latin typeface="Arial"/>
                <a:cs typeface="Arial"/>
              </a:rPr>
              <a:t>found  </a:t>
            </a:r>
            <a:r>
              <a:rPr sz="280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2700" marR="2012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modern </a:t>
            </a:r>
            <a:r>
              <a:rPr sz="2800" dirty="0">
                <a:latin typeface="Arial"/>
                <a:cs typeface="Arial"/>
              </a:rPr>
              <a:t>computers .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only characters that </a:t>
            </a:r>
            <a:r>
              <a:rPr sz="2800" spc="-5" dirty="0">
                <a:latin typeface="Arial"/>
                <a:cs typeface="Arial"/>
              </a:rPr>
              <a:t>C -  </a:t>
            </a:r>
            <a:r>
              <a:rPr sz="2800" dirty="0">
                <a:latin typeface="Arial"/>
                <a:cs typeface="Arial"/>
              </a:rPr>
              <a:t>Language uses for its programs are as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"/>
              <a:tabLst>
                <a:tab pos="532130" algn="l"/>
                <a:tab pos="532765" algn="l"/>
              </a:tabLst>
            </a:pPr>
            <a:r>
              <a:rPr sz="2800" spc="-5" dirty="0">
                <a:latin typeface="Arial"/>
                <a:cs typeface="Arial"/>
              </a:rPr>
              <a:t>A-Z all</a:t>
            </a:r>
            <a:r>
              <a:rPr sz="2800" dirty="0">
                <a:latin typeface="Arial"/>
                <a:cs typeface="Arial"/>
              </a:rPr>
              <a:t> alphabets</a:t>
            </a:r>
            <a:endParaRPr sz="2800">
              <a:latin typeface="Arial"/>
              <a:cs typeface="Arial"/>
            </a:endParaRPr>
          </a:p>
          <a:p>
            <a:pPr marL="552450" indent="-53975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sz="2800" spc="-5" dirty="0">
                <a:latin typeface="Arial"/>
                <a:cs typeface="Arial"/>
              </a:rPr>
              <a:t>a-z </a:t>
            </a:r>
            <a:r>
              <a:rPr sz="2800" dirty="0">
                <a:latin typeface="Arial"/>
                <a:cs typeface="Arial"/>
              </a:rPr>
              <a:t>all alphabets</a:t>
            </a:r>
            <a:endParaRPr sz="2800">
              <a:latin typeface="Arial"/>
              <a:cs typeface="Arial"/>
            </a:endParaRPr>
          </a:p>
          <a:p>
            <a:pPr marL="552450" indent="-53975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sz="2800" spc="-5" dirty="0">
                <a:latin typeface="Arial"/>
                <a:cs typeface="Arial"/>
              </a:rPr>
              <a:t>0-9</a:t>
            </a:r>
            <a:endParaRPr sz="2800">
              <a:latin typeface="Arial"/>
              <a:cs typeface="Arial"/>
            </a:endParaRPr>
          </a:p>
          <a:p>
            <a:pPr marL="552450" indent="-53975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sz="2800" spc="-5" dirty="0">
                <a:latin typeface="Arial"/>
                <a:cs typeface="Arial"/>
              </a:rPr>
              <a:t># % &amp; ! _ </a:t>
            </a:r>
            <a:r>
              <a:rPr sz="2800" dirty="0">
                <a:latin typeface="Arial"/>
                <a:cs typeface="Arial"/>
              </a:rPr>
              <a:t>{} </a:t>
            </a:r>
            <a:r>
              <a:rPr sz="2800" spc="-5" dirty="0">
                <a:latin typeface="Arial"/>
                <a:cs typeface="Arial"/>
              </a:rPr>
              <a:t>[] () $$$$ </a:t>
            </a:r>
            <a:r>
              <a:rPr sz="2800" spc="-10" dirty="0">
                <a:latin typeface="Arial"/>
                <a:cs typeface="Arial"/>
              </a:rPr>
              <a:t>&amp;&amp;&amp;&amp;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|</a:t>
            </a:r>
            <a:endParaRPr sz="2800">
              <a:latin typeface="Arial"/>
              <a:cs typeface="Arial"/>
            </a:endParaRPr>
          </a:p>
          <a:p>
            <a:pPr marL="552450" indent="-539750">
              <a:lnSpc>
                <a:spcPct val="100000"/>
              </a:lnSpc>
              <a:buFont typeface="Wingdings"/>
              <a:buChar char=""/>
              <a:tabLst>
                <a:tab pos="551815" algn="l"/>
                <a:tab pos="553085" algn="l"/>
              </a:tabLst>
            </a:pPr>
            <a:r>
              <a:rPr sz="2800" dirty="0">
                <a:latin typeface="Arial"/>
                <a:cs typeface="Arial"/>
              </a:rPr>
              <a:t>space . , : ; </a:t>
            </a:r>
            <a:r>
              <a:rPr sz="2800" spc="-5" dirty="0">
                <a:latin typeface="Arial"/>
                <a:cs typeface="Arial"/>
              </a:rPr>
              <a:t>' $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"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1815" algn="l"/>
              </a:tabLst>
            </a:pPr>
            <a:r>
              <a:rPr sz="2800" spc="-5" dirty="0">
                <a:latin typeface="Wingdings"/>
                <a:cs typeface="Wingdings"/>
              </a:rPr>
              <a:t>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+ - / * =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3476" y="3147060"/>
            <a:ext cx="3060192" cy="2887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102"/>
            <a:ext cx="807339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1295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81025" algn="l"/>
                <a:tab pos="581660" algn="l"/>
              </a:tabLst>
            </a:pPr>
            <a:r>
              <a:rPr sz="3200" dirty="0">
                <a:latin typeface="Arial"/>
                <a:cs typeface="Arial"/>
              </a:rPr>
              <a:t>"</a:t>
            </a:r>
            <a:r>
              <a:rPr sz="3200" b="1" dirty="0">
                <a:latin typeface="Arial"/>
                <a:cs typeface="Arial"/>
              </a:rPr>
              <a:t>Keywords</a:t>
            </a:r>
            <a:r>
              <a:rPr sz="3200" dirty="0">
                <a:latin typeface="Arial"/>
                <a:cs typeface="Arial"/>
              </a:rPr>
              <a:t>" are </a:t>
            </a:r>
            <a:r>
              <a:rPr sz="3200" spc="-5" dirty="0">
                <a:latin typeface="Arial"/>
                <a:cs typeface="Arial"/>
              </a:rPr>
              <a:t>words </a:t>
            </a:r>
            <a:r>
              <a:rPr sz="3200" dirty="0">
                <a:latin typeface="Arial"/>
                <a:cs typeface="Arial"/>
              </a:rPr>
              <a:t>that have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special  meaning </a:t>
            </a:r>
            <a:r>
              <a:rPr sz="3200" dirty="0">
                <a:latin typeface="Arial"/>
                <a:cs typeface="Arial"/>
              </a:rPr>
              <a:t>to the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compiler.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686435" algn="l"/>
                <a:tab pos="687070" algn="l"/>
              </a:tabLst>
            </a:pPr>
            <a:r>
              <a:rPr sz="3200" spc="-5" dirty="0">
                <a:latin typeface="Arial"/>
                <a:cs typeface="Arial"/>
              </a:rPr>
              <a:t>Their meaning cannot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changed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any  </a:t>
            </a:r>
            <a:r>
              <a:rPr sz="3200" dirty="0">
                <a:latin typeface="Arial"/>
                <a:cs typeface="Arial"/>
              </a:rPr>
              <a:t>instance.</a:t>
            </a:r>
            <a:endParaRPr sz="3200">
              <a:latin typeface="Arial"/>
              <a:cs typeface="Arial"/>
            </a:endParaRPr>
          </a:p>
          <a:p>
            <a:pPr marL="355600" marR="13462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694055" algn="l"/>
                <a:tab pos="694690" algn="l"/>
              </a:tabLst>
            </a:pPr>
            <a:r>
              <a:rPr sz="3200" dirty="0">
                <a:latin typeface="Arial"/>
                <a:cs typeface="Arial"/>
              </a:rPr>
              <a:t>Serve as </a:t>
            </a:r>
            <a:r>
              <a:rPr sz="3200" spc="-5" dirty="0">
                <a:latin typeface="Arial"/>
                <a:cs typeface="Arial"/>
              </a:rPr>
              <a:t>basic building blocks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  </a:t>
            </a:r>
            <a:r>
              <a:rPr sz="3200" dirty="0">
                <a:latin typeface="Arial"/>
                <a:cs typeface="Arial"/>
              </a:rPr>
              <a:t>program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statements.</a:t>
            </a:r>
            <a:endParaRPr sz="3200">
              <a:latin typeface="Arial"/>
              <a:cs typeface="Arial"/>
            </a:endParaRPr>
          </a:p>
          <a:p>
            <a:pPr marL="355600" marR="1727835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671195" algn="l"/>
                <a:tab pos="671830" algn="l"/>
              </a:tabLst>
            </a:pPr>
            <a:r>
              <a:rPr sz="3200" dirty="0">
                <a:latin typeface="Arial"/>
                <a:cs typeface="Arial"/>
              </a:rPr>
              <a:t>All keywords are </a:t>
            </a:r>
            <a:r>
              <a:rPr sz="3200" spc="-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  lowercase.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942" y="225297"/>
            <a:ext cx="3211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The</a:t>
            </a:r>
            <a:r>
              <a:rPr spc="-295" dirty="0"/>
              <a:t> </a:t>
            </a:r>
            <a:r>
              <a:rPr spc="-365" dirty="0"/>
              <a:t>keywords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1719833"/>
            <a:ext cx="8408035" cy="4407535"/>
          </a:xfrm>
          <a:custGeom>
            <a:avLst/>
            <a:gdLst/>
            <a:ahLst/>
            <a:cxnLst/>
            <a:rect l="l" t="t" r="r" b="b"/>
            <a:pathLst>
              <a:path w="8408035" h="4407535">
                <a:moveTo>
                  <a:pt x="0" y="4407408"/>
                </a:moveTo>
                <a:lnTo>
                  <a:pt x="8407908" y="4407408"/>
                </a:lnTo>
                <a:lnTo>
                  <a:pt x="8407908" y="0"/>
                </a:lnTo>
                <a:lnTo>
                  <a:pt x="0" y="0"/>
                </a:lnTo>
                <a:lnTo>
                  <a:pt x="0" y="4407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394" y="1638195"/>
            <a:ext cx="3524250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00" spc="-5" dirty="0">
                <a:latin typeface="Arial"/>
                <a:cs typeface="Arial"/>
              </a:rPr>
              <a:t>#include&lt;stdio.h&gt;  #inclu</a:t>
            </a:r>
            <a:r>
              <a:rPr sz="3400" spc="-20" dirty="0">
                <a:latin typeface="Arial"/>
                <a:cs typeface="Arial"/>
              </a:rPr>
              <a:t>d</a:t>
            </a:r>
            <a:r>
              <a:rPr sz="3400" spc="-5" dirty="0">
                <a:latin typeface="Arial"/>
                <a:cs typeface="Arial"/>
              </a:rPr>
              <a:t>e</a:t>
            </a:r>
            <a:r>
              <a:rPr sz="3400" spc="-15" dirty="0">
                <a:latin typeface="Arial"/>
                <a:cs typeface="Arial"/>
              </a:rPr>
              <a:t>&lt;</a:t>
            </a:r>
            <a:r>
              <a:rPr sz="3400" spc="-5" dirty="0">
                <a:latin typeface="Arial"/>
                <a:cs typeface="Arial"/>
              </a:rPr>
              <a:t>conio.</a:t>
            </a:r>
            <a:r>
              <a:rPr sz="3400" spc="-20" dirty="0">
                <a:latin typeface="Arial"/>
                <a:cs typeface="Arial"/>
              </a:rPr>
              <a:t>h</a:t>
            </a:r>
            <a:r>
              <a:rPr sz="3400" spc="-5" dirty="0">
                <a:latin typeface="Arial"/>
                <a:cs typeface="Arial"/>
              </a:rPr>
              <a:t>&gt;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3502748"/>
            <a:ext cx="2158365" cy="12706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400" spc="-5" dirty="0">
                <a:latin typeface="Arial"/>
                <a:cs typeface="Arial"/>
              </a:rPr>
              <a:t>void</a:t>
            </a:r>
            <a:r>
              <a:rPr sz="3400" spc="-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main()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400" spc="-5" dirty="0"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747841"/>
            <a:ext cx="3992245" cy="12687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0"/>
              </a:spcBef>
            </a:pPr>
            <a:r>
              <a:rPr sz="3400" spc="-5" dirty="0">
                <a:latin typeface="Arial"/>
                <a:cs typeface="Arial"/>
              </a:rPr>
              <a:t>-- other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statements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400" spc="-5" dirty="0"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924" y="351866"/>
            <a:ext cx="7456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i="0" spc="-1100" dirty="0">
                <a:latin typeface="Times New Roman"/>
                <a:cs typeface="Times New Roman"/>
              </a:rPr>
              <a:t> </a:t>
            </a:r>
            <a:r>
              <a:rPr spc="-465" dirty="0"/>
              <a:t>Basic </a:t>
            </a:r>
            <a:r>
              <a:rPr spc="-310" dirty="0"/>
              <a:t>Structure </a:t>
            </a:r>
            <a:r>
              <a:rPr spc="-280" dirty="0"/>
              <a:t>Of </a:t>
            </a:r>
            <a:r>
              <a:rPr spc="-455" dirty="0"/>
              <a:t>“C”</a:t>
            </a:r>
            <a:r>
              <a:rPr spc="105" dirty="0"/>
              <a:t> </a:t>
            </a:r>
            <a:r>
              <a:rPr spc="-360" dirty="0"/>
              <a:t>Programs</a:t>
            </a:r>
          </a:p>
        </p:txBody>
      </p:sp>
      <p:sp>
        <p:nvSpPr>
          <p:cNvPr id="7" name="object 7"/>
          <p:cNvSpPr/>
          <p:nvPr/>
        </p:nvSpPr>
        <p:spPr>
          <a:xfrm>
            <a:off x="4847082" y="2062860"/>
            <a:ext cx="963930" cy="406400"/>
          </a:xfrm>
          <a:custGeom>
            <a:avLst/>
            <a:gdLst/>
            <a:ahLst/>
            <a:cxnLst/>
            <a:rect l="l" t="t" r="r" b="b"/>
            <a:pathLst>
              <a:path w="963929" h="406400">
                <a:moveTo>
                  <a:pt x="963929" y="0"/>
                </a:moveTo>
                <a:lnTo>
                  <a:pt x="754379" y="0"/>
                </a:lnTo>
                <a:lnTo>
                  <a:pt x="0" y="4060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0561" y="1905761"/>
            <a:ext cx="2514600" cy="838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575"/>
              </a:spcBef>
            </a:pPr>
            <a:r>
              <a:rPr sz="2600" b="1" i="1" u="heavy" spc="-16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Header</a:t>
            </a:r>
            <a:r>
              <a:rPr sz="2600" b="1" i="1" u="heavy" spc="-19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 </a:t>
            </a:r>
            <a:r>
              <a:rPr sz="2600" b="1" i="1" u="heavy" spc="-229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Files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9514" y="4243578"/>
            <a:ext cx="2771775" cy="384810"/>
          </a:xfrm>
          <a:custGeom>
            <a:avLst/>
            <a:gdLst/>
            <a:ahLst/>
            <a:cxnLst/>
            <a:rect l="l" t="t" r="r" b="b"/>
            <a:pathLst>
              <a:path w="2771775" h="384810">
                <a:moveTo>
                  <a:pt x="2771648" y="0"/>
                </a:moveTo>
                <a:lnTo>
                  <a:pt x="1112901" y="29464"/>
                </a:lnTo>
                <a:lnTo>
                  <a:pt x="0" y="38442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9961" y="4039361"/>
            <a:ext cx="2286000" cy="7620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86409" marR="122555" indent="-360045">
              <a:lnSpc>
                <a:spcPct val="100000"/>
              </a:lnSpc>
              <a:spcBef>
                <a:spcPts val="225"/>
              </a:spcBef>
            </a:pPr>
            <a:r>
              <a:rPr sz="2200" b="1" i="1" u="heavy" spc="-15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Indicates </a:t>
            </a:r>
            <a:r>
              <a:rPr sz="2200" b="1" i="1" u="heavy" spc="-13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Starting </a:t>
            </a:r>
            <a:r>
              <a:rPr sz="2200" b="1" i="1" spc="-13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200" b="1" i="1" u="heavy" spc="-114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of</a:t>
            </a:r>
            <a:r>
              <a:rPr sz="2200" b="1" i="1" u="heavy" spc="-13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 </a:t>
            </a:r>
            <a:r>
              <a:rPr sz="2200" b="1" i="1" u="heavy" spc="-16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0600" y="3129660"/>
            <a:ext cx="1442720" cy="532765"/>
          </a:xfrm>
          <a:custGeom>
            <a:avLst/>
            <a:gdLst/>
            <a:ahLst/>
            <a:cxnLst/>
            <a:rect l="l" t="t" r="r" b="b"/>
            <a:pathLst>
              <a:path w="1442720" h="532764">
                <a:moveTo>
                  <a:pt x="1442212" y="0"/>
                </a:moveTo>
                <a:lnTo>
                  <a:pt x="1007617" y="14097"/>
                </a:lnTo>
                <a:lnTo>
                  <a:pt x="0" y="5326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2361" y="2972561"/>
            <a:ext cx="2514600" cy="838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657225" marR="297180" indent="-353695">
              <a:lnSpc>
                <a:spcPct val="100000"/>
              </a:lnSpc>
              <a:spcBef>
                <a:spcPts val="15"/>
              </a:spcBef>
            </a:pPr>
            <a:r>
              <a:rPr sz="2600" b="1" i="1" u="heavy" spc="-20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Entry </a:t>
            </a:r>
            <a:r>
              <a:rPr sz="2600" b="1" i="1" u="heavy" spc="-18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Point </a:t>
            </a:r>
            <a:r>
              <a:rPr sz="2600" b="1" i="1" u="heavy" spc="-170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Of </a:t>
            </a:r>
            <a:r>
              <a:rPr sz="2600" b="1" i="1" spc="-17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0" b="1" i="1" u="heavy" spc="-185" dirty="0">
                <a:solidFill>
                  <a:srgbClr val="974707"/>
                </a:solidFill>
                <a:uFill>
                  <a:solidFill>
                    <a:srgbClr val="974707"/>
                  </a:solidFill>
                </a:uFill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</TotalTime>
  <Words>1150</Words>
  <Application>Microsoft Office PowerPoint</Application>
  <PresentationFormat>On-screen Show (4:3)</PresentationFormat>
  <Paragraphs>284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Paper</vt:lpstr>
      <vt:lpstr>Slide 1</vt:lpstr>
      <vt:lpstr>Introduction</vt:lpstr>
      <vt:lpstr>Why Name 'C' was given to this language?</vt:lpstr>
      <vt:lpstr>ABOUT “C”</vt:lpstr>
      <vt:lpstr>Slide 5</vt:lpstr>
      <vt:lpstr>Structure Of “C” Programs</vt:lpstr>
      <vt:lpstr>C 's  Character Set</vt:lpstr>
      <vt:lpstr>The keywords</vt:lpstr>
      <vt:lpstr> Basic Structure Of “C” Programs</vt:lpstr>
      <vt:lpstr>Header files</vt:lpstr>
      <vt:lpstr>Main function</vt:lpstr>
      <vt:lpstr> Running a ‘C’ Program</vt:lpstr>
      <vt:lpstr> “C” language TOKENS</vt:lpstr>
      <vt:lpstr>Keywords in Ansi “C”</vt:lpstr>
      <vt:lpstr>The Identifiers</vt:lpstr>
      <vt:lpstr>Constants</vt:lpstr>
      <vt:lpstr>Constants Examples</vt:lpstr>
      <vt:lpstr>DECLARATIONS</vt:lpstr>
      <vt:lpstr>What Are Variables in C?</vt:lpstr>
      <vt:lpstr>Naming Variables</vt:lpstr>
      <vt:lpstr>Case Sensitivity</vt:lpstr>
      <vt:lpstr>Declaring Variables</vt:lpstr>
      <vt:lpstr> Data types in ‘ansi c’</vt:lpstr>
      <vt:lpstr>Data Types- different attributes</vt:lpstr>
      <vt:lpstr> Example of “C” Program</vt:lpstr>
      <vt:lpstr>FAQ  ?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Harsh Vardhan</cp:lastModifiedBy>
  <cp:revision>6</cp:revision>
  <dcterms:created xsi:type="dcterms:W3CDTF">2019-04-21T15:31:55Z</dcterms:created>
  <dcterms:modified xsi:type="dcterms:W3CDTF">2019-04-21T15:47:53Z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2019-04-21T00:00:00Z</vt:filetime>
  </property>
</Properties>
</file>