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72"/>
  </p:notesMasterIdLst>
  <p:sldIdLst>
    <p:sldId id="256" r:id="rId2"/>
    <p:sldId id="257" r:id="rId3"/>
    <p:sldId id="296"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7" r:id="rId31"/>
    <p:sldId id="284" r:id="rId32"/>
    <p:sldId id="285"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5" r:id="rId50"/>
    <p:sldId id="316" r:id="rId51"/>
    <p:sldId id="317" r:id="rId52"/>
    <p:sldId id="318" r:id="rId53"/>
    <p:sldId id="306" r:id="rId54"/>
    <p:sldId id="307" r:id="rId55"/>
    <p:sldId id="308" r:id="rId56"/>
    <p:sldId id="309" r:id="rId57"/>
    <p:sldId id="310" r:id="rId58"/>
    <p:sldId id="311" r:id="rId59"/>
    <p:sldId id="312" r:id="rId60"/>
    <p:sldId id="313" r:id="rId61"/>
    <p:sldId id="314" r:id="rId62"/>
    <p:sldId id="315" r:id="rId63"/>
    <p:sldId id="319" r:id="rId64"/>
    <p:sldId id="320" r:id="rId65"/>
    <p:sldId id="321" r:id="rId66"/>
    <p:sldId id="322" r:id="rId67"/>
    <p:sldId id="323" r:id="rId68"/>
    <p:sldId id="324" r:id="rId69"/>
    <p:sldId id="325" r:id="rId70"/>
    <p:sldId id="326"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EB75D-54DC-49B4-B125-F90DAA2950F3}" type="datetimeFigureOut">
              <a:rPr lang="en-US" smtClean="0"/>
              <a:pPr/>
              <a:t>4/24/2019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0A762-7BBE-4A3D-9E25-5ECA3125589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E40A762-7BBE-4A3D-9E25-5ECA31255895}" type="slidenum">
              <a:rPr lang="en-IN" smtClean="0"/>
              <a:pPr/>
              <a:t>28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5DB1508-7E3C-45FD-B32D-C0F48ACA491E}" type="datetimeFigureOut">
              <a:rPr lang="en-US" smtClean="0"/>
              <a:pPr/>
              <a:t>4/24/2019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7C4E3B0-FE3C-4C67-9F72-5481516632D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5DB1508-7E3C-45FD-B32D-C0F48ACA491E}" type="datetimeFigureOut">
              <a:rPr lang="en-US" smtClean="0"/>
              <a:pPr/>
              <a:t>4/24/2019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7C4E3B0-FE3C-4C67-9F72-5481516632D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5DB1508-7E3C-45FD-B32D-C0F48ACA491E}" type="datetimeFigureOut">
              <a:rPr lang="en-US" smtClean="0"/>
              <a:pPr/>
              <a:t>4/24/2019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7C4E3B0-FE3C-4C67-9F72-5481516632D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A39FD4B-2646-4FEB-9DD9-26117CD62D99}" type="datetime1">
              <a:rPr lang="en-US"/>
              <a:pPr>
                <a:defRPr/>
              </a:pPr>
              <a:t>4/24/2019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©1992-2010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EA1F655D-9EAA-4C3C-A456-F35E5E64A40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5DB1508-7E3C-45FD-B32D-C0F48ACA491E}" type="datetimeFigureOut">
              <a:rPr lang="en-US" smtClean="0"/>
              <a:pPr/>
              <a:t>4/24/2019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7C4E3B0-FE3C-4C67-9F72-5481516632D3}"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5DB1508-7E3C-45FD-B32D-C0F48ACA491E}" type="datetimeFigureOut">
              <a:rPr lang="en-US" smtClean="0"/>
              <a:pPr/>
              <a:t>4/24/2019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7C4E3B0-FE3C-4C67-9F72-5481516632D3}"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5DB1508-7E3C-45FD-B32D-C0F48ACA491E}" type="datetimeFigureOut">
              <a:rPr lang="en-US" smtClean="0"/>
              <a:pPr/>
              <a:t>4/24/2019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7C4E3B0-FE3C-4C67-9F72-5481516632D3}"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5DB1508-7E3C-45FD-B32D-C0F48ACA491E}" type="datetimeFigureOut">
              <a:rPr lang="en-US" smtClean="0"/>
              <a:pPr/>
              <a:t>4/24/2019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7C4E3B0-FE3C-4C67-9F72-5481516632D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5DB1508-7E3C-45FD-B32D-C0F48ACA491E}" type="datetimeFigureOut">
              <a:rPr lang="en-US" smtClean="0"/>
              <a:pPr/>
              <a:t>4/24/2019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7C4E3B0-FE3C-4C67-9F72-5481516632D3}"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5DB1508-7E3C-45FD-B32D-C0F48ACA491E}" type="datetimeFigureOut">
              <a:rPr lang="en-US" smtClean="0"/>
              <a:pPr/>
              <a:t>4/24/2019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7C4E3B0-FE3C-4C67-9F72-5481516632D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5DB1508-7E3C-45FD-B32D-C0F48ACA491E}" type="datetimeFigureOut">
              <a:rPr lang="en-US" smtClean="0"/>
              <a:pPr/>
              <a:t>4/24/2019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7C4E3B0-FE3C-4C67-9F72-5481516632D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5DB1508-7E3C-45FD-B32D-C0F48ACA491E}" type="datetimeFigureOut">
              <a:rPr lang="en-US" smtClean="0"/>
              <a:pPr/>
              <a:t>4/24/2019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7C4E3B0-FE3C-4C67-9F72-5481516632D3}"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5DB1508-7E3C-45FD-B32D-C0F48ACA491E}" type="datetimeFigureOut">
              <a:rPr lang="en-US" smtClean="0"/>
              <a:pPr/>
              <a:t>4/24/2019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7C4E3B0-FE3C-4C67-9F72-5481516632D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hyperlink" Target="https://www.tutorialspoint.com/cprogramming/if_else_statement_in_c.htm" TargetMode="External"/><Relationship Id="rId2" Type="http://schemas.openxmlformats.org/officeDocument/2006/relationships/hyperlink" Target="https://www.tutorialspoint.com/cprogramming/if_statement_in_c.htm" TargetMode="External"/><Relationship Id="rId1" Type="http://schemas.openxmlformats.org/officeDocument/2006/relationships/slideLayout" Target="../slideLayouts/slideLayout12.xml"/><Relationship Id="rId6" Type="http://schemas.openxmlformats.org/officeDocument/2006/relationships/hyperlink" Target="https://www.tutorialspoint.com/cprogramming/nested_switch_statements_in_c.htm" TargetMode="External"/><Relationship Id="rId5" Type="http://schemas.openxmlformats.org/officeDocument/2006/relationships/hyperlink" Target="https://www.tutorialspoint.com/cprogramming/switch_statement_in_c.htm" TargetMode="External"/><Relationship Id="rId4" Type="http://schemas.openxmlformats.org/officeDocument/2006/relationships/hyperlink" Target="https://www.tutorialspoint.com/cprogramming/nested_if_statements_in_c.ht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hyperlink" Target="https://www.tutorialspoint.com/cprogramming/c_for_loop.htm" TargetMode="External"/><Relationship Id="rId2" Type="http://schemas.openxmlformats.org/officeDocument/2006/relationships/hyperlink" Target="https://www.tutorialspoint.com/cprogramming/c_while_loop.htm" TargetMode="External"/><Relationship Id="rId1" Type="http://schemas.openxmlformats.org/officeDocument/2006/relationships/slideLayout" Target="../slideLayouts/slideLayout12.xml"/><Relationship Id="rId5" Type="http://schemas.openxmlformats.org/officeDocument/2006/relationships/hyperlink" Target="https://www.tutorialspoint.com/cprogramming/c_nested_loops.htm" TargetMode="External"/><Relationship Id="rId4" Type="http://schemas.openxmlformats.org/officeDocument/2006/relationships/hyperlink" Target="https://www.tutorialspoint.com/cprogramming/c_do_while_loop.htm"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descr="ch02images_Page_04.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3" name="Text Placeholder 2"/>
          <p:cNvSpPr>
            <a:spLocks noGrp="1"/>
          </p:cNvSpPr>
          <p:nvPr>
            <p:ph type="body" idx="1"/>
          </p:nvPr>
        </p:nvSpPr>
        <p:spPr/>
        <p:txBody>
          <a:bodyPr>
            <a:normAutofit/>
          </a:bodyPr>
          <a:lstStyle/>
          <a:p>
            <a:pPr>
              <a:lnSpc>
                <a:spcPct val="80000"/>
              </a:lnSpc>
            </a:pPr>
            <a:r>
              <a:rPr lang="en-US" sz="2500" smtClean="0">
                <a:solidFill>
                  <a:srgbClr val="000000"/>
                </a:solidFill>
                <a:latin typeface="Times New Roman" pitchFamily="18" charset="0"/>
              </a:rPr>
              <a:t>The entire line, including </a:t>
            </a:r>
            <a:r>
              <a:rPr lang="en-US" sz="2500" smtClean="0">
                <a:solidFill>
                  <a:srgbClr val="000000"/>
                </a:solidFill>
                <a:latin typeface="Lucida Console" pitchFamily="49" charset="0"/>
              </a:rPr>
              <a:t>printf</a:t>
            </a:r>
            <a:r>
              <a:rPr lang="en-US" sz="2500" smtClean="0">
                <a:solidFill>
                  <a:srgbClr val="000000"/>
                </a:solidFill>
                <a:latin typeface="Times New Roman" pitchFamily="18" charset="0"/>
              </a:rPr>
              <a:t>, its </a:t>
            </a:r>
            <a:r>
              <a:rPr lang="en-US" sz="2500" smtClean="0">
                <a:solidFill>
                  <a:srgbClr val="0000FF"/>
                </a:solidFill>
                <a:latin typeface="Times New Roman" pitchFamily="18" charset="0"/>
              </a:rPr>
              <a:t>argument</a:t>
            </a:r>
            <a:r>
              <a:rPr lang="en-US" sz="2500" smtClean="0">
                <a:solidFill>
                  <a:srgbClr val="000000"/>
                </a:solidFill>
                <a:latin typeface="Times New Roman" pitchFamily="18" charset="0"/>
              </a:rPr>
              <a:t> within the parentheses and the semicolon</a:t>
            </a:r>
            <a:r>
              <a:rPr lang="en-US" sz="2500" smtClean="0">
                <a:solidFill>
                  <a:srgbClr val="000000"/>
                </a:solidFill>
                <a:latin typeface="Lucida Console" pitchFamily="49" charset="0"/>
              </a:rPr>
              <a:t> (</a:t>
            </a:r>
            <a:r>
              <a:rPr lang="en-US" sz="2500" smtClean="0">
                <a:solidFill>
                  <a:srgbClr val="000000"/>
                </a:solidFill>
                <a:latin typeface="Times New Roman" pitchFamily="18" charset="0"/>
              </a:rPr>
              <a:t>;</a:t>
            </a:r>
            <a:r>
              <a:rPr lang="en-US" sz="2500" smtClean="0">
                <a:solidFill>
                  <a:srgbClr val="000000"/>
                </a:solidFill>
                <a:latin typeface="Lucida Console" pitchFamily="49" charset="0"/>
              </a:rPr>
              <a:t>)</a:t>
            </a:r>
            <a:r>
              <a:rPr lang="en-US" sz="2500" smtClean="0">
                <a:solidFill>
                  <a:srgbClr val="000000"/>
                </a:solidFill>
                <a:latin typeface="Times New Roman" pitchFamily="18" charset="0"/>
              </a:rPr>
              <a:t>, is called a </a:t>
            </a:r>
            <a:r>
              <a:rPr lang="en-US" sz="2500" smtClean="0">
                <a:solidFill>
                  <a:srgbClr val="0000FF"/>
                </a:solidFill>
                <a:latin typeface="Times New Roman" pitchFamily="18" charset="0"/>
              </a:rPr>
              <a:t>statement</a:t>
            </a:r>
            <a:r>
              <a:rPr lang="en-US" sz="2500" smtClean="0">
                <a:solidFill>
                  <a:srgbClr val="000000"/>
                </a:solidFill>
                <a:latin typeface="Times New Roman" pitchFamily="18" charset="0"/>
              </a:rPr>
              <a:t>.</a:t>
            </a:r>
          </a:p>
          <a:p>
            <a:pPr>
              <a:lnSpc>
                <a:spcPct val="80000"/>
              </a:lnSpc>
            </a:pPr>
            <a:r>
              <a:rPr lang="en-US" sz="2500" smtClean="0">
                <a:solidFill>
                  <a:srgbClr val="000000"/>
                </a:solidFill>
                <a:latin typeface="Times New Roman" pitchFamily="18" charset="0"/>
              </a:rPr>
              <a:t>Every statement must end with a semicolon (also known as the </a:t>
            </a:r>
            <a:r>
              <a:rPr lang="en-US" sz="2500" smtClean="0">
                <a:solidFill>
                  <a:srgbClr val="0000FF"/>
                </a:solidFill>
                <a:latin typeface="Times New Roman" pitchFamily="18" charset="0"/>
              </a:rPr>
              <a:t>statement terminator</a:t>
            </a:r>
            <a:r>
              <a:rPr lang="en-US" sz="2500" smtClean="0">
                <a:solidFill>
                  <a:srgbClr val="000000"/>
                </a:solidFill>
                <a:latin typeface="Times New Roman" pitchFamily="18" charset="0"/>
              </a:rPr>
              <a:t>).</a:t>
            </a:r>
          </a:p>
          <a:p>
            <a:pPr>
              <a:lnSpc>
                <a:spcPct val="80000"/>
              </a:lnSpc>
            </a:pPr>
            <a:r>
              <a:rPr lang="en-US" sz="2500" smtClean="0">
                <a:solidFill>
                  <a:srgbClr val="000000"/>
                </a:solidFill>
                <a:latin typeface="Times New Roman" pitchFamily="18" charset="0"/>
              </a:rPr>
              <a:t>When the preceding </a:t>
            </a:r>
            <a:r>
              <a:rPr lang="en-US" sz="2500" smtClean="0">
                <a:solidFill>
                  <a:srgbClr val="000000"/>
                </a:solidFill>
                <a:latin typeface="Lucida Console" pitchFamily="49" charset="0"/>
              </a:rPr>
              <a:t>printf</a:t>
            </a:r>
            <a:r>
              <a:rPr lang="en-US" sz="2500" smtClean="0">
                <a:solidFill>
                  <a:srgbClr val="000000"/>
                </a:solidFill>
                <a:latin typeface="Times New Roman" pitchFamily="18" charset="0"/>
              </a:rPr>
              <a:t> statement is executed, it prints the message </a:t>
            </a:r>
            <a:r>
              <a:rPr lang="en-US" sz="2500" smtClean="0">
                <a:solidFill>
                  <a:srgbClr val="000000"/>
                </a:solidFill>
                <a:latin typeface="Lucida Console" pitchFamily="49" charset="0"/>
              </a:rPr>
              <a:t>Welcome to C!</a:t>
            </a:r>
            <a:r>
              <a:rPr lang="en-US" sz="2500" smtClean="0">
                <a:solidFill>
                  <a:srgbClr val="000000"/>
                </a:solidFill>
                <a:latin typeface="Times New Roman" pitchFamily="18" charset="0"/>
              </a:rPr>
              <a:t> on the screen.</a:t>
            </a:r>
          </a:p>
          <a:p>
            <a:pPr>
              <a:lnSpc>
                <a:spcPct val="80000"/>
              </a:lnSpc>
            </a:pPr>
            <a:r>
              <a:rPr lang="en-US" sz="2500" smtClean="0">
                <a:solidFill>
                  <a:srgbClr val="000000"/>
                </a:solidFill>
                <a:latin typeface="Times New Roman" pitchFamily="18" charset="0"/>
              </a:rPr>
              <a:t>The characters normally print exactly as they appear between the double quotes in the </a:t>
            </a:r>
            <a:r>
              <a:rPr lang="en-US" sz="2500" smtClean="0">
                <a:solidFill>
                  <a:srgbClr val="000000"/>
                </a:solidFill>
                <a:latin typeface="Lucida Console" pitchFamily="49" charset="0"/>
              </a:rPr>
              <a:t>printf</a:t>
            </a:r>
            <a:r>
              <a:rPr lang="en-US" sz="2500" smtClean="0">
                <a:solidFill>
                  <a:srgbClr val="000000"/>
                </a:solidFill>
                <a:latin typeface="Times New Roman" pitchFamily="18" charset="0"/>
              </a:rPr>
              <a:t> statement.</a:t>
            </a:r>
          </a:p>
          <a:p>
            <a:pPr>
              <a:lnSpc>
                <a:spcPct val="80000"/>
              </a:lnSpc>
            </a:pPr>
            <a:r>
              <a:rPr lang="en-US" sz="2500" smtClean="0">
                <a:solidFill>
                  <a:srgbClr val="000000"/>
                </a:solidFill>
                <a:latin typeface="Times New Roman" pitchFamily="18" charset="0"/>
              </a:rPr>
              <a:t>Notice that the characters </a:t>
            </a:r>
            <a:r>
              <a:rPr lang="en-US" sz="2500" smtClean="0">
                <a:solidFill>
                  <a:srgbClr val="000000"/>
                </a:solidFill>
                <a:latin typeface="Lucida Console" pitchFamily="49" charset="0"/>
              </a:rPr>
              <a:t>\n</a:t>
            </a:r>
            <a:r>
              <a:rPr lang="en-US" sz="2500" smtClean="0">
                <a:solidFill>
                  <a:srgbClr val="000000"/>
                </a:solidFill>
                <a:latin typeface="Times New Roman" pitchFamily="18" charset="0"/>
              </a:rPr>
              <a:t> were not printed on the screen.</a:t>
            </a:r>
          </a:p>
          <a:p>
            <a:pPr>
              <a:lnSpc>
                <a:spcPct val="80000"/>
              </a:lnSpc>
            </a:pPr>
            <a:r>
              <a:rPr lang="en-US" sz="2500" smtClean="0">
                <a:solidFill>
                  <a:srgbClr val="000000"/>
                </a:solidFill>
                <a:latin typeface="Times New Roman" pitchFamily="18" charset="0"/>
              </a:rPr>
              <a:t>The backslash (</a:t>
            </a:r>
            <a:r>
              <a:rPr lang="en-US" sz="2500" smtClean="0">
                <a:solidFill>
                  <a:srgbClr val="000000"/>
                </a:solidFill>
                <a:latin typeface="Lucida Console" pitchFamily="49" charset="0"/>
              </a:rPr>
              <a:t>\</a:t>
            </a:r>
            <a:r>
              <a:rPr lang="en-US" sz="2500" smtClean="0">
                <a:solidFill>
                  <a:srgbClr val="000000"/>
                </a:solidFill>
                <a:latin typeface="Times New Roman" pitchFamily="18" charset="0"/>
              </a:rPr>
              <a:t>) is called an </a:t>
            </a:r>
            <a:r>
              <a:rPr lang="en-US" sz="2500" smtClean="0">
                <a:solidFill>
                  <a:srgbClr val="0000FF"/>
                </a:solidFill>
                <a:latin typeface="Times New Roman" pitchFamily="18" charset="0"/>
              </a:rPr>
              <a:t>escape character</a:t>
            </a:r>
            <a:r>
              <a:rPr lang="en-US" sz="2500" smtClean="0">
                <a:solidFill>
                  <a:srgbClr val="000000"/>
                </a:solidFill>
                <a:latin typeface="Times New Roman" pitchFamily="18" charset="0"/>
              </a:rPr>
              <a:t>.</a:t>
            </a:r>
          </a:p>
          <a:p>
            <a:pPr>
              <a:lnSpc>
                <a:spcPct val="80000"/>
              </a:lnSpc>
            </a:pPr>
            <a:r>
              <a:rPr lang="en-US" sz="2500" smtClean="0">
                <a:solidFill>
                  <a:srgbClr val="000000"/>
                </a:solidFill>
                <a:latin typeface="Times New Roman" pitchFamily="18" charset="0"/>
              </a:rPr>
              <a:t>It indicates that </a:t>
            </a:r>
            <a:r>
              <a:rPr lang="en-US" sz="2500" smtClean="0">
                <a:solidFill>
                  <a:srgbClr val="000000"/>
                </a:solidFill>
                <a:latin typeface="Lucida Console" pitchFamily="49" charset="0"/>
              </a:rPr>
              <a:t>printf</a:t>
            </a:r>
            <a:r>
              <a:rPr lang="en-US" sz="2500" smtClean="0">
                <a:solidFill>
                  <a:srgbClr val="000000"/>
                </a:solidFill>
                <a:latin typeface="Times New Roman" pitchFamily="18" charset="0"/>
              </a:rPr>
              <a:t> is supposed to do something out of the ordinary.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27651" name="Text Placeholder 2"/>
          <p:cNvSpPr>
            <a:spLocks noGrp="1"/>
          </p:cNvSpPr>
          <p:nvPr>
            <p:ph type="body" idx="1"/>
          </p:nvPr>
        </p:nvSpPr>
        <p:spPr/>
        <p:txBody>
          <a:bodyPr>
            <a:normAutofit fontScale="92500" lnSpcReduction="20000"/>
          </a:bodyPr>
          <a:lstStyle/>
          <a:p>
            <a:r>
              <a:rPr lang="en-US" smtClean="0">
                <a:solidFill>
                  <a:srgbClr val="000000"/>
                </a:solidFill>
                <a:latin typeface="Times New Roman" pitchFamily="18" charset="0"/>
              </a:rPr>
              <a:t>When encountering a backslash in a string, the compiler looks ahead at the next character and combines it with the backslash to form an </a:t>
            </a:r>
            <a:r>
              <a:rPr lang="en-US" smtClean="0">
                <a:solidFill>
                  <a:srgbClr val="0000FF"/>
                </a:solidFill>
                <a:latin typeface="Times New Roman" pitchFamily="18" charset="0"/>
              </a:rPr>
              <a:t>escape sequence</a:t>
            </a:r>
            <a:r>
              <a:rPr lang="en-US" smtClean="0">
                <a:solidFill>
                  <a:srgbClr val="000000"/>
                </a:solidFill>
                <a:latin typeface="Times New Roman" pitchFamily="18" charset="0"/>
              </a:rPr>
              <a:t>.</a:t>
            </a:r>
          </a:p>
          <a:p>
            <a:r>
              <a:rPr lang="en-US" smtClean="0">
                <a:solidFill>
                  <a:srgbClr val="000000"/>
                </a:solidFill>
                <a:latin typeface="Times New Roman" pitchFamily="18" charset="0"/>
              </a:rPr>
              <a:t>The escape sequence </a:t>
            </a:r>
            <a:r>
              <a:rPr lang="en-US" smtClean="0">
                <a:solidFill>
                  <a:srgbClr val="0000FF"/>
                </a:solidFill>
                <a:latin typeface="LucidaSansTypewriter" pitchFamily="49" charset="0"/>
              </a:rPr>
              <a:t>\n</a:t>
            </a:r>
            <a:r>
              <a:rPr lang="en-US" smtClean="0">
                <a:solidFill>
                  <a:srgbClr val="000000"/>
                </a:solidFill>
                <a:latin typeface="Times New Roman" pitchFamily="18" charset="0"/>
              </a:rPr>
              <a:t> means </a:t>
            </a:r>
            <a:r>
              <a:rPr lang="en-US" smtClean="0">
                <a:solidFill>
                  <a:srgbClr val="0000FF"/>
                </a:solidFill>
                <a:latin typeface="Times New Roman" pitchFamily="18" charset="0"/>
              </a:rPr>
              <a:t>newline</a:t>
            </a:r>
            <a:r>
              <a:rPr lang="en-US" smtClean="0">
                <a:solidFill>
                  <a:srgbClr val="000000"/>
                </a:solidFill>
                <a:latin typeface="Times New Roman" pitchFamily="18" charset="0"/>
              </a:rPr>
              <a:t>.</a:t>
            </a:r>
          </a:p>
          <a:p>
            <a:r>
              <a:rPr lang="en-US" smtClean="0">
                <a:solidFill>
                  <a:srgbClr val="000000"/>
                </a:solidFill>
                <a:latin typeface="Times New Roman" pitchFamily="18" charset="0"/>
              </a:rPr>
              <a:t>When a newline appears in the string output by a </a:t>
            </a:r>
            <a:r>
              <a:rPr lang="en-US" smtClean="0">
                <a:solidFill>
                  <a:srgbClr val="000000"/>
                </a:solidFill>
                <a:latin typeface="Lucida Console" pitchFamily="49" charset="0"/>
              </a:rPr>
              <a:t>printf</a:t>
            </a:r>
            <a:r>
              <a:rPr lang="en-US" smtClean="0">
                <a:solidFill>
                  <a:srgbClr val="000000"/>
                </a:solidFill>
                <a:latin typeface="Times New Roman" pitchFamily="18" charset="0"/>
              </a:rPr>
              <a:t>, the newline causes the cursor to position to the beginning of the next line on the screen.</a:t>
            </a:r>
          </a:p>
          <a:p>
            <a:r>
              <a:rPr lang="en-US" smtClean="0">
                <a:solidFill>
                  <a:srgbClr val="000000"/>
                </a:solidFill>
                <a:latin typeface="Times New Roman" pitchFamily="18" charset="0"/>
              </a:rPr>
              <a:t>Some common escape sequences are listed in Fig. 2.2.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descr="ch02images_Page_08.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29699" name="Text Placeholder 2"/>
          <p:cNvSpPr>
            <a:spLocks noGrp="1"/>
          </p:cNvSpPr>
          <p:nvPr>
            <p:ph type="body" idx="1"/>
          </p:nvPr>
        </p:nvSpPr>
        <p:spPr/>
        <p:txBody>
          <a:bodyPr>
            <a:normAutofit fontScale="92500" lnSpcReduction="10000"/>
          </a:bodyPr>
          <a:lstStyle/>
          <a:p>
            <a:r>
              <a:rPr lang="en-US" smtClean="0">
                <a:solidFill>
                  <a:srgbClr val="000000"/>
                </a:solidFill>
                <a:latin typeface="Times New Roman" pitchFamily="18" charset="0"/>
              </a:rPr>
              <a:t>Because the backslash has special meaning in a string, i.e., the compiler recognizes it as an escape character, we use a double backslash </a:t>
            </a:r>
            <a:r>
              <a:rPr lang="en-US" smtClean="0">
                <a:solidFill>
                  <a:srgbClr val="000000"/>
                </a:solidFill>
                <a:latin typeface="AGaramond Bold" pitchFamily="50" charset="0"/>
              </a:rPr>
              <a:t>(</a:t>
            </a:r>
            <a:r>
              <a:rPr lang="en-US" smtClean="0">
                <a:solidFill>
                  <a:srgbClr val="000000"/>
                </a:solidFill>
                <a:latin typeface="Lucida Console" pitchFamily="49" charset="0"/>
              </a:rPr>
              <a:t>\\</a:t>
            </a:r>
            <a:r>
              <a:rPr lang="en-US" smtClean="0">
                <a:solidFill>
                  <a:srgbClr val="000000"/>
                </a:solidFill>
                <a:latin typeface="AGaramond Bold" pitchFamily="50" charset="0"/>
              </a:rPr>
              <a:t>)</a:t>
            </a:r>
            <a:r>
              <a:rPr lang="en-US" smtClean="0">
                <a:solidFill>
                  <a:srgbClr val="000000"/>
                </a:solidFill>
                <a:latin typeface="Times New Roman" pitchFamily="18" charset="0"/>
              </a:rPr>
              <a:t> to place a single backslash in a string.</a:t>
            </a:r>
          </a:p>
          <a:p>
            <a:r>
              <a:rPr lang="en-US" smtClean="0">
                <a:solidFill>
                  <a:srgbClr val="000000"/>
                </a:solidFill>
                <a:latin typeface="Times New Roman" pitchFamily="18" charset="0"/>
              </a:rPr>
              <a:t>Printing a double quote also presents a problem because double quotes mark the boundary of a string—such quotes are not printed.</a:t>
            </a:r>
          </a:p>
          <a:p>
            <a:r>
              <a:rPr lang="en-US" smtClean="0">
                <a:solidFill>
                  <a:srgbClr val="000000"/>
                </a:solidFill>
                <a:latin typeface="Times New Roman" pitchFamily="18" charset="0"/>
              </a:rPr>
              <a:t>By using the escape sequence </a:t>
            </a:r>
            <a:r>
              <a:rPr lang="en-US" smtClean="0">
                <a:solidFill>
                  <a:srgbClr val="000000"/>
                </a:solidFill>
                <a:latin typeface="Lucida Console" pitchFamily="49" charset="0"/>
              </a:rPr>
              <a:t>\"</a:t>
            </a:r>
            <a:r>
              <a:rPr lang="en-US" smtClean="0">
                <a:solidFill>
                  <a:srgbClr val="000000"/>
                </a:solidFill>
                <a:latin typeface="Times New Roman" pitchFamily="18" charset="0"/>
              </a:rPr>
              <a:t> in a string to be output by </a:t>
            </a:r>
            <a:r>
              <a:rPr lang="en-US" smtClean="0">
                <a:solidFill>
                  <a:srgbClr val="000000"/>
                </a:solidFill>
                <a:latin typeface="Lucida Console" pitchFamily="49" charset="0"/>
              </a:rPr>
              <a:t>printf</a:t>
            </a:r>
            <a:r>
              <a:rPr lang="en-US" smtClean="0">
                <a:solidFill>
                  <a:srgbClr val="000000"/>
                </a:solidFill>
                <a:latin typeface="Times New Roman" pitchFamily="18" charset="0"/>
              </a:rPr>
              <a:t>, we indicate that </a:t>
            </a:r>
            <a:r>
              <a:rPr lang="en-US" smtClean="0">
                <a:solidFill>
                  <a:srgbClr val="000000"/>
                </a:solidFill>
                <a:latin typeface="Lucida Console" pitchFamily="49" charset="0"/>
              </a:rPr>
              <a:t>printf</a:t>
            </a:r>
            <a:r>
              <a:rPr lang="en-US" smtClean="0">
                <a:solidFill>
                  <a:srgbClr val="000000"/>
                </a:solidFill>
                <a:latin typeface="Times New Roman" pitchFamily="18" charset="0"/>
              </a:rPr>
              <a:t> should display a double quote.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3" name="Text Placeholder 2"/>
          <p:cNvSpPr>
            <a:spLocks noGrp="1"/>
          </p:cNvSpPr>
          <p:nvPr>
            <p:ph type="body" idx="1"/>
          </p:nvPr>
        </p:nvSpPr>
        <p:spPr/>
        <p:txBody>
          <a:bodyPr>
            <a:normAutofit fontScale="92500" lnSpcReduction="10000"/>
          </a:bodyPr>
          <a:lstStyle/>
          <a:p>
            <a:pPr>
              <a:lnSpc>
                <a:spcPct val="90000"/>
              </a:lnSpc>
            </a:pPr>
            <a:r>
              <a:rPr lang="en-US" smtClean="0">
                <a:solidFill>
                  <a:srgbClr val="000000"/>
                </a:solidFill>
                <a:latin typeface="Times New Roman" pitchFamily="18" charset="0"/>
              </a:rPr>
              <a:t>Line 10</a:t>
            </a:r>
          </a:p>
          <a:p>
            <a:pPr lvl="2">
              <a:lnSpc>
                <a:spcPct val="90000"/>
              </a:lnSpc>
            </a:pPr>
            <a:r>
              <a:rPr lang="en-US" b="1" smtClean="0">
                <a:solidFill>
                  <a:srgbClr val="0000FF"/>
                </a:solidFill>
                <a:latin typeface="Lucida Console" pitchFamily="49" charset="0"/>
              </a:rPr>
              <a:t>return</a:t>
            </a:r>
            <a:r>
              <a:rPr lang="en-US" b="1" smtClean="0">
                <a:solidFill>
                  <a:srgbClr val="000000"/>
                </a:solidFill>
                <a:latin typeface="Lucida Console" pitchFamily="49" charset="0"/>
              </a:rPr>
              <a:t> </a:t>
            </a:r>
            <a:r>
              <a:rPr lang="en-US" b="1" smtClean="0">
                <a:solidFill>
                  <a:srgbClr val="128AFF"/>
                </a:solidFill>
                <a:latin typeface="Lucida Console" pitchFamily="49" charset="0"/>
              </a:rPr>
              <a:t>0</a:t>
            </a:r>
            <a:r>
              <a:rPr lang="en-US" b="1" smtClean="0">
                <a:solidFill>
                  <a:srgbClr val="000000"/>
                </a:solidFill>
                <a:latin typeface="Lucida Console" pitchFamily="49" charset="0"/>
              </a:rPr>
              <a:t>; </a:t>
            </a:r>
            <a:r>
              <a:rPr lang="en-US" b="1" smtClean="0">
                <a:solidFill>
                  <a:srgbClr val="00BF00"/>
                </a:solidFill>
                <a:latin typeface="Lucida Console" pitchFamily="49" charset="0"/>
              </a:rPr>
              <a:t>/* indicate that program ended successfully */</a:t>
            </a:r>
          </a:p>
          <a:p>
            <a:pPr>
              <a:lnSpc>
                <a:spcPct val="90000"/>
              </a:lnSpc>
            </a:pPr>
            <a:r>
              <a:rPr lang="en-US" smtClean="0">
                <a:solidFill>
                  <a:srgbClr val="000000"/>
                </a:solidFill>
                <a:latin typeface="Times New Roman" pitchFamily="18" charset="0"/>
              </a:rPr>
              <a:t>is included at the end of every </a:t>
            </a:r>
            <a:r>
              <a:rPr lang="en-US" smtClean="0">
                <a:solidFill>
                  <a:srgbClr val="000000"/>
                </a:solidFill>
                <a:latin typeface="Lucida Console" pitchFamily="49" charset="0"/>
              </a:rPr>
              <a:t>main</a:t>
            </a:r>
            <a:r>
              <a:rPr lang="en-US" smtClean="0">
                <a:solidFill>
                  <a:srgbClr val="000000"/>
                </a:solidFill>
                <a:latin typeface="Times New Roman" pitchFamily="18" charset="0"/>
              </a:rPr>
              <a:t> function.</a:t>
            </a:r>
          </a:p>
          <a:p>
            <a:pPr>
              <a:lnSpc>
                <a:spcPct val="90000"/>
              </a:lnSpc>
            </a:pPr>
            <a:r>
              <a:rPr lang="en-US" smtClean="0">
                <a:solidFill>
                  <a:srgbClr val="000000"/>
                </a:solidFill>
                <a:latin typeface="Times New Roman" pitchFamily="18" charset="0"/>
              </a:rPr>
              <a:t>The keyword </a:t>
            </a:r>
            <a:r>
              <a:rPr lang="en-US" smtClean="0">
                <a:solidFill>
                  <a:srgbClr val="000000"/>
                </a:solidFill>
                <a:latin typeface="Lucida Console" pitchFamily="49" charset="0"/>
              </a:rPr>
              <a:t>return</a:t>
            </a:r>
            <a:r>
              <a:rPr lang="en-US" smtClean="0">
                <a:solidFill>
                  <a:srgbClr val="000000"/>
                </a:solidFill>
                <a:latin typeface="Times New Roman" pitchFamily="18" charset="0"/>
              </a:rPr>
              <a:t> is one of several means we’ll use to </a:t>
            </a:r>
            <a:r>
              <a:rPr lang="en-US" smtClean="0">
                <a:solidFill>
                  <a:srgbClr val="0000FF"/>
                </a:solidFill>
                <a:latin typeface="Times New Roman" pitchFamily="18" charset="0"/>
              </a:rPr>
              <a:t>exit a function</a:t>
            </a:r>
            <a:r>
              <a:rPr lang="en-US" smtClean="0">
                <a:solidFill>
                  <a:srgbClr val="000000"/>
                </a:solidFill>
                <a:latin typeface="Times New Roman" pitchFamily="18" charset="0"/>
              </a:rPr>
              <a:t>.</a:t>
            </a:r>
          </a:p>
          <a:p>
            <a:pPr>
              <a:lnSpc>
                <a:spcPct val="90000"/>
              </a:lnSpc>
            </a:pPr>
            <a:r>
              <a:rPr lang="en-US" smtClean="0">
                <a:solidFill>
                  <a:srgbClr val="000000"/>
                </a:solidFill>
                <a:latin typeface="Times New Roman" pitchFamily="18" charset="0"/>
              </a:rPr>
              <a:t>When the return statement is used at the end of </a:t>
            </a:r>
            <a:r>
              <a:rPr lang="en-US" smtClean="0">
                <a:solidFill>
                  <a:srgbClr val="000000"/>
                </a:solidFill>
                <a:latin typeface="Lucida Console" pitchFamily="49" charset="0"/>
              </a:rPr>
              <a:t>main</a:t>
            </a:r>
            <a:r>
              <a:rPr lang="en-US" smtClean="0">
                <a:solidFill>
                  <a:srgbClr val="000000"/>
                </a:solidFill>
                <a:latin typeface="Times New Roman" pitchFamily="18" charset="0"/>
              </a:rPr>
              <a:t> as shown here, the value </a:t>
            </a:r>
            <a:r>
              <a:rPr lang="en-US" smtClean="0">
                <a:solidFill>
                  <a:srgbClr val="000000"/>
                </a:solidFill>
                <a:latin typeface="Lucida Console" pitchFamily="49" charset="0"/>
              </a:rPr>
              <a:t>0</a:t>
            </a:r>
            <a:r>
              <a:rPr lang="en-US" smtClean="0">
                <a:solidFill>
                  <a:srgbClr val="000000"/>
                </a:solidFill>
                <a:latin typeface="Times New Roman" pitchFamily="18" charset="0"/>
              </a:rPr>
              <a:t> indicates that the program has terminated successfully.</a:t>
            </a:r>
          </a:p>
          <a:p>
            <a:pPr>
              <a:lnSpc>
                <a:spcPct val="90000"/>
              </a:lnSpc>
            </a:pPr>
            <a:r>
              <a:rPr lang="en-US" smtClean="0">
                <a:solidFill>
                  <a:srgbClr val="000000"/>
                </a:solidFill>
                <a:latin typeface="Times New Roman" pitchFamily="18" charset="0"/>
              </a:rPr>
              <a:t>The right brace, </a:t>
            </a:r>
            <a:r>
              <a:rPr lang="en-US" smtClean="0">
                <a:solidFill>
                  <a:srgbClr val="000000"/>
                </a:solidFill>
                <a:latin typeface="Lucida Console" pitchFamily="49" charset="0"/>
              </a:rPr>
              <a:t>}</a:t>
            </a:r>
            <a:r>
              <a:rPr lang="en-US" smtClean="0">
                <a:solidFill>
                  <a:srgbClr val="000000"/>
                </a:solidFill>
                <a:latin typeface="Times New Roman" pitchFamily="18" charset="0"/>
              </a:rPr>
              <a:t>, (line 12) indicates that the end of </a:t>
            </a:r>
            <a:r>
              <a:rPr lang="en-US" smtClean="0">
                <a:solidFill>
                  <a:srgbClr val="000000"/>
                </a:solidFill>
                <a:latin typeface="Lucida Console" pitchFamily="49" charset="0"/>
              </a:rPr>
              <a:t>main</a:t>
            </a:r>
            <a:r>
              <a:rPr lang="en-US" smtClean="0">
                <a:solidFill>
                  <a:srgbClr val="000000"/>
                </a:solidFill>
                <a:latin typeface="Times New Roman" pitchFamily="18" charset="0"/>
              </a:rPr>
              <a:t> has been reached.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38915" name="Text Placeholder 2"/>
          <p:cNvSpPr>
            <a:spLocks noGrp="1"/>
          </p:cNvSpPr>
          <p:nvPr>
            <p:ph type="body" idx="1"/>
          </p:nvPr>
        </p:nvSpPr>
        <p:spPr/>
        <p:txBody>
          <a:bodyPr>
            <a:normAutofit fontScale="92500" lnSpcReduction="20000"/>
          </a:bodyPr>
          <a:lstStyle/>
          <a:p>
            <a:r>
              <a:rPr lang="en-US" dirty="0" smtClean="0">
                <a:solidFill>
                  <a:srgbClr val="000000"/>
                </a:solidFill>
                <a:latin typeface="Times New Roman" pitchFamily="18" charset="0"/>
              </a:rPr>
              <a:t>The </a:t>
            </a:r>
            <a:r>
              <a:rPr lang="en-US" dirty="0" err="1" smtClean="0">
                <a:solidFill>
                  <a:srgbClr val="000000"/>
                </a:solidFill>
                <a:latin typeface="Lucida Console" pitchFamily="49" charset="0"/>
              </a:rPr>
              <a:t>printf</a:t>
            </a:r>
            <a:r>
              <a:rPr lang="en-US" dirty="0" smtClean="0">
                <a:solidFill>
                  <a:srgbClr val="000000"/>
                </a:solidFill>
                <a:latin typeface="Times New Roman" pitchFamily="18" charset="0"/>
              </a:rPr>
              <a:t> function can print </a:t>
            </a:r>
            <a:r>
              <a:rPr lang="en-US" dirty="0" smtClean="0">
                <a:solidFill>
                  <a:srgbClr val="000000"/>
                </a:solidFill>
                <a:latin typeface="Lucida Console" pitchFamily="49" charset="0"/>
              </a:rPr>
              <a:t>Welcome</a:t>
            </a:r>
            <a:r>
              <a:rPr lang="en-US" dirty="0" smtClean="0">
                <a:solidFill>
                  <a:srgbClr val="000000"/>
                </a:solidFill>
                <a:latin typeface="Times New Roman" pitchFamily="18" charset="0"/>
              </a:rPr>
              <a:t> </a:t>
            </a:r>
            <a:r>
              <a:rPr lang="en-US" dirty="0" smtClean="0">
                <a:solidFill>
                  <a:srgbClr val="000000"/>
                </a:solidFill>
                <a:latin typeface="Lucida Console" pitchFamily="49" charset="0"/>
              </a:rPr>
              <a:t>to</a:t>
            </a:r>
            <a:r>
              <a:rPr lang="en-US" dirty="0" smtClean="0">
                <a:solidFill>
                  <a:srgbClr val="000000"/>
                </a:solidFill>
                <a:latin typeface="Times New Roman" pitchFamily="18" charset="0"/>
              </a:rPr>
              <a:t> </a:t>
            </a:r>
            <a:r>
              <a:rPr lang="en-US" dirty="0" smtClean="0">
                <a:solidFill>
                  <a:srgbClr val="000000"/>
                </a:solidFill>
                <a:latin typeface="Lucida Console" pitchFamily="49" charset="0"/>
              </a:rPr>
              <a:t>C!</a:t>
            </a:r>
            <a:r>
              <a:rPr lang="en-US" dirty="0" smtClean="0">
                <a:solidFill>
                  <a:srgbClr val="000000"/>
                </a:solidFill>
                <a:latin typeface="Times New Roman" pitchFamily="18" charset="0"/>
              </a:rPr>
              <a:t> several different ways.</a:t>
            </a:r>
          </a:p>
          <a:p>
            <a:r>
              <a:rPr lang="en-US" dirty="0" smtClean="0">
                <a:solidFill>
                  <a:srgbClr val="000000"/>
                </a:solidFill>
                <a:latin typeface="Times New Roman" pitchFamily="18" charset="0"/>
              </a:rPr>
              <a:t>For example, the program of Fig. 2.3 produces the same output as the program of Fig. 2.1.</a:t>
            </a:r>
          </a:p>
          <a:p>
            <a:r>
              <a:rPr lang="en-US" dirty="0" smtClean="0">
                <a:solidFill>
                  <a:srgbClr val="000000"/>
                </a:solidFill>
                <a:latin typeface="Times New Roman" pitchFamily="18" charset="0"/>
              </a:rPr>
              <a:t>This works because each </a:t>
            </a:r>
            <a:r>
              <a:rPr lang="en-US" dirty="0" err="1" smtClean="0">
                <a:solidFill>
                  <a:srgbClr val="000000"/>
                </a:solidFill>
                <a:latin typeface="Lucida Console" pitchFamily="49" charset="0"/>
              </a:rPr>
              <a:t>printf</a:t>
            </a:r>
            <a:r>
              <a:rPr lang="en-US" dirty="0" smtClean="0">
                <a:solidFill>
                  <a:srgbClr val="000000"/>
                </a:solidFill>
                <a:latin typeface="Times New Roman" pitchFamily="18" charset="0"/>
              </a:rPr>
              <a:t> resumes printing where the previous </a:t>
            </a:r>
            <a:r>
              <a:rPr lang="en-US" dirty="0" err="1" smtClean="0">
                <a:solidFill>
                  <a:srgbClr val="000000"/>
                </a:solidFill>
                <a:latin typeface="Lucida Console" pitchFamily="49" charset="0"/>
              </a:rPr>
              <a:t>printf</a:t>
            </a:r>
            <a:r>
              <a:rPr lang="en-US" dirty="0" smtClean="0">
                <a:solidFill>
                  <a:srgbClr val="000000"/>
                </a:solidFill>
                <a:latin typeface="Times New Roman" pitchFamily="18" charset="0"/>
              </a:rPr>
              <a:t> stopped printing.</a:t>
            </a:r>
          </a:p>
          <a:p>
            <a:r>
              <a:rPr lang="en-US" dirty="0" smtClean="0">
                <a:solidFill>
                  <a:srgbClr val="000000"/>
                </a:solidFill>
                <a:latin typeface="Times New Roman" pitchFamily="18" charset="0"/>
              </a:rPr>
              <a:t>The first </a:t>
            </a:r>
            <a:r>
              <a:rPr lang="en-US" dirty="0" err="1" smtClean="0">
                <a:solidFill>
                  <a:srgbClr val="000000"/>
                </a:solidFill>
                <a:latin typeface="Lucida Console" pitchFamily="49" charset="0"/>
              </a:rPr>
              <a:t>printf</a:t>
            </a:r>
            <a:r>
              <a:rPr lang="en-US" dirty="0" smtClean="0">
                <a:solidFill>
                  <a:srgbClr val="000000"/>
                </a:solidFill>
                <a:latin typeface="Times New Roman" pitchFamily="18" charset="0"/>
              </a:rPr>
              <a:t> (line 8) prints </a:t>
            </a:r>
            <a:r>
              <a:rPr lang="en-US" dirty="0" smtClean="0">
                <a:solidFill>
                  <a:srgbClr val="000000"/>
                </a:solidFill>
                <a:latin typeface="Lucida Console" pitchFamily="49" charset="0"/>
              </a:rPr>
              <a:t>Welcome</a:t>
            </a:r>
            <a:r>
              <a:rPr lang="en-US" dirty="0" smtClean="0">
                <a:solidFill>
                  <a:srgbClr val="000000"/>
                </a:solidFill>
                <a:latin typeface="Times New Roman" pitchFamily="18" charset="0"/>
              </a:rPr>
              <a:t> followed by a space and the second </a:t>
            </a:r>
            <a:r>
              <a:rPr lang="en-US" dirty="0" err="1" smtClean="0">
                <a:solidFill>
                  <a:srgbClr val="000000"/>
                </a:solidFill>
                <a:latin typeface="Lucida Console" pitchFamily="49" charset="0"/>
              </a:rPr>
              <a:t>printf</a:t>
            </a:r>
            <a:r>
              <a:rPr lang="en-US" dirty="0" smtClean="0">
                <a:solidFill>
                  <a:srgbClr val="000000"/>
                </a:solidFill>
                <a:latin typeface="Times New Roman" pitchFamily="18" charset="0"/>
              </a:rPr>
              <a:t> (line 9) begins printing on the same line immediately following the space.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descr="ch02images_Page_13.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40963" name="Text Placeholder 2"/>
          <p:cNvSpPr>
            <a:spLocks noGrp="1"/>
          </p:cNvSpPr>
          <p:nvPr>
            <p:ph type="body" idx="1"/>
          </p:nvPr>
        </p:nvSpPr>
        <p:spPr/>
        <p:txBody>
          <a:bodyPr/>
          <a:lstStyle/>
          <a:p>
            <a:r>
              <a:rPr lang="en-US" smtClean="0">
                <a:solidFill>
                  <a:srgbClr val="000000"/>
                </a:solidFill>
                <a:latin typeface="Times New Roman" pitchFamily="18" charset="0"/>
              </a:rPr>
              <a:t>One </a:t>
            </a:r>
            <a:r>
              <a:rPr lang="en-US" smtClean="0">
                <a:solidFill>
                  <a:srgbClr val="000000"/>
                </a:solidFill>
                <a:latin typeface="Lucida Console" pitchFamily="49" charset="0"/>
              </a:rPr>
              <a:t>printf</a:t>
            </a:r>
            <a:r>
              <a:rPr lang="en-US" smtClean="0">
                <a:solidFill>
                  <a:srgbClr val="000000"/>
                </a:solidFill>
                <a:latin typeface="Times New Roman" pitchFamily="18" charset="0"/>
              </a:rPr>
              <a:t> can print several lines by using additional newline characters as in Fig. 2.4.</a:t>
            </a:r>
          </a:p>
          <a:p>
            <a:r>
              <a:rPr lang="en-US" smtClean="0">
                <a:solidFill>
                  <a:srgbClr val="000000"/>
                </a:solidFill>
                <a:latin typeface="Times New Roman" pitchFamily="18" charset="0"/>
              </a:rPr>
              <a:t>Each time the </a:t>
            </a:r>
            <a:r>
              <a:rPr lang="en-US" smtClean="0">
                <a:solidFill>
                  <a:srgbClr val="000000"/>
                </a:solidFill>
                <a:latin typeface="Lucida Console" pitchFamily="49" charset="0"/>
              </a:rPr>
              <a:t>\n</a:t>
            </a:r>
            <a:r>
              <a:rPr lang="en-US" smtClean="0">
                <a:solidFill>
                  <a:srgbClr val="000000"/>
                </a:solidFill>
                <a:latin typeface="Times New Roman" pitchFamily="18" charset="0"/>
              </a:rPr>
              <a:t> (newline) escape sequence is encountered, output continues at the beginning of the next line.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 descr="ch02images_Page_14.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a:t>
            </a:r>
          </a:p>
        </p:txBody>
      </p:sp>
      <p:sp>
        <p:nvSpPr>
          <p:cNvPr id="43011" name="Text Placeholder 2"/>
          <p:cNvSpPr>
            <a:spLocks noGrp="1"/>
          </p:cNvSpPr>
          <p:nvPr>
            <p:ph type="body" idx="1"/>
          </p:nvPr>
        </p:nvSpPr>
        <p:spPr/>
        <p:txBody>
          <a:bodyPr/>
          <a:lstStyle/>
          <a:p>
            <a:r>
              <a:rPr lang="en-US" smtClean="0">
                <a:solidFill>
                  <a:srgbClr val="000000"/>
                </a:solidFill>
                <a:latin typeface="Times New Roman" pitchFamily="18" charset="0"/>
              </a:rPr>
              <a:t>Our next program (fig. 3.8) uses the Standard Library function </a:t>
            </a:r>
            <a:r>
              <a:rPr lang="en-US" smtClean="0">
                <a:solidFill>
                  <a:srgbClr val="000000"/>
                </a:solidFill>
                <a:latin typeface="Lucida Console" pitchFamily="49" charset="0"/>
              </a:rPr>
              <a:t>scanf</a:t>
            </a:r>
            <a:r>
              <a:rPr lang="en-US" smtClean="0">
                <a:solidFill>
                  <a:srgbClr val="000000"/>
                </a:solidFill>
                <a:latin typeface="Times New Roman" pitchFamily="18" charset="0"/>
              </a:rPr>
              <a:t> to obtain two integers typed by a user at the keyboard, computes the sum of these values and prints the result using </a:t>
            </a:r>
            <a:r>
              <a:rPr lang="en-US" smtClean="0">
                <a:solidFill>
                  <a:srgbClr val="000000"/>
                </a:solidFill>
                <a:latin typeface="Lucida Console" pitchFamily="49" charset="0"/>
              </a:rPr>
              <a:t>printf</a:t>
            </a:r>
            <a:r>
              <a:rPr lang="en-US" smtClean="0">
                <a:solidFill>
                  <a:srgbClr val="000000"/>
                </a:solidFill>
                <a:latin typeface="Times New Roman" pitchFamily="18" charset="0"/>
              </a:rPr>
              <a:t>.</a:t>
            </a:r>
          </a:p>
          <a:p>
            <a:r>
              <a:rPr lang="en-US" smtClean="0">
                <a:solidFill>
                  <a:srgbClr val="000000"/>
                </a:solidFill>
                <a:latin typeface="Times New Roman" pitchFamily="18" charset="0"/>
              </a:rPr>
              <a:t>[In the input/output dialog of Fig. 2.8, we emphasize the numbers input by the user in </a:t>
            </a:r>
            <a:r>
              <a:rPr lang="en-US" b="1" smtClean="0">
                <a:solidFill>
                  <a:srgbClr val="000000"/>
                </a:solidFill>
                <a:latin typeface="Times New Roman" pitchFamily="18" charset="0"/>
              </a:rPr>
              <a:t>bold.]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16387" name="Text Placeholder 2"/>
          <p:cNvSpPr>
            <a:spLocks noGrp="1"/>
          </p:cNvSpPr>
          <p:nvPr>
            <p:ph type="body" idx="1"/>
          </p:nvPr>
        </p:nvSpPr>
        <p:spPr/>
        <p:txBody>
          <a:bodyPr>
            <a:normAutofit/>
          </a:bodyPr>
          <a:lstStyle/>
          <a:p>
            <a:r>
              <a:rPr lang="en-US" smtClean="0">
                <a:solidFill>
                  <a:srgbClr val="000000"/>
                </a:solidFill>
                <a:latin typeface="Times New Roman" pitchFamily="18" charset="0"/>
              </a:rPr>
              <a:t>Lines 1 and 2</a:t>
            </a:r>
          </a:p>
          <a:p>
            <a:pPr lvl="2"/>
            <a:r>
              <a:rPr lang="en-US" smtClean="0">
                <a:solidFill>
                  <a:srgbClr val="00BF00"/>
                </a:solidFill>
                <a:latin typeface="Lucida Console" pitchFamily="49" charset="0"/>
              </a:rPr>
              <a:t>/* Fig. 2.1: fig02_01.c</a:t>
            </a:r>
            <a:br>
              <a:rPr lang="en-US" smtClean="0">
                <a:solidFill>
                  <a:srgbClr val="00BF00"/>
                </a:solidFill>
                <a:latin typeface="Lucida Console" pitchFamily="49" charset="0"/>
              </a:rPr>
            </a:br>
            <a:r>
              <a:rPr lang="en-US" smtClean="0">
                <a:solidFill>
                  <a:srgbClr val="00BF00"/>
                </a:solidFill>
                <a:latin typeface="Lucida Console" pitchFamily="49" charset="0"/>
              </a:rPr>
              <a:t>   A first program in C */</a:t>
            </a:r>
          </a:p>
          <a:p>
            <a:r>
              <a:rPr lang="en-US" smtClean="0">
                <a:solidFill>
                  <a:srgbClr val="000000"/>
                </a:solidFill>
                <a:latin typeface="Times New Roman" pitchFamily="18" charset="0"/>
              </a:rPr>
              <a:t>begin with</a:t>
            </a:r>
            <a:r>
              <a:rPr lang="en-US" smtClean="0">
                <a:solidFill>
                  <a:srgbClr val="000000"/>
                </a:solidFill>
                <a:latin typeface="Lucida Console" pitchFamily="49" charset="0"/>
              </a:rPr>
              <a:t> /* </a:t>
            </a:r>
            <a:r>
              <a:rPr lang="en-US" smtClean="0">
                <a:solidFill>
                  <a:srgbClr val="000000"/>
                </a:solidFill>
                <a:latin typeface="Times New Roman" pitchFamily="18" charset="0"/>
              </a:rPr>
              <a:t>and end with</a:t>
            </a:r>
            <a:r>
              <a:rPr lang="en-US" smtClean="0">
                <a:solidFill>
                  <a:srgbClr val="000000"/>
                </a:solidFill>
                <a:latin typeface="Lucida Console" pitchFamily="49" charset="0"/>
              </a:rPr>
              <a:t> */</a:t>
            </a:r>
            <a:r>
              <a:rPr lang="en-US" smtClean="0">
                <a:solidFill>
                  <a:srgbClr val="000000"/>
                </a:solidFill>
                <a:latin typeface="Times New Roman" pitchFamily="18" charset="0"/>
              </a:rPr>
              <a:t> indicating that these two lines are a </a:t>
            </a:r>
            <a:r>
              <a:rPr lang="en-US" smtClean="0">
                <a:solidFill>
                  <a:srgbClr val="0000FF"/>
                </a:solidFill>
                <a:latin typeface="Times New Roman" pitchFamily="18" charset="0"/>
              </a:rPr>
              <a:t>comment</a:t>
            </a:r>
            <a:r>
              <a:rPr lang="en-US" smtClean="0">
                <a:solidFill>
                  <a:srgbClr val="000000"/>
                </a:solidFill>
                <a:latin typeface="Times New Roman" pitchFamily="18" charset="0"/>
              </a:rPr>
              <a:t>.</a:t>
            </a:r>
          </a:p>
          <a:p>
            <a:r>
              <a:rPr lang="en-US" smtClean="0">
                <a:solidFill>
                  <a:srgbClr val="000000"/>
                </a:solidFill>
                <a:latin typeface="Times New Roman" pitchFamily="18" charset="0"/>
              </a:rPr>
              <a:t>You insert comments to </a:t>
            </a:r>
            <a:r>
              <a:rPr lang="en-US" smtClean="0">
                <a:solidFill>
                  <a:srgbClr val="0000FF"/>
                </a:solidFill>
                <a:latin typeface="Times New Roman" pitchFamily="18" charset="0"/>
              </a:rPr>
              <a:t>document programs</a:t>
            </a:r>
            <a:r>
              <a:rPr lang="en-US" smtClean="0">
                <a:solidFill>
                  <a:srgbClr val="000000"/>
                </a:solidFill>
                <a:latin typeface="Times New Roman" pitchFamily="18" charset="0"/>
              </a:rPr>
              <a:t> and improve program readability.</a:t>
            </a:r>
          </a:p>
          <a:p>
            <a:r>
              <a:rPr lang="en-US" smtClean="0">
                <a:solidFill>
                  <a:srgbClr val="000000"/>
                </a:solidFill>
                <a:latin typeface="Times New Roman" pitchFamily="18" charset="0"/>
              </a:rPr>
              <a:t>Comments do not cause the computer to perform any action when the program is run.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descr="ch02images_Page_15.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descr="ch02images_Page_16.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lnSpcReduction="10000"/>
          </a:bodyPr>
          <a:lstStyle/>
          <a:p>
            <a:pPr>
              <a:lnSpc>
                <a:spcPct val="80000"/>
              </a:lnSpc>
            </a:pPr>
            <a:r>
              <a:rPr lang="en-US" sz="2300" smtClean="0">
                <a:solidFill>
                  <a:srgbClr val="000000"/>
                </a:solidFill>
                <a:latin typeface="Times New Roman" pitchFamily="18" charset="0"/>
              </a:rPr>
              <a:t>Lines 8–10</a:t>
            </a:r>
          </a:p>
          <a:p>
            <a:pPr lvl="2">
              <a:lnSpc>
                <a:spcPct val="80000"/>
              </a:lnSpc>
            </a:pPr>
            <a:r>
              <a:rPr lang="en-US" sz="1800" b="1" smtClean="0">
                <a:solidFill>
                  <a:srgbClr val="0000FF"/>
                </a:solidFill>
                <a:latin typeface="Lucida Console" pitchFamily="49" charset="0"/>
              </a:rPr>
              <a:t>int</a:t>
            </a:r>
            <a:r>
              <a:rPr lang="en-US" sz="1800" b="1" smtClean="0">
                <a:solidFill>
                  <a:srgbClr val="000000"/>
                </a:solidFill>
                <a:latin typeface="Lucida Console" pitchFamily="49" charset="0"/>
              </a:rPr>
              <a:t> integer1; </a:t>
            </a:r>
            <a:r>
              <a:rPr lang="en-US" sz="1800" b="1" smtClean="0">
                <a:solidFill>
                  <a:srgbClr val="00BF00"/>
                </a:solidFill>
                <a:latin typeface="Lucida Console" pitchFamily="49" charset="0"/>
              </a:rPr>
              <a:t>/* first number to be input by user  */</a:t>
            </a:r>
            <a:br>
              <a:rPr lang="en-US" sz="1800" b="1" smtClean="0">
                <a:solidFill>
                  <a:srgbClr val="00BF00"/>
                </a:solidFill>
                <a:latin typeface="Lucida Console" pitchFamily="49" charset="0"/>
              </a:rPr>
            </a:br>
            <a:r>
              <a:rPr lang="en-US" sz="1800" b="1" smtClean="0">
                <a:solidFill>
                  <a:srgbClr val="0000FF"/>
                </a:solidFill>
                <a:latin typeface="Lucida Console" pitchFamily="49" charset="0"/>
              </a:rPr>
              <a:t>int</a:t>
            </a:r>
            <a:r>
              <a:rPr lang="en-US" sz="1800" b="1" smtClean="0">
                <a:solidFill>
                  <a:srgbClr val="000000"/>
                </a:solidFill>
                <a:latin typeface="Lucida Console" pitchFamily="49" charset="0"/>
              </a:rPr>
              <a:t> integer2; </a:t>
            </a:r>
            <a:r>
              <a:rPr lang="en-US" sz="1800" b="1" smtClean="0">
                <a:solidFill>
                  <a:srgbClr val="00BF00"/>
                </a:solidFill>
                <a:latin typeface="Lucida Console" pitchFamily="49" charset="0"/>
              </a:rPr>
              <a:t>/* second number to be input by user */</a:t>
            </a:r>
            <a:br>
              <a:rPr lang="en-US" sz="1800" b="1" smtClean="0">
                <a:solidFill>
                  <a:srgbClr val="00BF00"/>
                </a:solidFill>
                <a:latin typeface="Lucida Console" pitchFamily="49" charset="0"/>
              </a:rPr>
            </a:br>
            <a:r>
              <a:rPr lang="en-US" sz="1800" b="1" smtClean="0">
                <a:solidFill>
                  <a:srgbClr val="0000FF"/>
                </a:solidFill>
                <a:latin typeface="Lucida Console" pitchFamily="49" charset="0"/>
              </a:rPr>
              <a:t>int</a:t>
            </a:r>
            <a:r>
              <a:rPr lang="en-US" sz="1800" b="1" smtClean="0">
                <a:solidFill>
                  <a:srgbClr val="000000"/>
                </a:solidFill>
                <a:latin typeface="Lucida Console" pitchFamily="49" charset="0"/>
              </a:rPr>
              <a:t> sum; </a:t>
            </a:r>
            <a:r>
              <a:rPr lang="en-US" sz="1800" b="1" smtClean="0">
                <a:solidFill>
                  <a:srgbClr val="00BF00"/>
                </a:solidFill>
                <a:latin typeface="Lucida Console" pitchFamily="49" charset="0"/>
              </a:rPr>
              <a:t>/* variable in which sum will be stored */</a:t>
            </a:r>
          </a:p>
          <a:p>
            <a:pPr>
              <a:lnSpc>
                <a:spcPct val="80000"/>
              </a:lnSpc>
            </a:pPr>
            <a:r>
              <a:rPr lang="en-US" sz="2300" smtClean="0">
                <a:solidFill>
                  <a:srgbClr val="000000"/>
                </a:solidFill>
                <a:latin typeface="Times New Roman" pitchFamily="18" charset="0"/>
              </a:rPr>
              <a:t>are </a:t>
            </a:r>
            <a:r>
              <a:rPr lang="en-US" sz="2300" smtClean="0">
                <a:solidFill>
                  <a:srgbClr val="0000FF"/>
                </a:solidFill>
                <a:latin typeface="Times New Roman" pitchFamily="18" charset="0"/>
              </a:rPr>
              <a:t>definitions</a:t>
            </a:r>
            <a:r>
              <a:rPr lang="en-US" sz="2300" smtClean="0">
                <a:solidFill>
                  <a:srgbClr val="000000"/>
                </a:solidFill>
                <a:latin typeface="Times New Roman" pitchFamily="18" charset="0"/>
              </a:rPr>
              <a:t>.</a:t>
            </a:r>
          </a:p>
          <a:p>
            <a:pPr>
              <a:lnSpc>
                <a:spcPct val="80000"/>
              </a:lnSpc>
            </a:pPr>
            <a:r>
              <a:rPr lang="en-US" sz="2300" smtClean="0">
                <a:solidFill>
                  <a:srgbClr val="000000"/>
                </a:solidFill>
                <a:latin typeface="Times New Roman" pitchFamily="18" charset="0"/>
              </a:rPr>
              <a:t>The names </a:t>
            </a:r>
            <a:r>
              <a:rPr lang="en-US" sz="2300" smtClean="0">
                <a:solidFill>
                  <a:srgbClr val="000000"/>
                </a:solidFill>
                <a:latin typeface="Lucida Console" pitchFamily="49" charset="0"/>
              </a:rPr>
              <a:t>integer1</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integer2</a:t>
            </a:r>
            <a:r>
              <a:rPr lang="en-US" sz="2300" smtClean="0">
                <a:solidFill>
                  <a:srgbClr val="000000"/>
                </a:solidFill>
                <a:latin typeface="Times New Roman" pitchFamily="18" charset="0"/>
              </a:rPr>
              <a:t> and </a:t>
            </a:r>
            <a:r>
              <a:rPr lang="en-US" sz="2300" smtClean="0">
                <a:solidFill>
                  <a:srgbClr val="000000"/>
                </a:solidFill>
                <a:latin typeface="Lucida Console" pitchFamily="49" charset="0"/>
              </a:rPr>
              <a:t>sum</a:t>
            </a:r>
            <a:r>
              <a:rPr lang="en-US" sz="2300" smtClean="0">
                <a:solidFill>
                  <a:srgbClr val="000000"/>
                </a:solidFill>
                <a:latin typeface="Times New Roman" pitchFamily="18" charset="0"/>
              </a:rPr>
              <a:t> are the names of </a:t>
            </a:r>
            <a:r>
              <a:rPr lang="en-US" sz="2300" smtClean="0">
                <a:solidFill>
                  <a:srgbClr val="0000FF"/>
                </a:solidFill>
                <a:latin typeface="Times New Roman" pitchFamily="18" charset="0"/>
              </a:rPr>
              <a:t>variables</a:t>
            </a:r>
            <a:r>
              <a:rPr lang="en-US" sz="2300" smtClean="0">
                <a:solidFill>
                  <a:srgbClr val="000000"/>
                </a:solidFill>
                <a:latin typeface="Times New Roman" pitchFamily="18" charset="0"/>
              </a:rPr>
              <a:t>.</a:t>
            </a:r>
          </a:p>
          <a:p>
            <a:pPr>
              <a:lnSpc>
                <a:spcPct val="80000"/>
              </a:lnSpc>
            </a:pPr>
            <a:r>
              <a:rPr lang="en-US" sz="2300" smtClean="0">
                <a:solidFill>
                  <a:srgbClr val="000000"/>
                </a:solidFill>
                <a:latin typeface="Times New Roman" pitchFamily="18" charset="0"/>
              </a:rPr>
              <a:t>A variable is a location in memory where a value can be stored for use by a program.</a:t>
            </a:r>
          </a:p>
          <a:p>
            <a:pPr>
              <a:lnSpc>
                <a:spcPct val="80000"/>
              </a:lnSpc>
            </a:pPr>
            <a:r>
              <a:rPr lang="en-US" sz="2300" smtClean="0">
                <a:solidFill>
                  <a:srgbClr val="000000"/>
                </a:solidFill>
                <a:latin typeface="Times New Roman" pitchFamily="18" charset="0"/>
              </a:rPr>
              <a:t>These definitions specify that the variables </a:t>
            </a:r>
            <a:r>
              <a:rPr lang="en-US" sz="2300" smtClean="0">
                <a:solidFill>
                  <a:srgbClr val="000000"/>
                </a:solidFill>
                <a:latin typeface="Lucida Console" pitchFamily="49" charset="0"/>
              </a:rPr>
              <a:t>integer1</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integer2</a:t>
            </a:r>
            <a:r>
              <a:rPr lang="en-US" sz="2300" smtClean="0">
                <a:solidFill>
                  <a:srgbClr val="000000"/>
                </a:solidFill>
                <a:latin typeface="Times New Roman" pitchFamily="18" charset="0"/>
              </a:rPr>
              <a:t> and </a:t>
            </a:r>
            <a:r>
              <a:rPr lang="en-US" sz="2300" smtClean="0">
                <a:solidFill>
                  <a:srgbClr val="000000"/>
                </a:solidFill>
                <a:latin typeface="Lucida Console" pitchFamily="49" charset="0"/>
              </a:rPr>
              <a:t>sum</a:t>
            </a:r>
            <a:r>
              <a:rPr lang="en-US" sz="2300" smtClean="0">
                <a:solidFill>
                  <a:srgbClr val="000000"/>
                </a:solidFill>
                <a:latin typeface="Times New Roman" pitchFamily="18" charset="0"/>
              </a:rPr>
              <a:t> are of type </a:t>
            </a:r>
            <a:r>
              <a:rPr lang="en-US" sz="2300" smtClean="0">
                <a:solidFill>
                  <a:srgbClr val="000000"/>
                </a:solidFill>
                <a:latin typeface="Lucida Console" pitchFamily="49" charset="0"/>
              </a:rPr>
              <a:t>int</a:t>
            </a:r>
            <a:r>
              <a:rPr lang="en-US" sz="2300" smtClean="0">
                <a:solidFill>
                  <a:srgbClr val="000000"/>
                </a:solidFill>
                <a:latin typeface="Times New Roman" pitchFamily="18" charset="0"/>
              </a:rPr>
              <a:t>, which means that these variables will hold </a:t>
            </a:r>
            <a:r>
              <a:rPr lang="en-US" sz="2300" smtClean="0">
                <a:solidFill>
                  <a:srgbClr val="0000FF"/>
                </a:solidFill>
                <a:latin typeface="Times New Roman" pitchFamily="18" charset="0"/>
              </a:rPr>
              <a:t>integer</a:t>
            </a:r>
            <a:r>
              <a:rPr lang="en-US" sz="2300" smtClean="0">
                <a:solidFill>
                  <a:srgbClr val="000000"/>
                </a:solidFill>
                <a:latin typeface="Times New Roman" pitchFamily="18" charset="0"/>
              </a:rPr>
              <a:t> values, i.e., whole numbers such as 7, –11, 0, 31914 and the like.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a:bodyPr>
          <a:lstStyle/>
          <a:p>
            <a:pPr>
              <a:lnSpc>
                <a:spcPct val="90000"/>
              </a:lnSpc>
            </a:pPr>
            <a:r>
              <a:rPr lang="en-US" sz="2500" smtClean="0">
                <a:solidFill>
                  <a:srgbClr val="000000"/>
                </a:solidFill>
                <a:latin typeface="Times New Roman" pitchFamily="18" charset="0"/>
              </a:rPr>
              <a:t>All variables must be defined with a name and a data type immediately after the left brace that begins the body of </a:t>
            </a:r>
            <a:r>
              <a:rPr lang="en-US" sz="2500" smtClean="0">
                <a:solidFill>
                  <a:srgbClr val="000000"/>
                </a:solidFill>
                <a:latin typeface="Lucida Console" pitchFamily="49" charset="0"/>
              </a:rPr>
              <a:t>main</a:t>
            </a:r>
            <a:r>
              <a:rPr lang="en-US" sz="2500" smtClean="0">
                <a:solidFill>
                  <a:srgbClr val="000000"/>
                </a:solidFill>
                <a:latin typeface="Times New Roman" pitchFamily="18" charset="0"/>
              </a:rPr>
              <a:t> before they can be used in a program.</a:t>
            </a:r>
          </a:p>
          <a:p>
            <a:pPr>
              <a:lnSpc>
                <a:spcPct val="90000"/>
              </a:lnSpc>
            </a:pPr>
            <a:r>
              <a:rPr lang="en-US" sz="2500" smtClean="0">
                <a:solidFill>
                  <a:srgbClr val="000000"/>
                </a:solidFill>
                <a:latin typeface="Times New Roman" pitchFamily="18" charset="0"/>
              </a:rPr>
              <a:t>The preceding definitions could have been combined into a single definition statement as follows:</a:t>
            </a:r>
          </a:p>
          <a:p>
            <a:pPr lvl="2">
              <a:lnSpc>
                <a:spcPct val="90000"/>
              </a:lnSpc>
            </a:pPr>
            <a:r>
              <a:rPr lang="en-US" sz="1900" b="1" smtClean="0">
                <a:solidFill>
                  <a:srgbClr val="0000FF"/>
                </a:solidFill>
                <a:latin typeface="Lucida Console" pitchFamily="49" charset="0"/>
              </a:rPr>
              <a:t>int</a:t>
            </a:r>
            <a:r>
              <a:rPr lang="en-US" sz="1900" b="1" smtClean="0">
                <a:solidFill>
                  <a:srgbClr val="000000"/>
                </a:solidFill>
                <a:latin typeface="Lucida Console" pitchFamily="49" charset="0"/>
              </a:rPr>
              <a:t> integer1, integer2, sum;</a:t>
            </a:r>
          </a:p>
          <a:p>
            <a:pPr>
              <a:lnSpc>
                <a:spcPct val="90000"/>
              </a:lnSpc>
            </a:pPr>
            <a:r>
              <a:rPr lang="en-US" sz="2500" smtClean="0">
                <a:solidFill>
                  <a:srgbClr val="000000"/>
                </a:solidFill>
                <a:latin typeface="Times New Roman" pitchFamily="18" charset="0"/>
              </a:rPr>
              <a:t>but that would have made it difficult to describe the variables in corresponding comments as we did in lines 8–10.</a:t>
            </a:r>
          </a:p>
          <a:p>
            <a:pPr>
              <a:lnSpc>
                <a:spcPct val="90000"/>
              </a:lnSpc>
            </a:pPr>
            <a:r>
              <a:rPr lang="en-US" sz="2500" smtClean="0">
                <a:solidFill>
                  <a:srgbClr val="000000"/>
                </a:solidFill>
                <a:latin typeface="Times New Roman" pitchFamily="18" charset="0"/>
              </a:rPr>
              <a:t>A variable name in C is any valid </a:t>
            </a:r>
            <a:r>
              <a:rPr lang="en-US" sz="2500" smtClean="0">
                <a:solidFill>
                  <a:srgbClr val="0000FF"/>
                </a:solidFill>
                <a:latin typeface="Times New Roman" pitchFamily="18" charset="0"/>
              </a:rPr>
              <a:t>identifier</a:t>
            </a:r>
            <a:r>
              <a:rPr lang="en-US" sz="2500" smtClean="0">
                <a:solidFill>
                  <a:srgbClr val="000000"/>
                </a:solidFill>
                <a:latin typeface="Times New Roman" pitchFamily="18" charset="0"/>
              </a:rPr>
              <a:t>.</a:t>
            </a:r>
          </a:p>
          <a:p>
            <a:pPr>
              <a:lnSpc>
                <a:spcPct val="90000"/>
              </a:lnSpc>
            </a:pPr>
            <a:r>
              <a:rPr lang="en-US" sz="2500" smtClean="0">
                <a:solidFill>
                  <a:srgbClr val="000000"/>
                </a:solidFill>
                <a:latin typeface="Times New Roman" pitchFamily="18" charset="0"/>
              </a:rPr>
              <a:t>An identifier is a series of characters consisting of letters, digits and underscores (</a:t>
            </a:r>
            <a:r>
              <a:rPr lang="en-US" sz="2500" smtClean="0">
                <a:solidFill>
                  <a:srgbClr val="000000"/>
                </a:solidFill>
                <a:latin typeface="LucidaSansTypewriter" pitchFamily="49" charset="0"/>
              </a:rPr>
              <a:t>_</a:t>
            </a:r>
            <a:r>
              <a:rPr lang="en-US" sz="2500" smtClean="0">
                <a:solidFill>
                  <a:srgbClr val="000000"/>
                </a:solidFill>
                <a:latin typeface="Times New Roman" pitchFamily="18" charset="0"/>
              </a:rPr>
              <a:t>) that does not begin with a digit.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48131" name="Text Placeholder 2"/>
          <p:cNvSpPr>
            <a:spLocks noGrp="1"/>
          </p:cNvSpPr>
          <p:nvPr>
            <p:ph type="body" idx="1"/>
          </p:nvPr>
        </p:nvSpPr>
        <p:spPr/>
        <p:txBody>
          <a:bodyPr/>
          <a:lstStyle/>
          <a:p>
            <a:r>
              <a:rPr lang="en-US" smtClean="0">
                <a:solidFill>
                  <a:srgbClr val="000000"/>
                </a:solidFill>
                <a:latin typeface="Times New Roman" pitchFamily="18" charset="0"/>
              </a:rPr>
              <a:t>An identifier can be of any length, but only the first 31 characters are required to be recognized by C compilers according to the C standard.</a:t>
            </a:r>
          </a:p>
          <a:p>
            <a:r>
              <a:rPr lang="en-US" smtClean="0">
                <a:solidFill>
                  <a:srgbClr val="000000"/>
                </a:solidFill>
                <a:latin typeface="Times New Roman" pitchFamily="18" charset="0"/>
              </a:rPr>
              <a:t>C is </a:t>
            </a:r>
            <a:r>
              <a:rPr lang="en-US" smtClean="0">
                <a:solidFill>
                  <a:srgbClr val="0000FF"/>
                </a:solidFill>
                <a:latin typeface="Times New Roman" pitchFamily="18" charset="0"/>
              </a:rPr>
              <a:t>case sensitive</a:t>
            </a:r>
            <a:r>
              <a:rPr lang="en-US" smtClean="0">
                <a:solidFill>
                  <a:srgbClr val="000000"/>
                </a:solidFill>
                <a:latin typeface="Times New Roman" pitchFamily="18" charset="0"/>
              </a:rPr>
              <a:t>—uppercase and lowercase letters are different in C, so </a:t>
            </a:r>
            <a:r>
              <a:rPr lang="en-US" smtClean="0">
                <a:solidFill>
                  <a:srgbClr val="000000"/>
                </a:solidFill>
                <a:latin typeface="Lucida Console" pitchFamily="49" charset="0"/>
              </a:rPr>
              <a:t>a1</a:t>
            </a:r>
            <a:r>
              <a:rPr lang="en-US" smtClean="0">
                <a:solidFill>
                  <a:srgbClr val="000000"/>
                </a:solidFill>
                <a:latin typeface="Times New Roman" pitchFamily="18" charset="0"/>
              </a:rPr>
              <a:t> and </a:t>
            </a:r>
            <a:r>
              <a:rPr lang="en-US" smtClean="0">
                <a:solidFill>
                  <a:srgbClr val="000000"/>
                </a:solidFill>
                <a:latin typeface="Lucida Console" pitchFamily="49" charset="0"/>
              </a:rPr>
              <a:t>A1</a:t>
            </a:r>
            <a:r>
              <a:rPr lang="en-US" smtClean="0">
                <a:solidFill>
                  <a:srgbClr val="000000"/>
                </a:solidFill>
                <a:latin typeface="Times New Roman" pitchFamily="18" charset="0"/>
              </a:rPr>
              <a:t> are different identifiers.</a:t>
            </a:r>
          </a:p>
          <a:p>
            <a:endParaRPr lang="en-US" smtClean="0">
              <a:solidFill>
                <a:srgbClr val="000000"/>
              </a:solidFill>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lnSpcReduction="10000"/>
          </a:bodyPr>
          <a:lstStyle/>
          <a:p>
            <a:r>
              <a:rPr lang="en-US" sz="2500" smtClean="0">
                <a:solidFill>
                  <a:srgbClr val="000000"/>
                </a:solidFill>
                <a:latin typeface="Times New Roman" pitchFamily="18" charset="0"/>
              </a:rPr>
              <a:t>Line 12</a:t>
            </a:r>
          </a:p>
          <a:p>
            <a:pPr lvl="2"/>
            <a:r>
              <a:rPr lang="en-US" sz="1900" smtClean="0">
                <a:solidFill>
                  <a:srgbClr val="000000"/>
                </a:solidFill>
                <a:latin typeface="Lucida Console" pitchFamily="49" charset="0"/>
              </a:rPr>
              <a:t>printf( </a:t>
            </a:r>
            <a:r>
              <a:rPr lang="en-US" sz="1900" b="1" smtClean="0">
                <a:solidFill>
                  <a:srgbClr val="128AFF"/>
                </a:solidFill>
                <a:latin typeface="Lucida Console" pitchFamily="49" charset="0"/>
              </a:rPr>
              <a:t>"Enter first integer\n"</a:t>
            </a:r>
            <a:r>
              <a:rPr lang="en-US" sz="1900" b="1" smtClean="0">
                <a:solidFill>
                  <a:srgbClr val="000000"/>
                </a:solidFill>
                <a:latin typeface="Lucida Console" pitchFamily="49" charset="0"/>
              </a:rPr>
              <a:t> ); </a:t>
            </a:r>
            <a:r>
              <a:rPr lang="en-US" sz="1900" b="1" smtClean="0">
                <a:solidFill>
                  <a:srgbClr val="00BF00"/>
                </a:solidFill>
                <a:latin typeface="Lucida Console" pitchFamily="49" charset="0"/>
              </a:rPr>
              <a:t>/* prompt */</a:t>
            </a:r>
          </a:p>
          <a:p>
            <a:r>
              <a:rPr lang="en-US" sz="2500" smtClean="0">
                <a:solidFill>
                  <a:srgbClr val="000000"/>
                </a:solidFill>
                <a:latin typeface="Times New Roman" pitchFamily="18" charset="0"/>
              </a:rPr>
              <a:t>prints the literal </a:t>
            </a:r>
            <a:r>
              <a:rPr lang="en-US" sz="2500" smtClean="0">
                <a:solidFill>
                  <a:srgbClr val="000000"/>
                </a:solidFill>
                <a:latin typeface="Lucida Console" pitchFamily="49" charset="0"/>
              </a:rPr>
              <a:t>Enter</a:t>
            </a:r>
            <a:r>
              <a:rPr lang="en-US" sz="2500" smtClean="0">
                <a:solidFill>
                  <a:srgbClr val="000000"/>
                </a:solidFill>
                <a:latin typeface="Times New Roman" pitchFamily="18" charset="0"/>
              </a:rPr>
              <a:t> </a:t>
            </a:r>
            <a:r>
              <a:rPr lang="en-US" sz="2500" smtClean="0">
                <a:solidFill>
                  <a:srgbClr val="000000"/>
                </a:solidFill>
                <a:latin typeface="Lucida Console" pitchFamily="49" charset="0"/>
              </a:rPr>
              <a:t>first</a:t>
            </a:r>
            <a:r>
              <a:rPr lang="en-US" sz="2500" smtClean="0">
                <a:solidFill>
                  <a:srgbClr val="000000"/>
                </a:solidFill>
                <a:latin typeface="Times New Roman" pitchFamily="18" charset="0"/>
              </a:rPr>
              <a:t> </a:t>
            </a:r>
            <a:r>
              <a:rPr lang="en-US" sz="2500" smtClean="0">
                <a:solidFill>
                  <a:srgbClr val="000000"/>
                </a:solidFill>
                <a:latin typeface="Lucida Console" pitchFamily="49" charset="0"/>
              </a:rPr>
              <a:t>integer</a:t>
            </a:r>
            <a:r>
              <a:rPr lang="en-US" sz="2500" smtClean="0">
                <a:solidFill>
                  <a:srgbClr val="000000"/>
                </a:solidFill>
                <a:latin typeface="Times New Roman" pitchFamily="18" charset="0"/>
              </a:rPr>
              <a:t> on the screen and positions the cursor to the beginning of the next line.</a:t>
            </a:r>
          </a:p>
          <a:p>
            <a:r>
              <a:rPr lang="en-US" sz="2500" smtClean="0">
                <a:solidFill>
                  <a:srgbClr val="000000"/>
                </a:solidFill>
                <a:latin typeface="Times New Roman" pitchFamily="18" charset="0"/>
              </a:rPr>
              <a:t>This message is called a </a:t>
            </a:r>
            <a:r>
              <a:rPr lang="en-US" sz="2500" smtClean="0">
                <a:solidFill>
                  <a:srgbClr val="0000FF"/>
                </a:solidFill>
                <a:latin typeface="Times New Roman" pitchFamily="18" charset="0"/>
              </a:rPr>
              <a:t>prompt</a:t>
            </a:r>
            <a:r>
              <a:rPr lang="en-US" sz="2500" smtClean="0">
                <a:solidFill>
                  <a:srgbClr val="000000"/>
                </a:solidFill>
                <a:latin typeface="Times New Roman" pitchFamily="18" charset="0"/>
              </a:rPr>
              <a:t> because it tells the user to take a specific action.</a:t>
            </a:r>
          </a:p>
          <a:p>
            <a:r>
              <a:rPr lang="en-US" sz="2500" smtClean="0">
                <a:solidFill>
                  <a:srgbClr val="000000"/>
                </a:solidFill>
                <a:latin typeface="Times New Roman" pitchFamily="18" charset="0"/>
              </a:rPr>
              <a:t>The next statement </a:t>
            </a:r>
          </a:p>
          <a:p>
            <a:pPr lvl="2"/>
            <a:r>
              <a:rPr lang="en-US" sz="1900" smtClean="0">
                <a:solidFill>
                  <a:srgbClr val="000000"/>
                </a:solidFill>
                <a:latin typeface="Lucida Console" pitchFamily="49" charset="0"/>
              </a:rPr>
              <a:t>scanf( </a:t>
            </a:r>
            <a:r>
              <a:rPr lang="en-US" sz="1900" b="1" smtClean="0">
                <a:solidFill>
                  <a:srgbClr val="128AFF"/>
                </a:solidFill>
                <a:latin typeface="Lucida Console" pitchFamily="49" charset="0"/>
              </a:rPr>
              <a:t>"%d"</a:t>
            </a:r>
            <a:r>
              <a:rPr lang="en-US" sz="1900" b="1" smtClean="0">
                <a:solidFill>
                  <a:srgbClr val="000000"/>
                </a:solidFill>
                <a:latin typeface="Lucida Console" pitchFamily="49" charset="0"/>
              </a:rPr>
              <a:t>, &amp;integer1 ); </a:t>
            </a:r>
            <a:r>
              <a:rPr lang="en-US" sz="1900" b="1" smtClean="0">
                <a:solidFill>
                  <a:srgbClr val="00BF00"/>
                </a:solidFill>
                <a:latin typeface="Lucida Console" pitchFamily="49" charset="0"/>
              </a:rPr>
              <a:t>/* read an integer */</a:t>
            </a:r>
          </a:p>
          <a:p>
            <a:r>
              <a:rPr lang="en-US" sz="2500" smtClean="0">
                <a:solidFill>
                  <a:srgbClr val="000000"/>
                </a:solidFill>
                <a:latin typeface="Times New Roman" pitchFamily="18" charset="0"/>
              </a:rPr>
              <a:t>uses </a:t>
            </a:r>
            <a:r>
              <a:rPr lang="en-US" sz="2500" smtClean="0">
                <a:solidFill>
                  <a:srgbClr val="0000FF"/>
                </a:solidFill>
                <a:latin typeface="LucidaSansTypewriter" pitchFamily="49" charset="0"/>
              </a:rPr>
              <a:t>scanf</a:t>
            </a:r>
            <a:r>
              <a:rPr lang="en-US" sz="2500" smtClean="0">
                <a:solidFill>
                  <a:srgbClr val="000000"/>
                </a:solidFill>
                <a:latin typeface="Times New Roman" pitchFamily="18" charset="0"/>
              </a:rPr>
              <a:t> to obtain a value from the user.</a:t>
            </a:r>
          </a:p>
          <a:p>
            <a:r>
              <a:rPr lang="en-US" sz="2500" smtClean="0">
                <a:solidFill>
                  <a:srgbClr val="000000"/>
                </a:solidFill>
                <a:latin typeface="Times New Roman" pitchFamily="18" charset="0"/>
              </a:rPr>
              <a:t>The </a:t>
            </a:r>
            <a:r>
              <a:rPr lang="en-US" sz="2500" smtClean="0">
                <a:solidFill>
                  <a:srgbClr val="000000"/>
                </a:solidFill>
                <a:latin typeface="Lucida Console" pitchFamily="49" charset="0"/>
              </a:rPr>
              <a:t>scanf</a:t>
            </a:r>
            <a:r>
              <a:rPr lang="en-US" sz="2500" smtClean="0">
                <a:solidFill>
                  <a:srgbClr val="000000"/>
                </a:solidFill>
                <a:latin typeface="Times New Roman" pitchFamily="18" charset="0"/>
              </a:rPr>
              <a:t> function reads from the standard input, which is usually the keyboard.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lnSpcReduction="10000"/>
          </a:bodyPr>
          <a:lstStyle/>
          <a:p>
            <a:r>
              <a:rPr lang="en-US" sz="2500" smtClean="0">
                <a:solidFill>
                  <a:srgbClr val="000000"/>
                </a:solidFill>
                <a:latin typeface="Times New Roman" pitchFamily="18" charset="0"/>
              </a:rPr>
              <a:t>This </a:t>
            </a:r>
            <a:r>
              <a:rPr lang="en-US" sz="2500" smtClean="0">
                <a:solidFill>
                  <a:srgbClr val="000000"/>
                </a:solidFill>
                <a:latin typeface="Lucida Console" pitchFamily="49" charset="0"/>
              </a:rPr>
              <a:t>scanf</a:t>
            </a:r>
            <a:r>
              <a:rPr lang="en-US" sz="2500" smtClean="0">
                <a:solidFill>
                  <a:srgbClr val="000000"/>
                </a:solidFill>
                <a:latin typeface="Times New Roman" pitchFamily="18" charset="0"/>
              </a:rPr>
              <a:t> has two arguments, </a:t>
            </a:r>
            <a:r>
              <a:rPr lang="en-US" sz="2500" smtClean="0">
                <a:solidFill>
                  <a:srgbClr val="000000"/>
                </a:solidFill>
                <a:latin typeface="Lucida Console" pitchFamily="49" charset="0"/>
              </a:rPr>
              <a:t>"%d"</a:t>
            </a:r>
            <a:r>
              <a:rPr lang="en-US" sz="2500" smtClean="0">
                <a:solidFill>
                  <a:srgbClr val="000000"/>
                </a:solidFill>
                <a:latin typeface="Times New Roman" pitchFamily="18" charset="0"/>
              </a:rPr>
              <a:t> and </a:t>
            </a:r>
            <a:r>
              <a:rPr lang="en-US" sz="2500" smtClean="0">
                <a:solidFill>
                  <a:srgbClr val="000000"/>
                </a:solidFill>
                <a:latin typeface="Lucida Console" pitchFamily="49" charset="0"/>
              </a:rPr>
              <a:t>&amp;integer1</a:t>
            </a:r>
            <a:r>
              <a:rPr lang="en-US" sz="2500" smtClean="0">
                <a:solidFill>
                  <a:srgbClr val="000000"/>
                </a:solidFill>
                <a:latin typeface="Times New Roman" pitchFamily="18" charset="0"/>
              </a:rPr>
              <a:t>.</a:t>
            </a:r>
          </a:p>
          <a:p>
            <a:r>
              <a:rPr lang="en-US" sz="2500" smtClean="0">
                <a:solidFill>
                  <a:srgbClr val="000000"/>
                </a:solidFill>
                <a:latin typeface="Times New Roman" pitchFamily="18" charset="0"/>
              </a:rPr>
              <a:t>The first argument, the </a:t>
            </a:r>
            <a:r>
              <a:rPr lang="en-US" sz="2500" smtClean="0">
                <a:solidFill>
                  <a:srgbClr val="0000FF"/>
                </a:solidFill>
                <a:latin typeface="Times New Roman" pitchFamily="18" charset="0"/>
              </a:rPr>
              <a:t>format control string</a:t>
            </a:r>
            <a:r>
              <a:rPr lang="en-US" sz="2500" smtClean="0">
                <a:solidFill>
                  <a:srgbClr val="000000"/>
                </a:solidFill>
                <a:latin typeface="Times New Roman" pitchFamily="18" charset="0"/>
              </a:rPr>
              <a:t>, indicates the type of data that should be input by the user.</a:t>
            </a:r>
          </a:p>
          <a:p>
            <a:r>
              <a:rPr lang="en-US" sz="2500" smtClean="0">
                <a:solidFill>
                  <a:srgbClr val="000000"/>
                </a:solidFill>
                <a:latin typeface="Times New Roman" pitchFamily="18" charset="0"/>
              </a:rPr>
              <a:t>The </a:t>
            </a:r>
            <a:r>
              <a:rPr lang="en-US" sz="2500" smtClean="0">
                <a:solidFill>
                  <a:srgbClr val="0000FF"/>
                </a:solidFill>
                <a:latin typeface="LucidaSansTypewriter" pitchFamily="49" charset="0"/>
              </a:rPr>
              <a:t>%d</a:t>
            </a:r>
            <a:r>
              <a:rPr lang="en-US" sz="2500" smtClean="0">
                <a:solidFill>
                  <a:srgbClr val="000000"/>
                </a:solidFill>
                <a:latin typeface="Times New Roman" pitchFamily="18" charset="0"/>
              </a:rPr>
              <a:t> </a:t>
            </a:r>
            <a:r>
              <a:rPr lang="en-US" sz="2500" smtClean="0">
                <a:solidFill>
                  <a:srgbClr val="0000FF"/>
                </a:solidFill>
                <a:latin typeface="Times New Roman" pitchFamily="18" charset="0"/>
              </a:rPr>
              <a:t>conversion specifier</a:t>
            </a:r>
            <a:r>
              <a:rPr lang="en-US" sz="2500" smtClean="0">
                <a:solidFill>
                  <a:srgbClr val="000000"/>
                </a:solidFill>
                <a:latin typeface="Times New Roman" pitchFamily="18" charset="0"/>
              </a:rPr>
              <a:t> indicates that the data should be an integer (the letter </a:t>
            </a:r>
            <a:r>
              <a:rPr lang="en-US" sz="2500" smtClean="0">
                <a:solidFill>
                  <a:srgbClr val="000000"/>
                </a:solidFill>
                <a:latin typeface="Lucida Console" pitchFamily="49" charset="0"/>
              </a:rPr>
              <a:t>d</a:t>
            </a:r>
            <a:r>
              <a:rPr lang="en-US" sz="2500" smtClean="0">
                <a:solidFill>
                  <a:srgbClr val="000000"/>
                </a:solidFill>
                <a:latin typeface="Times New Roman" pitchFamily="18" charset="0"/>
              </a:rPr>
              <a:t> stands for “decimal integer”).</a:t>
            </a:r>
          </a:p>
          <a:p>
            <a:r>
              <a:rPr lang="en-US" sz="2500" smtClean="0">
                <a:solidFill>
                  <a:srgbClr val="000000"/>
                </a:solidFill>
                <a:latin typeface="Times New Roman" pitchFamily="18" charset="0"/>
              </a:rPr>
              <a:t>The </a:t>
            </a:r>
            <a:r>
              <a:rPr lang="en-US" sz="2500" smtClean="0">
                <a:solidFill>
                  <a:srgbClr val="000000"/>
                </a:solidFill>
                <a:latin typeface="Lucida Console" pitchFamily="49" charset="0"/>
              </a:rPr>
              <a:t>%</a:t>
            </a:r>
            <a:r>
              <a:rPr lang="en-US" sz="2500" smtClean="0">
                <a:solidFill>
                  <a:srgbClr val="000000"/>
                </a:solidFill>
                <a:latin typeface="Times New Roman" pitchFamily="18" charset="0"/>
              </a:rPr>
              <a:t> in this context is treated by </a:t>
            </a:r>
            <a:r>
              <a:rPr lang="en-US" sz="2500" smtClean="0">
                <a:solidFill>
                  <a:srgbClr val="000000"/>
                </a:solidFill>
                <a:latin typeface="Lucida Console" pitchFamily="49" charset="0"/>
              </a:rPr>
              <a:t>scanf</a:t>
            </a:r>
            <a:r>
              <a:rPr lang="en-US" sz="2500" smtClean="0">
                <a:solidFill>
                  <a:srgbClr val="000000"/>
                </a:solidFill>
                <a:latin typeface="Times New Roman" pitchFamily="18" charset="0"/>
              </a:rPr>
              <a:t> (and </a:t>
            </a:r>
            <a:r>
              <a:rPr lang="en-US" sz="2500" smtClean="0">
                <a:solidFill>
                  <a:srgbClr val="000000"/>
                </a:solidFill>
                <a:latin typeface="Lucida Console" pitchFamily="49" charset="0"/>
              </a:rPr>
              <a:t>printf</a:t>
            </a:r>
            <a:r>
              <a:rPr lang="en-US" sz="2500" smtClean="0">
                <a:solidFill>
                  <a:srgbClr val="000000"/>
                </a:solidFill>
                <a:latin typeface="Times New Roman" pitchFamily="18" charset="0"/>
              </a:rPr>
              <a:t> as we’ll see) as a special character that begins a conversion specifier.</a:t>
            </a:r>
          </a:p>
          <a:p>
            <a:r>
              <a:rPr lang="en-US" sz="2500" smtClean="0">
                <a:solidFill>
                  <a:srgbClr val="000000"/>
                </a:solidFill>
                <a:latin typeface="Times New Roman" pitchFamily="18" charset="0"/>
              </a:rPr>
              <a:t>The second argument of </a:t>
            </a:r>
            <a:r>
              <a:rPr lang="en-US" sz="2500" smtClean="0">
                <a:solidFill>
                  <a:srgbClr val="000000"/>
                </a:solidFill>
                <a:latin typeface="Lucida Console" pitchFamily="49" charset="0"/>
              </a:rPr>
              <a:t>scanf</a:t>
            </a:r>
            <a:r>
              <a:rPr lang="en-US" sz="2500" smtClean="0">
                <a:solidFill>
                  <a:srgbClr val="000000"/>
                </a:solidFill>
                <a:latin typeface="Times New Roman" pitchFamily="18" charset="0"/>
              </a:rPr>
              <a:t> begins with an ampersand (&amp;)—called the </a:t>
            </a:r>
            <a:r>
              <a:rPr lang="en-US" sz="2500" smtClean="0">
                <a:solidFill>
                  <a:srgbClr val="0000FF"/>
                </a:solidFill>
                <a:latin typeface="Times New Roman" pitchFamily="18" charset="0"/>
              </a:rPr>
              <a:t>address operator</a:t>
            </a:r>
            <a:r>
              <a:rPr lang="en-US" sz="2500" smtClean="0">
                <a:solidFill>
                  <a:srgbClr val="000000"/>
                </a:solidFill>
                <a:latin typeface="Times New Roman" pitchFamily="18" charset="0"/>
              </a:rPr>
              <a:t> in C—followed by the variable name.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60419" name="Text Placeholder 2"/>
          <p:cNvSpPr>
            <a:spLocks noGrp="1"/>
          </p:cNvSpPr>
          <p:nvPr>
            <p:ph type="body" idx="1"/>
          </p:nvPr>
        </p:nvSpPr>
        <p:spPr/>
        <p:txBody>
          <a:bodyPr>
            <a:normAutofit fontScale="85000" lnSpcReduction="10000"/>
          </a:bodyPr>
          <a:lstStyle/>
          <a:p>
            <a:r>
              <a:rPr lang="en-US" smtClean="0">
                <a:solidFill>
                  <a:srgbClr val="000000"/>
                </a:solidFill>
                <a:latin typeface="Times New Roman" pitchFamily="18" charset="0"/>
              </a:rPr>
              <a:t>The ampersand, when combined with the variable name, tells </a:t>
            </a:r>
            <a:r>
              <a:rPr lang="en-US" smtClean="0">
                <a:solidFill>
                  <a:srgbClr val="000000"/>
                </a:solidFill>
                <a:latin typeface="Lucida Console" pitchFamily="49" charset="0"/>
              </a:rPr>
              <a:t>scanf</a:t>
            </a:r>
            <a:r>
              <a:rPr lang="en-US" smtClean="0">
                <a:solidFill>
                  <a:srgbClr val="000000"/>
                </a:solidFill>
                <a:latin typeface="Times New Roman" pitchFamily="18" charset="0"/>
              </a:rPr>
              <a:t> the location (or address) in memory at which the variable </a:t>
            </a:r>
            <a:r>
              <a:rPr lang="en-US" smtClean="0">
                <a:solidFill>
                  <a:srgbClr val="000000"/>
                </a:solidFill>
                <a:latin typeface="Lucida Console" pitchFamily="49" charset="0"/>
              </a:rPr>
              <a:t>integer1</a:t>
            </a:r>
            <a:r>
              <a:rPr lang="en-US" smtClean="0">
                <a:solidFill>
                  <a:srgbClr val="000000"/>
                </a:solidFill>
                <a:latin typeface="Times New Roman" pitchFamily="18" charset="0"/>
              </a:rPr>
              <a:t> is stored.</a:t>
            </a:r>
          </a:p>
          <a:p>
            <a:r>
              <a:rPr lang="en-US" smtClean="0">
                <a:solidFill>
                  <a:srgbClr val="000000"/>
                </a:solidFill>
                <a:latin typeface="Times New Roman" pitchFamily="18" charset="0"/>
              </a:rPr>
              <a:t>The computer then stores the value for </a:t>
            </a:r>
            <a:r>
              <a:rPr lang="en-US" smtClean="0">
                <a:solidFill>
                  <a:srgbClr val="000000"/>
                </a:solidFill>
                <a:latin typeface="Lucida Console" pitchFamily="49" charset="0"/>
              </a:rPr>
              <a:t>integer1</a:t>
            </a:r>
            <a:r>
              <a:rPr lang="en-US" smtClean="0">
                <a:solidFill>
                  <a:srgbClr val="000000"/>
                </a:solidFill>
                <a:latin typeface="Times New Roman" pitchFamily="18" charset="0"/>
              </a:rPr>
              <a:t> at that location.</a:t>
            </a:r>
          </a:p>
          <a:p>
            <a:r>
              <a:rPr lang="en-US" smtClean="0">
                <a:solidFill>
                  <a:srgbClr val="000000"/>
                </a:solidFill>
                <a:latin typeface="Times New Roman" pitchFamily="18" charset="0"/>
              </a:rPr>
              <a:t>The use of ampersand (</a:t>
            </a:r>
            <a:r>
              <a:rPr lang="en-US" smtClean="0">
                <a:solidFill>
                  <a:srgbClr val="000000"/>
                </a:solidFill>
                <a:latin typeface="Lucida Console" pitchFamily="49" charset="0"/>
              </a:rPr>
              <a:t>&amp;</a:t>
            </a:r>
            <a:r>
              <a:rPr lang="en-US" smtClean="0">
                <a:solidFill>
                  <a:srgbClr val="000000"/>
                </a:solidFill>
                <a:latin typeface="Times New Roman" pitchFamily="18" charset="0"/>
              </a:rPr>
              <a:t>) is often confusing to novice programmers or to people who have programmed in other languages that do not require this notation.</a:t>
            </a:r>
          </a:p>
          <a:p>
            <a:r>
              <a:rPr lang="en-US" smtClean="0">
                <a:solidFill>
                  <a:srgbClr val="000000"/>
                </a:solidFill>
                <a:latin typeface="Times New Roman" pitchFamily="18" charset="0"/>
              </a:rPr>
              <a:t>For now, just remember to precede each variable in every call to </a:t>
            </a:r>
            <a:r>
              <a:rPr lang="en-US" smtClean="0">
                <a:solidFill>
                  <a:srgbClr val="000000"/>
                </a:solidFill>
                <a:latin typeface="Lucida Console" pitchFamily="49" charset="0"/>
              </a:rPr>
              <a:t>scanf</a:t>
            </a:r>
            <a:r>
              <a:rPr lang="en-US" smtClean="0">
                <a:solidFill>
                  <a:srgbClr val="000000"/>
                </a:solidFill>
                <a:latin typeface="Times New Roman" pitchFamily="18" charset="0"/>
              </a:rPr>
              <a:t> with an ampersand.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lnSpcReduction="10000"/>
          </a:bodyPr>
          <a:lstStyle/>
          <a:p>
            <a:pPr>
              <a:lnSpc>
                <a:spcPct val="90000"/>
              </a:lnSpc>
            </a:pPr>
            <a:r>
              <a:rPr lang="en-US" sz="2500" smtClean="0">
                <a:solidFill>
                  <a:srgbClr val="000000"/>
                </a:solidFill>
                <a:latin typeface="Times New Roman" pitchFamily="18" charset="0"/>
              </a:rPr>
              <a:t>When the computer executes the preceding </a:t>
            </a:r>
            <a:r>
              <a:rPr lang="en-US" sz="2500" smtClean="0">
                <a:solidFill>
                  <a:srgbClr val="000000"/>
                </a:solidFill>
                <a:latin typeface="Lucida Console" pitchFamily="49" charset="0"/>
              </a:rPr>
              <a:t>scanf</a:t>
            </a:r>
            <a:r>
              <a:rPr lang="en-US" sz="2500" smtClean="0">
                <a:solidFill>
                  <a:srgbClr val="000000"/>
                </a:solidFill>
                <a:latin typeface="Times New Roman" pitchFamily="18" charset="0"/>
              </a:rPr>
              <a:t>, it waits for the user to enter a value for variable </a:t>
            </a:r>
            <a:r>
              <a:rPr lang="en-US" sz="2500" smtClean="0">
                <a:solidFill>
                  <a:srgbClr val="000000"/>
                </a:solidFill>
                <a:latin typeface="Lucida Console" pitchFamily="49" charset="0"/>
              </a:rPr>
              <a:t>integer1</a:t>
            </a:r>
            <a:r>
              <a:rPr lang="en-US" sz="2500" smtClean="0">
                <a:solidFill>
                  <a:srgbClr val="000000"/>
                </a:solidFill>
                <a:latin typeface="Times New Roman" pitchFamily="18" charset="0"/>
              </a:rPr>
              <a:t>.</a:t>
            </a:r>
          </a:p>
          <a:p>
            <a:pPr>
              <a:lnSpc>
                <a:spcPct val="90000"/>
              </a:lnSpc>
            </a:pPr>
            <a:r>
              <a:rPr lang="en-US" sz="2500" smtClean="0">
                <a:solidFill>
                  <a:srgbClr val="000000"/>
                </a:solidFill>
                <a:latin typeface="Times New Roman" pitchFamily="18" charset="0"/>
              </a:rPr>
              <a:t>The user responds by typing an integer, then pressing the </a:t>
            </a:r>
            <a:r>
              <a:rPr lang="en-US" sz="2500" smtClean="0">
                <a:solidFill>
                  <a:srgbClr val="0000FF"/>
                </a:solidFill>
                <a:latin typeface="Times New Roman" pitchFamily="18" charset="0"/>
              </a:rPr>
              <a:t>Enter key</a:t>
            </a:r>
            <a:r>
              <a:rPr lang="en-US" sz="2500" smtClean="0">
                <a:solidFill>
                  <a:srgbClr val="000000"/>
                </a:solidFill>
                <a:latin typeface="Times New Roman" pitchFamily="18" charset="0"/>
              </a:rPr>
              <a:t> to send the number to the computer.</a:t>
            </a:r>
          </a:p>
          <a:p>
            <a:pPr>
              <a:lnSpc>
                <a:spcPct val="90000"/>
              </a:lnSpc>
            </a:pPr>
            <a:r>
              <a:rPr lang="en-US" sz="2500" smtClean="0">
                <a:solidFill>
                  <a:srgbClr val="000000"/>
                </a:solidFill>
                <a:latin typeface="Times New Roman" pitchFamily="18" charset="0"/>
              </a:rPr>
              <a:t>The computer then assigns this number, or value, to the variable </a:t>
            </a:r>
            <a:r>
              <a:rPr lang="en-US" sz="2500" smtClean="0">
                <a:solidFill>
                  <a:srgbClr val="000000"/>
                </a:solidFill>
                <a:latin typeface="Lucida Console" pitchFamily="49" charset="0"/>
              </a:rPr>
              <a:t>integer1</a:t>
            </a:r>
            <a:r>
              <a:rPr lang="en-US" sz="2500" smtClean="0">
                <a:solidFill>
                  <a:srgbClr val="000000"/>
                </a:solidFill>
                <a:latin typeface="Times New Roman" pitchFamily="18" charset="0"/>
              </a:rPr>
              <a:t>.</a:t>
            </a:r>
          </a:p>
          <a:p>
            <a:pPr>
              <a:lnSpc>
                <a:spcPct val="90000"/>
              </a:lnSpc>
            </a:pPr>
            <a:r>
              <a:rPr lang="en-US" sz="2500" smtClean="0">
                <a:solidFill>
                  <a:srgbClr val="000000"/>
                </a:solidFill>
                <a:latin typeface="Times New Roman" pitchFamily="18" charset="0"/>
              </a:rPr>
              <a:t>Any subsequent references to </a:t>
            </a:r>
            <a:r>
              <a:rPr lang="en-US" sz="2500" smtClean="0">
                <a:solidFill>
                  <a:srgbClr val="000000"/>
                </a:solidFill>
                <a:latin typeface="Lucida Console" pitchFamily="49" charset="0"/>
              </a:rPr>
              <a:t>integer1</a:t>
            </a:r>
            <a:r>
              <a:rPr lang="en-US" sz="2500" smtClean="0">
                <a:solidFill>
                  <a:srgbClr val="000000"/>
                </a:solidFill>
                <a:latin typeface="Times New Roman" pitchFamily="18" charset="0"/>
              </a:rPr>
              <a:t> in this program will use this same value.</a:t>
            </a:r>
          </a:p>
          <a:p>
            <a:pPr>
              <a:lnSpc>
                <a:spcPct val="90000"/>
              </a:lnSpc>
            </a:pPr>
            <a:r>
              <a:rPr lang="en-US" sz="2500" smtClean="0">
                <a:solidFill>
                  <a:srgbClr val="000000"/>
                </a:solidFill>
                <a:latin typeface="Times New Roman" pitchFamily="18" charset="0"/>
              </a:rPr>
              <a:t>Functions </a:t>
            </a:r>
            <a:r>
              <a:rPr lang="en-US" sz="2500" smtClean="0">
                <a:solidFill>
                  <a:srgbClr val="000000"/>
                </a:solidFill>
                <a:latin typeface="Lucida Console" pitchFamily="49" charset="0"/>
              </a:rPr>
              <a:t>printf</a:t>
            </a:r>
            <a:r>
              <a:rPr lang="en-US" sz="2500" smtClean="0">
                <a:solidFill>
                  <a:srgbClr val="000000"/>
                </a:solidFill>
                <a:latin typeface="Times New Roman" pitchFamily="18" charset="0"/>
              </a:rPr>
              <a:t> and </a:t>
            </a:r>
            <a:r>
              <a:rPr lang="en-US" sz="2500" smtClean="0">
                <a:solidFill>
                  <a:srgbClr val="000000"/>
                </a:solidFill>
                <a:latin typeface="Lucida Console" pitchFamily="49" charset="0"/>
              </a:rPr>
              <a:t>scanf</a:t>
            </a:r>
            <a:r>
              <a:rPr lang="en-US" sz="2500" smtClean="0">
                <a:solidFill>
                  <a:srgbClr val="000000"/>
                </a:solidFill>
                <a:latin typeface="Times New Roman" pitchFamily="18" charset="0"/>
              </a:rPr>
              <a:t> facilitate interaction between the user and the computer.</a:t>
            </a:r>
          </a:p>
          <a:p>
            <a:pPr>
              <a:lnSpc>
                <a:spcPct val="90000"/>
              </a:lnSpc>
            </a:pPr>
            <a:r>
              <a:rPr lang="en-US" sz="2500" smtClean="0">
                <a:solidFill>
                  <a:srgbClr val="000000"/>
                </a:solidFill>
                <a:latin typeface="Times New Roman" pitchFamily="18" charset="0"/>
              </a:rPr>
              <a:t>Because this interaction resembles a dialogue, it is often called</a:t>
            </a:r>
            <a:r>
              <a:rPr lang="en-US" sz="2500" smtClean="0">
                <a:solidFill>
                  <a:srgbClr val="0000FF"/>
                </a:solidFill>
                <a:latin typeface="Times New Roman" pitchFamily="18" charset="0"/>
              </a:rPr>
              <a:t> conversational computing</a:t>
            </a:r>
            <a:r>
              <a:rPr lang="en-US" sz="2500" smtClean="0">
                <a:solidFill>
                  <a:srgbClr val="000000"/>
                </a:solidFill>
                <a:latin typeface="Times New Roman" pitchFamily="18" charset="0"/>
              </a:rPr>
              <a:t> or </a:t>
            </a:r>
            <a:r>
              <a:rPr lang="en-US" sz="2500" smtClean="0">
                <a:solidFill>
                  <a:srgbClr val="0000FF"/>
                </a:solidFill>
                <a:latin typeface="Times New Roman" pitchFamily="18" charset="0"/>
              </a:rPr>
              <a:t>interactive computing</a:t>
            </a:r>
            <a:r>
              <a:rPr lang="en-US" sz="2500" smtClean="0">
                <a:solidFill>
                  <a:srgbClr val="000000"/>
                </a:solidFill>
                <a:latin typeface="Times New Roman" pitchFamily="18"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a:bodyPr>
          <a:lstStyle/>
          <a:p>
            <a:pPr>
              <a:lnSpc>
                <a:spcPct val="80000"/>
              </a:lnSpc>
            </a:pPr>
            <a:r>
              <a:rPr lang="en-US" sz="2500" smtClean="0">
                <a:solidFill>
                  <a:srgbClr val="000000"/>
                </a:solidFill>
                <a:latin typeface="Times New Roman" pitchFamily="18" charset="0"/>
              </a:rPr>
              <a:t>Line 20</a:t>
            </a:r>
          </a:p>
          <a:p>
            <a:pPr lvl="2">
              <a:lnSpc>
                <a:spcPct val="80000"/>
              </a:lnSpc>
            </a:pPr>
            <a:r>
              <a:rPr lang="en-US" sz="1900" smtClean="0">
                <a:solidFill>
                  <a:srgbClr val="000000"/>
                </a:solidFill>
                <a:latin typeface="Lucida Console" pitchFamily="49" charset="0"/>
              </a:rPr>
              <a:t>printf( </a:t>
            </a:r>
            <a:r>
              <a:rPr lang="en-US" sz="1900" b="1" smtClean="0">
                <a:solidFill>
                  <a:srgbClr val="128AFF"/>
                </a:solidFill>
                <a:latin typeface="Lucida Console" pitchFamily="49" charset="0"/>
              </a:rPr>
              <a:t>"Sum is %d\n"</a:t>
            </a:r>
            <a:r>
              <a:rPr lang="en-US" sz="1900" b="1" smtClean="0">
                <a:solidFill>
                  <a:srgbClr val="000000"/>
                </a:solidFill>
                <a:latin typeface="Lucida Console" pitchFamily="49" charset="0"/>
              </a:rPr>
              <a:t>, sum ); </a:t>
            </a:r>
            <a:r>
              <a:rPr lang="en-US" sz="1900" b="1" smtClean="0">
                <a:solidFill>
                  <a:srgbClr val="00BF00"/>
                </a:solidFill>
                <a:latin typeface="Lucida Console" pitchFamily="49" charset="0"/>
              </a:rPr>
              <a:t>/* print sum */</a:t>
            </a:r>
          </a:p>
          <a:p>
            <a:pPr>
              <a:lnSpc>
                <a:spcPct val="80000"/>
              </a:lnSpc>
            </a:pPr>
            <a:r>
              <a:rPr lang="en-US" sz="2500" smtClean="0">
                <a:solidFill>
                  <a:srgbClr val="000000"/>
                </a:solidFill>
                <a:latin typeface="Times New Roman" pitchFamily="18" charset="0"/>
              </a:rPr>
              <a:t>calls function </a:t>
            </a:r>
            <a:r>
              <a:rPr lang="en-US" sz="2500" smtClean="0">
                <a:solidFill>
                  <a:srgbClr val="000000"/>
                </a:solidFill>
                <a:latin typeface="Lucida Console" pitchFamily="49" charset="0"/>
              </a:rPr>
              <a:t>printf</a:t>
            </a:r>
            <a:r>
              <a:rPr lang="en-US" sz="2500" smtClean="0">
                <a:solidFill>
                  <a:srgbClr val="000000"/>
                </a:solidFill>
                <a:latin typeface="Times New Roman" pitchFamily="18" charset="0"/>
              </a:rPr>
              <a:t> to print the literal </a:t>
            </a:r>
            <a:r>
              <a:rPr lang="en-US" sz="2500" smtClean="0">
                <a:solidFill>
                  <a:srgbClr val="000000"/>
                </a:solidFill>
                <a:latin typeface="Lucida Console" pitchFamily="49" charset="0"/>
              </a:rPr>
              <a:t>Sum</a:t>
            </a:r>
            <a:r>
              <a:rPr lang="en-US" sz="2500" smtClean="0">
                <a:solidFill>
                  <a:srgbClr val="000000"/>
                </a:solidFill>
                <a:latin typeface="Times New Roman" pitchFamily="18" charset="0"/>
              </a:rPr>
              <a:t> </a:t>
            </a:r>
            <a:r>
              <a:rPr lang="en-US" sz="2500" smtClean="0">
                <a:solidFill>
                  <a:srgbClr val="000000"/>
                </a:solidFill>
                <a:latin typeface="Lucida Console" pitchFamily="49" charset="0"/>
              </a:rPr>
              <a:t>is</a:t>
            </a:r>
            <a:r>
              <a:rPr lang="en-US" sz="2500" smtClean="0">
                <a:solidFill>
                  <a:srgbClr val="000000"/>
                </a:solidFill>
                <a:latin typeface="Times New Roman" pitchFamily="18" charset="0"/>
              </a:rPr>
              <a:t> followed by the numerical value of variable </a:t>
            </a:r>
            <a:r>
              <a:rPr lang="en-US" sz="2500" smtClean="0">
                <a:solidFill>
                  <a:srgbClr val="000000"/>
                </a:solidFill>
                <a:latin typeface="Lucida Console" pitchFamily="49" charset="0"/>
              </a:rPr>
              <a:t>sum</a:t>
            </a:r>
            <a:r>
              <a:rPr lang="en-US" sz="2500" smtClean="0">
                <a:solidFill>
                  <a:srgbClr val="000000"/>
                </a:solidFill>
                <a:latin typeface="Times New Roman" pitchFamily="18" charset="0"/>
              </a:rPr>
              <a:t> on the screen.</a:t>
            </a:r>
          </a:p>
          <a:p>
            <a:pPr>
              <a:lnSpc>
                <a:spcPct val="80000"/>
              </a:lnSpc>
            </a:pPr>
            <a:r>
              <a:rPr lang="en-US" sz="2500" smtClean="0">
                <a:solidFill>
                  <a:srgbClr val="000000"/>
                </a:solidFill>
                <a:latin typeface="Times New Roman" pitchFamily="18" charset="0"/>
              </a:rPr>
              <a:t>This </a:t>
            </a:r>
            <a:r>
              <a:rPr lang="en-US" sz="2500" smtClean="0">
                <a:solidFill>
                  <a:srgbClr val="000000"/>
                </a:solidFill>
                <a:latin typeface="Lucida Console" pitchFamily="49" charset="0"/>
              </a:rPr>
              <a:t>printf</a:t>
            </a:r>
            <a:r>
              <a:rPr lang="en-US" sz="2500" smtClean="0">
                <a:solidFill>
                  <a:srgbClr val="000000"/>
                </a:solidFill>
                <a:latin typeface="Times New Roman" pitchFamily="18" charset="0"/>
              </a:rPr>
              <a:t> has two arguments, </a:t>
            </a:r>
            <a:r>
              <a:rPr lang="en-US" sz="2500" smtClean="0">
                <a:solidFill>
                  <a:srgbClr val="000000"/>
                </a:solidFill>
                <a:latin typeface="Lucida Console" pitchFamily="49" charset="0"/>
              </a:rPr>
              <a:t>"Sum</a:t>
            </a:r>
            <a:r>
              <a:rPr lang="en-US" sz="2500" smtClean="0">
                <a:solidFill>
                  <a:srgbClr val="000000"/>
                </a:solidFill>
                <a:latin typeface="Times New Roman" pitchFamily="18" charset="0"/>
              </a:rPr>
              <a:t> </a:t>
            </a:r>
            <a:r>
              <a:rPr lang="en-US" sz="2500" smtClean="0">
                <a:solidFill>
                  <a:srgbClr val="000000"/>
                </a:solidFill>
                <a:latin typeface="Lucida Console" pitchFamily="49" charset="0"/>
              </a:rPr>
              <a:t>is</a:t>
            </a:r>
            <a:r>
              <a:rPr lang="en-US" sz="2500" smtClean="0">
                <a:solidFill>
                  <a:srgbClr val="000000"/>
                </a:solidFill>
                <a:latin typeface="Times New Roman" pitchFamily="18" charset="0"/>
              </a:rPr>
              <a:t> </a:t>
            </a:r>
            <a:r>
              <a:rPr lang="en-US" sz="2500" smtClean="0">
                <a:solidFill>
                  <a:srgbClr val="000000"/>
                </a:solidFill>
                <a:latin typeface="Lucida Console" pitchFamily="49" charset="0"/>
              </a:rPr>
              <a:t>%d\n"</a:t>
            </a:r>
            <a:r>
              <a:rPr lang="en-US" sz="2500" smtClean="0">
                <a:solidFill>
                  <a:srgbClr val="000000"/>
                </a:solidFill>
                <a:latin typeface="Times New Roman" pitchFamily="18" charset="0"/>
              </a:rPr>
              <a:t> and </a:t>
            </a:r>
            <a:r>
              <a:rPr lang="en-US" sz="2500" smtClean="0">
                <a:solidFill>
                  <a:srgbClr val="000000"/>
                </a:solidFill>
                <a:latin typeface="Lucida Console" pitchFamily="49" charset="0"/>
              </a:rPr>
              <a:t>sum</a:t>
            </a:r>
            <a:r>
              <a:rPr lang="en-US" sz="2500" smtClean="0">
                <a:solidFill>
                  <a:srgbClr val="000000"/>
                </a:solidFill>
                <a:latin typeface="Times New Roman" pitchFamily="18" charset="0"/>
              </a:rPr>
              <a:t>.</a:t>
            </a:r>
          </a:p>
          <a:p>
            <a:pPr>
              <a:lnSpc>
                <a:spcPct val="80000"/>
              </a:lnSpc>
            </a:pPr>
            <a:r>
              <a:rPr lang="en-US" sz="2500" smtClean="0">
                <a:solidFill>
                  <a:srgbClr val="000000"/>
                </a:solidFill>
                <a:latin typeface="Times New Roman" pitchFamily="18" charset="0"/>
              </a:rPr>
              <a:t>The first argument is the format control string.</a:t>
            </a:r>
          </a:p>
          <a:p>
            <a:pPr>
              <a:lnSpc>
                <a:spcPct val="80000"/>
              </a:lnSpc>
            </a:pPr>
            <a:r>
              <a:rPr lang="en-US" sz="2500" smtClean="0">
                <a:solidFill>
                  <a:srgbClr val="000000"/>
                </a:solidFill>
                <a:latin typeface="Times New Roman" pitchFamily="18" charset="0"/>
              </a:rPr>
              <a:t>It contains some literal characters to be displayed, and it contains the conversion specifier </a:t>
            </a:r>
            <a:r>
              <a:rPr lang="en-US" sz="2500" smtClean="0">
                <a:solidFill>
                  <a:srgbClr val="000000"/>
                </a:solidFill>
                <a:latin typeface="Lucida Console" pitchFamily="49" charset="0"/>
              </a:rPr>
              <a:t>%d</a:t>
            </a:r>
            <a:r>
              <a:rPr lang="en-US" sz="2500" smtClean="0">
                <a:solidFill>
                  <a:srgbClr val="000000"/>
                </a:solidFill>
                <a:latin typeface="Times New Roman" pitchFamily="18" charset="0"/>
              </a:rPr>
              <a:t> indicating that an integer will be printed.</a:t>
            </a:r>
          </a:p>
          <a:p>
            <a:pPr>
              <a:lnSpc>
                <a:spcPct val="80000"/>
              </a:lnSpc>
            </a:pPr>
            <a:r>
              <a:rPr lang="en-US" sz="2500" smtClean="0">
                <a:solidFill>
                  <a:srgbClr val="000000"/>
                </a:solidFill>
                <a:latin typeface="Times New Roman" pitchFamily="18" charset="0"/>
              </a:rPr>
              <a:t>The second argument specifies the value to be printed.</a:t>
            </a:r>
          </a:p>
          <a:p>
            <a:pPr>
              <a:lnSpc>
                <a:spcPct val="80000"/>
              </a:lnSpc>
            </a:pPr>
            <a:r>
              <a:rPr lang="en-US" sz="2500" smtClean="0">
                <a:solidFill>
                  <a:srgbClr val="000000"/>
                </a:solidFill>
                <a:latin typeface="Times New Roman" pitchFamily="18" charset="0"/>
              </a:rPr>
              <a:t>Notice that the conversion specifier for an integer is the same in both </a:t>
            </a:r>
            <a:r>
              <a:rPr lang="en-US" sz="2500" smtClean="0">
                <a:solidFill>
                  <a:srgbClr val="000000"/>
                </a:solidFill>
                <a:latin typeface="Lucida Console" pitchFamily="49" charset="0"/>
              </a:rPr>
              <a:t>printf</a:t>
            </a:r>
            <a:r>
              <a:rPr lang="en-US" sz="2500" smtClean="0">
                <a:solidFill>
                  <a:srgbClr val="000000"/>
                </a:solidFill>
                <a:latin typeface="Times New Roman" pitchFamily="18" charset="0"/>
              </a:rPr>
              <a:t> and </a:t>
            </a:r>
            <a:r>
              <a:rPr lang="en-US" sz="2500" smtClean="0">
                <a:solidFill>
                  <a:srgbClr val="000000"/>
                </a:solidFill>
                <a:latin typeface="Lucida Console" pitchFamily="49" charset="0"/>
              </a:rPr>
              <a:t>scanf</a:t>
            </a:r>
            <a:r>
              <a:rPr lang="en-US" sz="2500" smtClean="0">
                <a:solidFill>
                  <a:srgbClr val="000000"/>
                </a:solidFill>
                <a:latin typeface="Times New Roman"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3" name="Text Placeholder 2"/>
          <p:cNvSpPr>
            <a:spLocks noGrp="1"/>
          </p:cNvSpPr>
          <p:nvPr>
            <p:ph type="body" idx="1"/>
          </p:nvPr>
        </p:nvSpPr>
        <p:spPr/>
        <p:txBody>
          <a:bodyPr>
            <a:normAutofit/>
          </a:bodyPr>
          <a:lstStyle/>
          <a:p>
            <a:pPr>
              <a:lnSpc>
                <a:spcPct val="80000"/>
              </a:lnSpc>
            </a:pPr>
            <a:r>
              <a:rPr lang="en-US" sz="2300" smtClean="0">
                <a:solidFill>
                  <a:srgbClr val="000000"/>
                </a:solidFill>
                <a:latin typeface="Times New Roman" pitchFamily="18" charset="0"/>
              </a:rPr>
              <a:t>The arithmetic operators are all binary operators.</a:t>
            </a:r>
          </a:p>
          <a:p>
            <a:pPr>
              <a:lnSpc>
                <a:spcPct val="80000"/>
              </a:lnSpc>
            </a:pPr>
            <a:r>
              <a:rPr lang="en-US" sz="2300" smtClean="0">
                <a:solidFill>
                  <a:srgbClr val="000000"/>
                </a:solidFill>
                <a:latin typeface="Times New Roman" pitchFamily="18" charset="0"/>
              </a:rPr>
              <a:t>For example, the expression </a:t>
            </a:r>
            <a:r>
              <a:rPr lang="en-US" sz="2300" smtClean="0">
                <a:solidFill>
                  <a:srgbClr val="000000"/>
                </a:solidFill>
                <a:latin typeface="Lucida Console" pitchFamily="49" charset="0"/>
              </a:rPr>
              <a:t>3</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7</a:t>
            </a:r>
            <a:r>
              <a:rPr lang="en-US" sz="2300" smtClean="0">
                <a:solidFill>
                  <a:srgbClr val="000000"/>
                </a:solidFill>
                <a:latin typeface="Times New Roman" pitchFamily="18" charset="0"/>
              </a:rPr>
              <a:t> contains the binary operator </a:t>
            </a:r>
            <a:r>
              <a:rPr lang="en-US" sz="2300" smtClean="0">
                <a:solidFill>
                  <a:srgbClr val="000000"/>
                </a:solidFill>
                <a:latin typeface="Lucida Console" pitchFamily="49" charset="0"/>
              </a:rPr>
              <a:t>+</a:t>
            </a:r>
            <a:r>
              <a:rPr lang="en-US" sz="2300" smtClean="0">
                <a:solidFill>
                  <a:srgbClr val="000000"/>
                </a:solidFill>
                <a:latin typeface="Times New Roman" pitchFamily="18" charset="0"/>
              </a:rPr>
              <a:t> and the operands </a:t>
            </a:r>
            <a:r>
              <a:rPr lang="en-US" sz="2300" smtClean="0">
                <a:solidFill>
                  <a:srgbClr val="000000"/>
                </a:solidFill>
                <a:latin typeface="Lucida Console" pitchFamily="49" charset="0"/>
              </a:rPr>
              <a:t>3</a:t>
            </a:r>
            <a:r>
              <a:rPr lang="en-US" sz="2300" smtClean="0">
                <a:solidFill>
                  <a:srgbClr val="000000"/>
                </a:solidFill>
                <a:latin typeface="Times New Roman" pitchFamily="18" charset="0"/>
              </a:rPr>
              <a:t> and </a:t>
            </a:r>
            <a:r>
              <a:rPr lang="en-US" sz="2300" smtClean="0">
                <a:solidFill>
                  <a:srgbClr val="000000"/>
                </a:solidFill>
                <a:latin typeface="Lucida Console" pitchFamily="49" charset="0"/>
              </a:rPr>
              <a:t>7</a:t>
            </a:r>
            <a:r>
              <a:rPr lang="en-US" sz="2300" smtClean="0">
                <a:solidFill>
                  <a:srgbClr val="000000"/>
                </a:solidFill>
                <a:latin typeface="Times New Roman" pitchFamily="18" charset="0"/>
              </a:rPr>
              <a:t>.</a:t>
            </a:r>
          </a:p>
          <a:p>
            <a:pPr>
              <a:lnSpc>
                <a:spcPct val="80000"/>
              </a:lnSpc>
            </a:pPr>
            <a:r>
              <a:rPr lang="en-US" sz="2300" smtClean="0">
                <a:solidFill>
                  <a:srgbClr val="0000FF"/>
                </a:solidFill>
                <a:latin typeface="Times New Roman" pitchFamily="18" charset="0"/>
              </a:rPr>
              <a:t>Integer division</a:t>
            </a:r>
            <a:r>
              <a:rPr lang="en-US" sz="2300" smtClean="0">
                <a:solidFill>
                  <a:srgbClr val="000000"/>
                </a:solidFill>
                <a:latin typeface="Times New Roman" pitchFamily="18" charset="0"/>
              </a:rPr>
              <a:t> yields an integer result.</a:t>
            </a:r>
          </a:p>
          <a:p>
            <a:pPr>
              <a:lnSpc>
                <a:spcPct val="80000"/>
              </a:lnSpc>
            </a:pPr>
            <a:r>
              <a:rPr lang="en-US" sz="2300" smtClean="0">
                <a:solidFill>
                  <a:srgbClr val="000000"/>
                </a:solidFill>
                <a:latin typeface="Times New Roman" pitchFamily="18" charset="0"/>
              </a:rPr>
              <a:t>For example, the expression </a:t>
            </a:r>
            <a:r>
              <a:rPr lang="en-US" sz="2300" smtClean="0">
                <a:solidFill>
                  <a:srgbClr val="000000"/>
                </a:solidFill>
                <a:latin typeface="Lucida Console" pitchFamily="49" charset="0"/>
              </a:rPr>
              <a:t>7</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4</a:t>
            </a:r>
            <a:r>
              <a:rPr lang="en-US" sz="2300" smtClean="0">
                <a:solidFill>
                  <a:srgbClr val="000000"/>
                </a:solidFill>
                <a:latin typeface="Times New Roman" pitchFamily="18" charset="0"/>
              </a:rPr>
              <a:t> evaluates to </a:t>
            </a:r>
            <a:r>
              <a:rPr lang="en-US" sz="2300" smtClean="0">
                <a:solidFill>
                  <a:srgbClr val="000000"/>
                </a:solidFill>
                <a:latin typeface="Lucida Console" pitchFamily="49" charset="0"/>
              </a:rPr>
              <a:t>1</a:t>
            </a:r>
            <a:r>
              <a:rPr lang="en-US" sz="2300" smtClean="0">
                <a:solidFill>
                  <a:srgbClr val="000000"/>
                </a:solidFill>
                <a:latin typeface="Times New Roman" pitchFamily="18" charset="0"/>
              </a:rPr>
              <a:t> and the expression </a:t>
            </a:r>
            <a:r>
              <a:rPr lang="en-US" sz="2300" smtClean="0">
                <a:solidFill>
                  <a:srgbClr val="000000"/>
                </a:solidFill>
                <a:latin typeface="Lucida Console" pitchFamily="49" charset="0"/>
              </a:rPr>
              <a:t>17</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5</a:t>
            </a:r>
            <a:r>
              <a:rPr lang="en-US" sz="2300" smtClean="0">
                <a:solidFill>
                  <a:srgbClr val="000000"/>
                </a:solidFill>
                <a:latin typeface="Times New Roman" pitchFamily="18" charset="0"/>
              </a:rPr>
              <a:t> evaluates to </a:t>
            </a:r>
            <a:r>
              <a:rPr lang="en-US" sz="2300" smtClean="0">
                <a:solidFill>
                  <a:srgbClr val="000000"/>
                </a:solidFill>
                <a:latin typeface="Lucida Console" pitchFamily="49" charset="0"/>
              </a:rPr>
              <a:t>3</a:t>
            </a:r>
            <a:r>
              <a:rPr lang="en-US" sz="2300" smtClean="0">
                <a:solidFill>
                  <a:srgbClr val="000000"/>
                </a:solidFill>
                <a:latin typeface="Times New Roman" pitchFamily="18" charset="0"/>
              </a:rPr>
              <a:t>.</a:t>
            </a:r>
          </a:p>
          <a:p>
            <a:pPr>
              <a:lnSpc>
                <a:spcPct val="80000"/>
              </a:lnSpc>
            </a:pPr>
            <a:r>
              <a:rPr lang="en-US" sz="2300" smtClean="0">
                <a:solidFill>
                  <a:srgbClr val="000000"/>
                </a:solidFill>
                <a:latin typeface="Times New Roman" pitchFamily="18" charset="0"/>
              </a:rPr>
              <a:t>C provides the </a:t>
            </a:r>
            <a:r>
              <a:rPr lang="en-US" sz="2300" smtClean="0">
                <a:solidFill>
                  <a:srgbClr val="0000FF"/>
                </a:solidFill>
                <a:latin typeface="Times New Roman" pitchFamily="18" charset="0"/>
              </a:rPr>
              <a:t>remainder operator</a:t>
            </a:r>
            <a:r>
              <a:rPr lang="en-US" sz="2300" smtClean="0">
                <a:solidFill>
                  <a:srgbClr val="000000"/>
                </a:solidFill>
                <a:latin typeface="Times New Roman" pitchFamily="18" charset="0"/>
              </a:rPr>
              <a:t>, </a:t>
            </a:r>
            <a:r>
              <a:rPr lang="en-US" sz="2300" smtClean="0">
                <a:solidFill>
                  <a:srgbClr val="0000FF"/>
                </a:solidFill>
                <a:latin typeface="LucidaSansTypewriter" pitchFamily="49" charset="0"/>
              </a:rPr>
              <a:t>%</a:t>
            </a:r>
            <a:r>
              <a:rPr lang="en-US" sz="2300" smtClean="0">
                <a:solidFill>
                  <a:srgbClr val="000000"/>
                </a:solidFill>
                <a:latin typeface="Times New Roman" pitchFamily="18" charset="0"/>
              </a:rPr>
              <a:t>, which yields the remainder after integer division.</a:t>
            </a:r>
          </a:p>
          <a:p>
            <a:pPr>
              <a:lnSpc>
                <a:spcPct val="80000"/>
              </a:lnSpc>
            </a:pPr>
            <a:r>
              <a:rPr lang="en-US" sz="2300" smtClean="0">
                <a:solidFill>
                  <a:srgbClr val="000000"/>
                </a:solidFill>
                <a:latin typeface="Times New Roman" pitchFamily="18" charset="0"/>
              </a:rPr>
              <a:t>The remainder operator is an integer operator that can be used only with integer operands.</a:t>
            </a:r>
          </a:p>
          <a:p>
            <a:pPr>
              <a:lnSpc>
                <a:spcPct val="80000"/>
              </a:lnSpc>
            </a:pPr>
            <a:r>
              <a:rPr lang="en-US" sz="2300" smtClean="0">
                <a:solidFill>
                  <a:srgbClr val="000000"/>
                </a:solidFill>
                <a:latin typeface="Times New Roman" pitchFamily="18" charset="0"/>
              </a:rPr>
              <a:t>The expression </a:t>
            </a:r>
            <a:r>
              <a:rPr lang="en-US" sz="2300" smtClean="0">
                <a:solidFill>
                  <a:srgbClr val="000000"/>
                </a:solidFill>
                <a:latin typeface="Lucida Console" pitchFamily="49" charset="0"/>
              </a:rPr>
              <a:t>x</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y</a:t>
            </a:r>
            <a:r>
              <a:rPr lang="en-US" sz="2300" smtClean="0">
                <a:solidFill>
                  <a:srgbClr val="000000"/>
                </a:solidFill>
                <a:latin typeface="Times New Roman" pitchFamily="18" charset="0"/>
              </a:rPr>
              <a:t> yields the remainder after </a:t>
            </a:r>
            <a:r>
              <a:rPr lang="en-US" sz="2300" smtClean="0">
                <a:solidFill>
                  <a:srgbClr val="000000"/>
                </a:solidFill>
                <a:latin typeface="Lucida Console" pitchFamily="49" charset="0"/>
              </a:rPr>
              <a:t>x</a:t>
            </a:r>
            <a:r>
              <a:rPr lang="en-US" sz="2300" smtClean="0">
                <a:solidFill>
                  <a:srgbClr val="000000"/>
                </a:solidFill>
                <a:latin typeface="Times New Roman" pitchFamily="18" charset="0"/>
              </a:rPr>
              <a:t> is divided by </a:t>
            </a:r>
            <a:r>
              <a:rPr lang="en-US" sz="2300" smtClean="0">
                <a:solidFill>
                  <a:srgbClr val="000000"/>
                </a:solidFill>
                <a:latin typeface="Lucida Console" pitchFamily="49" charset="0"/>
              </a:rPr>
              <a:t>y</a:t>
            </a:r>
            <a:r>
              <a:rPr lang="en-US" sz="2300" smtClean="0">
                <a:solidFill>
                  <a:srgbClr val="000000"/>
                </a:solidFill>
                <a:latin typeface="Times New Roman" pitchFamily="18" charset="0"/>
              </a:rPr>
              <a:t>.</a:t>
            </a:r>
          </a:p>
          <a:p>
            <a:pPr>
              <a:lnSpc>
                <a:spcPct val="80000"/>
              </a:lnSpc>
            </a:pPr>
            <a:r>
              <a:rPr lang="en-US" sz="2300" smtClean="0">
                <a:solidFill>
                  <a:srgbClr val="000000"/>
                </a:solidFill>
                <a:latin typeface="Times New Roman" pitchFamily="18" charset="0"/>
              </a:rPr>
              <a:t>Thus, </a:t>
            </a:r>
            <a:r>
              <a:rPr lang="en-US" sz="2300" smtClean="0">
                <a:solidFill>
                  <a:srgbClr val="000000"/>
                </a:solidFill>
                <a:latin typeface="Lucida Console" pitchFamily="49" charset="0"/>
              </a:rPr>
              <a:t>7</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4</a:t>
            </a:r>
            <a:r>
              <a:rPr lang="en-US" sz="2300" smtClean="0">
                <a:solidFill>
                  <a:srgbClr val="000000"/>
                </a:solidFill>
                <a:latin typeface="Times New Roman" pitchFamily="18" charset="0"/>
              </a:rPr>
              <a:t> yields </a:t>
            </a:r>
            <a:r>
              <a:rPr lang="en-US" sz="2300" smtClean="0">
                <a:solidFill>
                  <a:srgbClr val="000000"/>
                </a:solidFill>
                <a:latin typeface="Lucida Console" pitchFamily="49" charset="0"/>
              </a:rPr>
              <a:t>3</a:t>
            </a:r>
            <a:r>
              <a:rPr lang="en-US" sz="2300" smtClean="0">
                <a:solidFill>
                  <a:srgbClr val="000000"/>
                </a:solidFill>
                <a:latin typeface="Times New Roman" pitchFamily="18" charset="0"/>
              </a:rPr>
              <a:t> and </a:t>
            </a:r>
            <a:r>
              <a:rPr lang="en-US" sz="2300" smtClean="0">
                <a:solidFill>
                  <a:srgbClr val="000000"/>
                </a:solidFill>
                <a:latin typeface="Lucida Console" pitchFamily="49" charset="0"/>
              </a:rPr>
              <a:t>17</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5</a:t>
            </a:r>
            <a:r>
              <a:rPr lang="en-US" sz="2300" smtClean="0">
                <a:solidFill>
                  <a:srgbClr val="000000"/>
                </a:solidFill>
                <a:latin typeface="Times New Roman" pitchFamily="18" charset="0"/>
              </a:rPr>
              <a:t> yields </a:t>
            </a:r>
            <a:r>
              <a:rPr lang="en-US" sz="2300" smtClean="0">
                <a:solidFill>
                  <a:srgbClr val="000000"/>
                </a:solidFill>
                <a:latin typeface="Lucida Console" pitchFamily="49" charset="0"/>
              </a:rPr>
              <a:t>2</a:t>
            </a:r>
            <a:r>
              <a:rPr lang="en-US" sz="2300" smtClean="0">
                <a:solidFill>
                  <a:srgbClr val="000000"/>
                </a:solidFill>
                <a:latin typeface="Times New Roman" pitchFamily="18"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a:bodyPr>
          <a:lstStyle/>
          <a:p>
            <a:pPr>
              <a:lnSpc>
                <a:spcPct val="80000"/>
              </a:lnSpc>
            </a:pPr>
            <a:r>
              <a:rPr lang="en-US" sz="2300" smtClean="0">
                <a:solidFill>
                  <a:srgbClr val="000000"/>
                </a:solidFill>
                <a:latin typeface="Times New Roman" pitchFamily="18" charset="0"/>
              </a:rPr>
              <a:t>We could have combined the previous two statements into the statement</a:t>
            </a:r>
          </a:p>
          <a:p>
            <a:pPr lvl="2">
              <a:lnSpc>
                <a:spcPct val="80000"/>
              </a:lnSpc>
            </a:pPr>
            <a:r>
              <a:rPr lang="nl-NL" sz="1800" smtClean="0">
                <a:solidFill>
                  <a:srgbClr val="000000"/>
                </a:solidFill>
                <a:latin typeface="Lucida Console" pitchFamily="49" charset="0"/>
              </a:rPr>
              <a:t>printf( </a:t>
            </a:r>
            <a:r>
              <a:rPr lang="nl-NL" sz="1800" b="1" smtClean="0">
                <a:solidFill>
                  <a:srgbClr val="128AFF"/>
                </a:solidFill>
                <a:latin typeface="Lucida Console" pitchFamily="49" charset="0"/>
              </a:rPr>
              <a:t>"Sum is %d\n"</a:t>
            </a:r>
            <a:r>
              <a:rPr lang="nl-NL" sz="1800" b="1" smtClean="0">
                <a:solidFill>
                  <a:srgbClr val="000000"/>
                </a:solidFill>
                <a:latin typeface="Lucida Console" pitchFamily="49" charset="0"/>
              </a:rPr>
              <a:t>, integer1 + integer2 );</a:t>
            </a:r>
          </a:p>
          <a:p>
            <a:pPr>
              <a:lnSpc>
                <a:spcPct val="80000"/>
              </a:lnSpc>
            </a:pPr>
            <a:r>
              <a:rPr lang="en-US" sz="2300" smtClean="0">
                <a:solidFill>
                  <a:srgbClr val="000000"/>
                </a:solidFill>
                <a:latin typeface="Times New Roman" pitchFamily="18" charset="0"/>
              </a:rPr>
              <a:t>Line 22</a:t>
            </a:r>
          </a:p>
          <a:p>
            <a:pPr lvl="2">
              <a:lnSpc>
                <a:spcPct val="80000"/>
              </a:lnSpc>
            </a:pPr>
            <a:r>
              <a:rPr lang="en-US" sz="1800" b="1" smtClean="0">
                <a:solidFill>
                  <a:srgbClr val="0000FF"/>
                </a:solidFill>
                <a:latin typeface="Lucida Console" pitchFamily="49" charset="0"/>
              </a:rPr>
              <a:t>return</a:t>
            </a:r>
            <a:r>
              <a:rPr lang="en-US" sz="1800" b="1" smtClean="0">
                <a:solidFill>
                  <a:srgbClr val="000000"/>
                </a:solidFill>
                <a:latin typeface="Lucida Console" pitchFamily="49" charset="0"/>
              </a:rPr>
              <a:t> </a:t>
            </a:r>
            <a:r>
              <a:rPr lang="en-US" sz="1800" b="1" smtClean="0">
                <a:solidFill>
                  <a:srgbClr val="128AFF"/>
                </a:solidFill>
                <a:latin typeface="Lucida Console" pitchFamily="49" charset="0"/>
              </a:rPr>
              <a:t>0</a:t>
            </a:r>
            <a:r>
              <a:rPr lang="en-US" sz="1800" b="1" smtClean="0">
                <a:solidFill>
                  <a:srgbClr val="000000"/>
                </a:solidFill>
                <a:latin typeface="Lucida Console" pitchFamily="49" charset="0"/>
              </a:rPr>
              <a:t>; </a:t>
            </a:r>
            <a:r>
              <a:rPr lang="en-US" sz="1800" b="1" smtClean="0">
                <a:solidFill>
                  <a:srgbClr val="00BF00"/>
                </a:solidFill>
                <a:latin typeface="Lucida Console" pitchFamily="49" charset="0"/>
              </a:rPr>
              <a:t>/* indicate that program ended successfully */</a:t>
            </a:r>
          </a:p>
          <a:p>
            <a:pPr>
              <a:lnSpc>
                <a:spcPct val="80000"/>
              </a:lnSpc>
            </a:pPr>
            <a:r>
              <a:rPr lang="en-US" sz="2300" smtClean="0">
                <a:solidFill>
                  <a:srgbClr val="000000"/>
                </a:solidFill>
                <a:latin typeface="Times New Roman" pitchFamily="18" charset="0"/>
              </a:rPr>
              <a:t>passes the value </a:t>
            </a:r>
            <a:r>
              <a:rPr lang="en-US" sz="2300" smtClean="0">
                <a:solidFill>
                  <a:srgbClr val="000000"/>
                </a:solidFill>
                <a:latin typeface="Lucida Console" pitchFamily="49" charset="0"/>
              </a:rPr>
              <a:t>0</a:t>
            </a:r>
            <a:r>
              <a:rPr lang="en-US" sz="2300" smtClean="0">
                <a:solidFill>
                  <a:srgbClr val="000000"/>
                </a:solidFill>
                <a:latin typeface="Times New Roman" pitchFamily="18" charset="0"/>
              </a:rPr>
              <a:t> back to the operating-system environment in which the program is being executed.</a:t>
            </a:r>
          </a:p>
          <a:p>
            <a:pPr>
              <a:lnSpc>
                <a:spcPct val="80000"/>
              </a:lnSpc>
            </a:pPr>
            <a:r>
              <a:rPr lang="en-US" sz="2300" smtClean="0">
                <a:solidFill>
                  <a:srgbClr val="000000"/>
                </a:solidFill>
                <a:latin typeface="Times New Roman" pitchFamily="18" charset="0"/>
              </a:rPr>
              <a:t>This value indicates to the operating system that the program executed successfully.</a:t>
            </a:r>
          </a:p>
          <a:p>
            <a:pPr>
              <a:lnSpc>
                <a:spcPct val="80000"/>
              </a:lnSpc>
            </a:pPr>
            <a:r>
              <a:rPr lang="en-US" sz="2300" smtClean="0">
                <a:solidFill>
                  <a:srgbClr val="000000"/>
                </a:solidFill>
                <a:latin typeface="Times New Roman" pitchFamily="18" charset="0"/>
              </a:rPr>
              <a:t>For information on how to report a program failure, see the manuals for your particular operating-system environment.</a:t>
            </a:r>
          </a:p>
          <a:p>
            <a:pPr>
              <a:lnSpc>
                <a:spcPct val="80000"/>
              </a:lnSpc>
            </a:pPr>
            <a:r>
              <a:rPr lang="en-US" sz="2300" smtClean="0">
                <a:solidFill>
                  <a:srgbClr val="000000"/>
                </a:solidFill>
                <a:latin typeface="Times New Roman" pitchFamily="18" charset="0"/>
              </a:rPr>
              <a:t>The right brace, </a:t>
            </a:r>
            <a:r>
              <a:rPr lang="en-US" sz="2300" smtClean="0">
                <a:solidFill>
                  <a:srgbClr val="000000"/>
                </a:solidFill>
                <a:latin typeface="Lucida Console" pitchFamily="49" charset="0"/>
              </a:rPr>
              <a:t>}</a:t>
            </a:r>
            <a:r>
              <a:rPr lang="en-US" sz="2300" smtClean="0">
                <a:solidFill>
                  <a:srgbClr val="000000"/>
                </a:solidFill>
                <a:latin typeface="Times New Roman" pitchFamily="18" charset="0"/>
              </a:rPr>
              <a:t>, at line 24 indicates that the end of function </a:t>
            </a:r>
            <a:r>
              <a:rPr lang="en-US" sz="2300" smtClean="0">
                <a:solidFill>
                  <a:srgbClr val="000000"/>
                </a:solidFill>
                <a:latin typeface="Lucida Console" pitchFamily="49" charset="0"/>
              </a:rPr>
              <a:t>main</a:t>
            </a:r>
            <a:r>
              <a:rPr lang="en-US" sz="2300" smtClean="0">
                <a:solidFill>
                  <a:srgbClr val="000000"/>
                </a:solidFill>
                <a:latin typeface="Times New Roman" pitchFamily="18" charset="0"/>
              </a:rPr>
              <a:t> has been reached.</a:t>
            </a:r>
          </a:p>
          <a:p>
            <a:pPr>
              <a:lnSpc>
                <a:spcPct val="80000"/>
              </a:lnSpc>
            </a:pPr>
            <a:endParaRPr lang="en-US" sz="2300" smtClean="0">
              <a:solidFill>
                <a:srgbClr val="000000"/>
              </a:solidFill>
              <a:latin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fontScale="92500" lnSpcReduction="20000"/>
          </a:bodyPr>
          <a:lstStyle/>
          <a:p>
            <a:pPr>
              <a:lnSpc>
                <a:spcPct val="90000"/>
              </a:lnSpc>
            </a:pPr>
            <a:r>
              <a:rPr lang="en-US" smtClean="0">
                <a:solidFill>
                  <a:srgbClr val="000000"/>
                </a:solidFill>
                <a:latin typeface="Times New Roman" pitchFamily="18" charset="0"/>
              </a:rPr>
              <a:t>Line 15</a:t>
            </a:r>
          </a:p>
          <a:p>
            <a:pPr lvl="2">
              <a:lnSpc>
                <a:spcPct val="90000"/>
              </a:lnSpc>
            </a:pPr>
            <a:r>
              <a:rPr lang="en-US" smtClean="0">
                <a:solidFill>
                  <a:srgbClr val="000000"/>
                </a:solidFill>
                <a:latin typeface="Lucida Console" pitchFamily="49" charset="0"/>
              </a:rPr>
              <a:t>printf( </a:t>
            </a:r>
            <a:r>
              <a:rPr lang="en-US" b="1" smtClean="0">
                <a:solidFill>
                  <a:srgbClr val="128AFF"/>
                </a:solidFill>
                <a:latin typeface="Lucida Console" pitchFamily="49" charset="0"/>
              </a:rPr>
              <a:t>"Enter second integer\n"</a:t>
            </a:r>
            <a:r>
              <a:rPr lang="en-US" b="1" smtClean="0">
                <a:solidFill>
                  <a:srgbClr val="000000"/>
                </a:solidFill>
                <a:latin typeface="Lucida Console" pitchFamily="49" charset="0"/>
              </a:rPr>
              <a:t> ); </a:t>
            </a:r>
            <a:r>
              <a:rPr lang="en-US" b="1" smtClean="0">
                <a:solidFill>
                  <a:srgbClr val="00BF00"/>
                </a:solidFill>
                <a:latin typeface="Lucida Console" pitchFamily="49" charset="0"/>
              </a:rPr>
              <a:t>/* prompt */</a:t>
            </a:r>
          </a:p>
          <a:p>
            <a:pPr>
              <a:lnSpc>
                <a:spcPct val="90000"/>
              </a:lnSpc>
            </a:pPr>
            <a:r>
              <a:rPr lang="en-US" smtClean="0">
                <a:solidFill>
                  <a:srgbClr val="000000"/>
                </a:solidFill>
                <a:latin typeface="Times New Roman" pitchFamily="18" charset="0"/>
              </a:rPr>
              <a:t>displays the message </a:t>
            </a:r>
            <a:r>
              <a:rPr lang="en-US" smtClean="0">
                <a:solidFill>
                  <a:srgbClr val="000000"/>
                </a:solidFill>
                <a:latin typeface="Lucida Console" pitchFamily="49" charset="0"/>
              </a:rPr>
              <a:t>Enter</a:t>
            </a:r>
            <a:r>
              <a:rPr lang="en-US" smtClean="0">
                <a:solidFill>
                  <a:srgbClr val="000000"/>
                </a:solidFill>
                <a:latin typeface="Times New Roman" pitchFamily="18" charset="0"/>
              </a:rPr>
              <a:t> </a:t>
            </a:r>
            <a:r>
              <a:rPr lang="en-US" smtClean="0">
                <a:solidFill>
                  <a:srgbClr val="000000"/>
                </a:solidFill>
                <a:latin typeface="Lucida Console" pitchFamily="49" charset="0"/>
              </a:rPr>
              <a:t>second</a:t>
            </a:r>
            <a:r>
              <a:rPr lang="en-US" smtClean="0">
                <a:solidFill>
                  <a:srgbClr val="000000"/>
                </a:solidFill>
                <a:latin typeface="Times New Roman" pitchFamily="18" charset="0"/>
              </a:rPr>
              <a:t> </a:t>
            </a:r>
            <a:r>
              <a:rPr lang="en-US" smtClean="0">
                <a:solidFill>
                  <a:srgbClr val="000000"/>
                </a:solidFill>
                <a:latin typeface="Lucida Console" pitchFamily="49" charset="0"/>
              </a:rPr>
              <a:t>integer</a:t>
            </a:r>
            <a:r>
              <a:rPr lang="en-US" smtClean="0">
                <a:solidFill>
                  <a:srgbClr val="000000"/>
                </a:solidFill>
                <a:latin typeface="Times New Roman" pitchFamily="18" charset="0"/>
              </a:rPr>
              <a:t> on the screen, then positions the cursor to the beginning of the next line.</a:t>
            </a:r>
          </a:p>
          <a:p>
            <a:pPr>
              <a:lnSpc>
                <a:spcPct val="90000"/>
              </a:lnSpc>
            </a:pPr>
            <a:r>
              <a:rPr lang="en-US" smtClean="0">
                <a:solidFill>
                  <a:srgbClr val="000000"/>
                </a:solidFill>
                <a:latin typeface="Times New Roman" pitchFamily="18" charset="0"/>
              </a:rPr>
              <a:t>This </a:t>
            </a:r>
            <a:r>
              <a:rPr lang="en-US" smtClean="0">
                <a:solidFill>
                  <a:srgbClr val="000000"/>
                </a:solidFill>
                <a:latin typeface="Lucida Console" pitchFamily="49" charset="0"/>
              </a:rPr>
              <a:t>printf</a:t>
            </a:r>
            <a:r>
              <a:rPr lang="en-US" smtClean="0">
                <a:solidFill>
                  <a:srgbClr val="000000"/>
                </a:solidFill>
                <a:latin typeface="Times New Roman" pitchFamily="18" charset="0"/>
              </a:rPr>
              <a:t> also prompts the user to take action.</a:t>
            </a:r>
          </a:p>
          <a:p>
            <a:pPr>
              <a:lnSpc>
                <a:spcPct val="90000"/>
              </a:lnSpc>
            </a:pPr>
            <a:r>
              <a:rPr lang="en-US" smtClean="0">
                <a:solidFill>
                  <a:srgbClr val="000000"/>
                </a:solidFill>
                <a:latin typeface="Times New Roman" pitchFamily="18" charset="0"/>
              </a:rPr>
              <a:t>The statement</a:t>
            </a:r>
          </a:p>
          <a:p>
            <a:pPr lvl="2">
              <a:lnSpc>
                <a:spcPct val="90000"/>
              </a:lnSpc>
            </a:pPr>
            <a:r>
              <a:rPr lang="en-US" smtClean="0">
                <a:solidFill>
                  <a:srgbClr val="000000"/>
                </a:solidFill>
                <a:latin typeface="Lucida Console" pitchFamily="49" charset="0"/>
              </a:rPr>
              <a:t>scanf( </a:t>
            </a:r>
            <a:r>
              <a:rPr lang="en-US" b="1" smtClean="0">
                <a:solidFill>
                  <a:srgbClr val="128AFF"/>
                </a:solidFill>
                <a:latin typeface="Lucida Console" pitchFamily="49" charset="0"/>
              </a:rPr>
              <a:t>"%d"</a:t>
            </a:r>
            <a:r>
              <a:rPr lang="en-US" b="1" smtClean="0">
                <a:solidFill>
                  <a:srgbClr val="000000"/>
                </a:solidFill>
                <a:latin typeface="Lucida Console" pitchFamily="49" charset="0"/>
              </a:rPr>
              <a:t>, &amp;integer2 ); </a:t>
            </a:r>
            <a:r>
              <a:rPr lang="en-US" b="1" smtClean="0">
                <a:solidFill>
                  <a:srgbClr val="00BF00"/>
                </a:solidFill>
                <a:latin typeface="Lucida Console" pitchFamily="49" charset="0"/>
              </a:rPr>
              <a:t>/* read an integer */</a:t>
            </a:r>
          </a:p>
          <a:p>
            <a:pPr>
              <a:lnSpc>
                <a:spcPct val="90000"/>
              </a:lnSpc>
            </a:pPr>
            <a:r>
              <a:rPr lang="en-US" smtClean="0">
                <a:solidFill>
                  <a:srgbClr val="000000"/>
                </a:solidFill>
                <a:latin typeface="Times New Roman" pitchFamily="18" charset="0"/>
              </a:rPr>
              <a:t>obtains a value for variable </a:t>
            </a:r>
            <a:r>
              <a:rPr lang="en-US" smtClean="0">
                <a:solidFill>
                  <a:srgbClr val="000000"/>
                </a:solidFill>
                <a:latin typeface="Lucida Console" pitchFamily="49" charset="0"/>
              </a:rPr>
              <a:t>integer2</a:t>
            </a:r>
            <a:r>
              <a:rPr lang="en-US" smtClean="0">
                <a:solidFill>
                  <a:srgbClr val="000000"/>
                </a:solidFill>
                <a:latin typeface="Times New Roman" pitchFamily="18" charset="0"/>
              </a:rPr>
              <a:t> from the user.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2.3  </a:t>
            </a:r>
            <a:r>
              <a:rPr lang="en-US" smtClean="0">
                <a:solidFill>
                  <a:srgbClr val="3380E6"/>
                </a:solidFill>
                <a:latin typeface="Arial"/>
              </a:rPr>
              <a:t>Another Simple C Program: Adding Two Integers (Cont.)</a:t>
            </a:r>
          </a:p>
        </p:txBody>
      </p:sp>
      <p:sp>
        <p:nvSpPr>
          <p:cNvPr id="3" name="Text Placeholder 2"/>
          <p:cNvSpPr>
            <a:spLocks noGrp="1"/>
          </p:cNvSpPr>
          <p:nvPr>
            <p:ph type="body" idx="1"/>
          </p:nvPr>
        </p:nvSpPr>
        <p:spPr/>
        <p:txBody>
          <a:bodyPr>
            <a:normAutofit/>
          </a:bodyPr>
          <a:lstStyle/>
          <a:p>
            <a:pPr>
              <a:lnSpc>
                <a:spcPct val="90000"/>
              </a:lnSpc>
            </a:pPr>
            <a:r>
              <a:rPr lang="en-US" sz="2300" smtClean="0">
                <a:solidFill>
                  <a:srgbClr val="000000"/>
                </a:solidFill>
                <a:latin typeface="Times New Roman" pitchFamily="18" charset="0"/>
              </a:rPr>
              <a:t>The </a:t>
            </a:r>
            <a:r>
              <a:rPr lang="en-US" sz="2300" smtClean="0">
                <a:solidFill>
                  <a:srgbClr val="0000FF"/>
                </a:solidFill>
                <a:latin typeface="Times New Roman" pitchFamily="18" charset="0"/>
              </a:rPr>
              <a:t>assignment statement </a:t>
            </a:r>
            <a:r>
              <a:rPr lang="en-US" sz="2300" smtClean="0">
                <a:solidFill>
                  <a:srgbClr val="000000"/>
                </a:solidFill>
                <a:latin typeface="Times New Roman" pitchFamily="18" charset="0"/>
              </a:rPr>
              <a:t>in line 18</a:t>
            </a:r>
          </a:p>
          <a:p>
            <a:pPr lvl="2">
              <a:lnSpc>
                <a:spcPct val="90000"/>
              </a:lnSpc>
            </a:pPr>
            <a:r>
              <a:rPr lang="en-US" sz="1800" smtClean="0">
                <a:solidFill>
                  <a:srgbClr val="000000"/>
                </a:solidFill>
                <a:latin typeface="Lucida Console" pitchFamily="49" charset="0"/>
              </a:rPr>
              <a:t>sum = integer1 + integer2; </a:t>
            </a:r>
            <a:r>
              <a:rPr lang="en-US" sz="1800" smtClean="0">
                <a:solidFill>
                  <a:srgbClr val="00BF00"/>
                </a:solidFill>
                <a:latin typeface="Lucida Console" pitchFamily="49" charset="0"/>
              </a:rPr>
              <a:t>/* assign total to sum */</a:t>
            </a:r>
          </a:p>
          <a:p>
            <a:pPr>
              <a:lnSpc>
                <a:spcPct val="90000"/>
              </a:lnSpc>
            </a:pPr>
            <a:r>
              <a:rPr lang="en-US" sz="2300" smtClean="0">
                <a:solidFill>
                  <a:srgbClr val="000000"/>
                </a:solidFill>
                <a:latin typeface="Times New Roman" pitchFamily="18" charset="0"/>
              </a:rPr>
              <a:t>calculates the sum of variables </a:t>
            </a:r>
            <a:r>
              <a:rPr lang="en-US" sz="2300" smtClean="0">
                <a:solidFill>
                  <a:srgbClr val="000000"/>
                </a:solidFill>
                <a:latin typeface="Lucida Console" pitchFamily="49" charset="0"/>
              </a:rPr>
              <a:t>integer1</a:t>
            </a:r>
            <a:r>
              <a:rPr lang="en-US" sz="2300" smtClean="0">
                <a:solidFill>
                  <a:srgbClr val="000000"/>
                </a:solidFill>
                <a:latin typeface="Times New Roman" pitchFamily="18" charset="0"/>
              </a:rPr>
              <a:t> and </a:t>
            </a:r>
            <a:r>
              <a:rPr lang="en-US" sz="2300" smtClean="0">
                <a:solidFill>
                  <a:srgbClr val="000000"/>
                </a:solidFill>
                <a:latin typeface="Lucida Console" pitchFamily="49" charset="0"/>
              </a:rPr>
              <a:t>integer2</a:t>
            </a:r>
            <a:r>
              <a:rPr lang="en-US" sz="2300" smtClean="0">
                <a:solidFill>
                  <a:srgbClr val="000000"/>
                </a:solidFill>
                <a:latin typeface="Times New Roman" pitchFamily="18" charset="0"/>
              </a:rPr>
              <a:t> and assigns the result to variable </a:t>
            </a:r>
            <a:r>
              <a:rPr lang="en-US" sz="2300" smtClean="0">
                <a:solidFill>
                  <a:srgbClr val="000000"/>
                </a:solidFill>
                <a:latin typeface="Lucida Console" pitchFamily="49" charset="0"/>
              </a:rPr>
              <a:t>sum</a:t>
            </a:r>
            <a:r>
              <a:rPr lang="en-US" sz="2300" smtClean="0">
                <a:solidFill>
                  <a:srgbClr val="000000"/>
                </a:solidFill>
                <a:latin typeface="Times New Roman" pitchFamily="18" charset="0"/>
              </a:rPr>
              <a:t> using the assignment operator =.</a:t>
            </a:r>
          </a:p>
          <a:p>
            <a:pPr>
              <a:lnSpc>
                <a:spcPct val="90000"/>
              </a:lnSpc>
            </a:pPr>
            <a:r>
              <a:rPr lang="en-US" sz="2300" smtClean="0">
                <a:solidFill>
                  <a:srgbClr val="000000"/>
                </a:solidFill>
                <a:latin typeface="Times New Roman" pitchFamily="18" charset="0"/>
              </a:rPr>
              <a:t>The statement is read as, “</a:t>
            </a:r>
            <a:r>
              <a:rPr lang="en-US" sz="2300" smtClean="0">
                <a:solidFill>
                  <a:srgbClr val="000000"/>
                </a:solidFill>
                <a:latin typeface="Lucida Console" pitchFamily="49" charset="0"/>
              </a:rPr>
              <a:t>sum</a:t>
            </a:r>
            <a:r>
              <a:rPr lang="en-US" sz="2300" smtClean="0">
                <a:solidFill>
                  <a:srgbClr val="000000"/>
                </a:solidFill>
                <a:latin typeface="Times New Roman" pitchFamily="18" charset="0"/>
              </a:rPr>
              <a:t> </a:t>
            </a:r>
            <a:r>
              <a:rPr lang="en-US" sz="2300" i="1" smtClean="0">
                <a:solidFill>
                  <a:srgbClr val="000000"/>
                </a:solidFill>
                <a:latin typeface="Times New Roman" pitchFamily="18" charset="0"/>
              </a:rPr>
              <a:t>gets the value of </a:t>
            </a:r>
            <a:r>
              <a:rPr lang="en-US" sz="2300" i="1" smtClean="0">
                <a:solidFill>
                  <a:srgbClr val="000000"/>
                </a:solidFill>
                <a:latin typeface="Lucida Console" pitchFamily="49" charset="0"/>
              </a:rPr>
              <a:t>integer1</a:t>
            </a:r>
            <a:r>
              <a:rPr lang="en-US" sz="2300" i="1" smtClean="0">
                <a:solidFill>
                  <a:srgbClr val="000000"/>
                </a:solidFill>
                <a:latin typeface="Times New Roman" pitchFamily="18" charset="0"/>
              </a:rPr>
              <a:t> </a:t>
            </a:r>
            <a:r>
              <a:rPr lang="en-US" sz="2300" i="1" smtClean="0">
                <a:solidFill>
                  <a:srgbClr val="000000"/>
                </a:solidFill>
                <a:latin typeface="Lucida Console" pitchFamily="49" charset="0"/>
              </a:rPr>
              <a:t>+</a:t>
            </a:r>
            <a:r>
              <a:rPr lang="en-US" sz="2300" i="1" smtClean="0">
                <a:solidFill>
                  <a:srgbClr val="000000"/>
                </a:solidFill>
                <a:latin typeface="Times New Roman" pitchFamily="18" charset="0"/>
              </a:rPr>
              <a:t> </a:t>
            </a:r>
            <a:r>
              <a:rPr lang="en-US" sz="2300" i="1" smtClean="0">
                <a:solidFill>
                  <a:srgbClr val="000000"/>
                </a:solidFill>
                <a:latin typeface="Lucida Console" pitchFamily="49" charset="0"/>
              </a:rPr>
              <a:t>integer2</a:t>
            </a:r>
            <a:r>
              <a:rPr lang="en-US" sz="2300" i="1" smtClean="0">
                <a:solidFill>
                  <a:srgbClr val="000000"/>
                </a:solidFill>
                <a:latin typeface="Times New Roman" pitchFamily="18" charset="0"/>
              </a:rPr>
              <a:t>.” Most calculations are performed in assignments.</a:t>
            </a:r>
          </a:p>
          <a:p>
            <a:pPr>
              <a:lnSpc>
                <a:spcPct val="90000"/>
              </a:lnSpc>
            </a:pPr>
            <a:r>
              <a:rPr lang="en-US" sz="2300" smtClean="0">
                <a:solidFill>
                  <a:srgbClr val="000000"/>
                </a:solidFill>
                <a:latin typeface="Times New Roman" pitchFamily="18" charset="0"/>
              </a:rPr>
              <a:t>The </a:t>
            </a:r>
            <a:r>
              <a:rPr lang="en-US" sz="2300" smtClean="0">
                <a:solidFill>
                  <a:srgbClr val="000000"/>
                </a:solidFill>
                <a:latin typeface="Lucida Console" pitchFamily="49" charset="0"/>
              </a:rPr>
              <a:t>=</a:t>
            </a:r>
            <a:r>
              <a:rPr lang="en-US" sz="2300" smtClean="0">
                <a:solidFill>
                  <a:srgbClr val="000000"/>
                </a:solidFill>
                <a:latin typeface="Times New Roman" pitchFamily="18" charset="0"/>
              </a:rPr>
              <a:t> operator and the </a:t>
            </a:r>
            <a:r>
              <a:rPr lang="en-US" sz="2300" smtClean="0">
                <a:solidFill>
                  <a:srgbClr val="000000"/>
                </a:solidFill>
                <a:latin typeface="Lucida Console" pitchFamily="49" charset="0"/>
              </a:rPr>
              <a:t>+</a:t>
            </a:r>
            <a:r>
              <a:rPr lang="en-US" sz="2300" smtClean="0">
                <a:solidFill>
                  <a:srgbClr val="000000"/>
                </a:solidFill>
                <a:latin typeface="Times New Roman" pitchFamily="18" charset="0"/>
              </a:rPr>
              <a:t> operator are called binary operators because each has two </a:t>
            </a:r>
            <a:r>
              <a:rPr lang="en-US" sz="2300" smtClean="0">
                <a:solidFill>
                  <a:srgbClr val="0000FF"/>
                </a:solidFill>
                <a:latin typeface="Times New Roman" pitchFamily="18" charset="0"/>
              </a:rPr>
              <a:t>operands</a:t>
            </a:r>
            <a:r>
              <a:rPr lang="en-US" sz="2300" smtClean="0">
                <a:solidFill>
                  <a:srgbClr val="000000"/>
                </a:solidFill>
                <a:latin typeface="Times New Roman" pitchFamily="18" charset="0"/>
              </a:rPr>
              <a:t>.</a:t>
            </a:r>
          </a:p>
          <a:p>
            <a:pPr>
              <a:lnSpc>
                <a:spcPct val="90000"/>
              </a:lnSpc>
            </a:pPr>
            <a:r>
              <a:rPr lang="en-US" sz="2300" smtClean="0">
                <a:solidFill>
                  <a:srgbClr val="000000"/>
                </a:solidFill>
                <a:latin typeface="Times New Roman" pitchFamily="18" charset="0"/>
              </a:rPr>
              <a:t>The </a:t>
            </a:r>
            <a:r>
              <a:rPr lang="en-US" sz="2300" smtClean="0">
                <a:solidFill>
                  <a:srgbClr val="000000"/>
                </a:solidFill>
                <a:latin typeface="Lucida Console" pitchFamily="49" charset="0"/>
              </a:rPr>
              <a:t>+</a:t>
            </a:r>
            <a:r>
              <a:rPr lang="en-US" sz="2300" smtClean="0">
                <a:solidFill>
                  <a:srgbClr val="000000"/>
                </a:solidFill>
                <a:latin typeface="Times New Roman" pitchFamily="18" charset="0"/>
              </a:rPr>
              <a:t> operator’s two operands are </a:t>
            </a:r>
            <a:r>
              <a:rPr lang="en-US" sz="2300" smtClean="0">
                <a:solidFill>
                  <a:srgbClr val="000000"/>
                </a:solidFill>
                <a:latin typeface="Lucida Console" pitchFamily="49" charset="0"/>
              </a:rPr>
              <a:t>integer1</a:t>
            </a:r>
            <a:r>
              <a:rPr lang="en-US" sz="2300" smtClean="0">
                <a:solidFill>
                  <a:srgbClr val="000000"/>
                </a:solidFill>
                <a:latin typeface="Times New Roman" pitchFamily="18" charset="0"/>
              </a:rPr>
              <a:t> and </a:t>
            </a:r>
            <a:r>
              <a:rPr lang="en-US" sz="2300" smtClean="0">
                <a:solidFill>
                  <a:srgbClr val="000000"/>
                </a:solidFill>
                <a:latin typeface="Lucida Console" pitchFamily="49" charset="0"/>
              </a:rPr>
              <a:t>integer2</a:t>
            </a:r>
            <a:r>
              <a:rPr lang="en-US" sz="2300" smtClean="0">
                <a:solidFill>
                  <a:srgbClr val="000000"/>
                </a:solidFill>
                <a:latin typeface="Times New Roman" pitchFamily="18" charset="0"/>
              </a:rPr>
              <a:t>.</a:t>
            </a:r>
          </a:p>
          <a:p>
            <a:pPr>
              <a:lnSpc>
                <a:spcPct val="90000"/>
              </a:lnSpc>
            </a:pPr>
            <a:r>
              <a:rPr lang="en-US" sz="2300" smtClean="0">
                <a:solidFill>
                  <a:srgbClr val="000000"/>
                </a:solidFill>
                <a:latin typeface="Times New Roman" pitchFamily="18" charset="0"/>
              </a:rPr>
              <a:t>The </a:t>
            </a:r>
            <a:r>
              <a:rPr lang="en-US" sz="2300" smtClean="0">
                <a:solidFill>
                  <a:srgbClr val="000000"/>
                </a:solidFill>
                <a:latin typeface="Lucida Console" pitchFamily="49" charset="0"/>
              </a:rPr>
              <a:t>=</a:t>
            </a:r>
            <a:r>
              <a:rPr lang="en-US" sz="2300" smtClean="0">
                <a:solidFill>
                  <a:srgbClr val="000000"/>
                </a:solidFill>
                <a:latin typeface="Times New Roman" pitchFamily="18" charset="0"/>
              </a:rPr>
              <a:t> operator’s two operands are </a:t>
            </a:r>
            <a:r>
              <a:rPr lang="en-US" sz="2300" smtClean="0">
                <a:solidFill>
                  <a:srgbClr val="000000"/>
                </a:solidFill>
                <a:latin typeface="Lucida Console" pitchFamily="49" charset="0"/>
              </a:rPr>
              <a:t>sum</a:t>
            </a:r>
            <a:r>
              <a:rPr lang="en-US" sz="2300" smtClean="0">
                <a:solidFill>
                  <a:srgbClr val="000000"/>
                </a:solidFill>
                <a:latin typeface="Times New Roman" pitchFamily="18" charset="0"/>
              </a:rPr>
              <a:t> and the value of the expression </a:t>
            </a:r>
            <a:r>
              <a:rPr lang="en-US" sz="2300" smtClean="0">
                <a:solidFill>
                  <a:srgbClr val="000000"/>
                </a:solidFill>
                <a:latin typeface="Lucida Console" pitchFamily="49" charset="0"/>
              </a:rPr>
              <a:t>integer1</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a:t>
            </a:r>
            <a:r>
              <a:rPr lang="en-US" sz="2300" smtClean="0">
                <a:solidFill>
                  <a:srgbClr val="000000"/>
                </a:solidFill>
                <a:latin typeface="Times New Roman" pitchFamily="18" charset="0"/>
              </a:rPr>
              <a:t> </a:t>
            </a:r>
            <a:r>
              <a:rPr lang="en-US" sz="2300" smtClean="0">
                <a:solidFill>
                  <a:srgbClr val="000000"/>
                </a:solidFill>
                <a:latin typeface="Lucida Console" pitchFamily="49" charset="0"/>
              </a:rPr>
              <a:t>integer2</a:t>
            </a:r>
            <a:r>
              <a:rPr lang="en-US" sz="2300" smtClean="0">
                <a:solidFill>
                  <a:srgbClr val="000000"/>
                </a:solidFill>
                <a:latin typeface="Times New Roman" pitchFamily="18"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2.4  </a:t>
            </a:r>
            <a:r>
              <a:rPr lang="en-US" smtClean="0">
                <a:solidFill>
                  <a:srgbClr val="3380E6"/>
                </a:solidFill>
                <a:latin typeface="Arial"/>
              </a:rPr>
              <a:t>Memory Concepts</a:t>
            </a:r>
          </a:p>
        </p:txBody>
      </p:sp>
      <p:sp>
        <p:nvSpPr>
          <p:cNvPr id="3" name="Text Placeholder 2"/>
          <p:cNvSpPr>
            <a:spLocks noGrp="1"/>
          </p:cNvSpPr>
          <p:nvPr>
            <p:ph type="body" idx="1"/>
          </p:nvPr>
        </p:nvSpPr>
        <p:spPr/>
        <p:txBody>
          <a:bodyPr>
            <a:normAutofit/>
          </a:bodyPr>
          <a:lstStyle/>
          <a:p>
            <a:pPr>
              <a:lnSpc>
                <a:spcPct val="80000"/>
              </a:lnSpc>
            </a:pPr>
            <a:r>
              <a:rPr lang="en-US" sz="2500" smtClean="0">
                <a:solidFill>
                  <a:srgbClr val="000000"/>
                </a:solidFill>
                <a:latin typeface="Times New Roman" pitchFamily="18" charset="0"/>
              </a:rPr>
              <a:t>Variable names such as </a:t>
            </a:r>
            <a:r>
              <a:rPr lang="en-US" sz="2500" smtClean="0">
                <a:solidFill>
                  <a:srgbClr val="000000"/>
                </a:solidFill>
                <a:latin typeface="Lucida Console" pitchFamily="49" charset="0"/>
              </a:rPr>
              <a:t>integer1</a:t>
            </a:r>
            <a:r>
              <a:rPr lang="en-US" sz="2500" smtClean="0">
                <a:solidFill>
                  <a:srgbClr val="000000"/>
                </a:solidFill>
                <a:latin typeface="Times New Roman" pitchFamily="18" charset="0"/>
              </a:rPr>
              <a:t>, </a:t>
            </a:r>
            <a:r>
              <a:rPr lang="en-US" sz="2500" smtClean="0">
                <a:solidFill>
                  <a:srgbClr val="000000"/>
                </a:solidFill>
                <a:latin typeface="Lucida Console" pitchFamily="49" charset="0"/>
              </a:rPr>
              <a:t>integer2</a:t>
            </a:r>
            <a:r>
              <a:rPr lang="en-US" sz="2500" smtClean="0">
                <a:solidFill>
                  <a:srgbClr val="000000"/>
                </a:solidFill>
                <a:latin typeface="Times New Roman" pitchFamily="18" charset="0"/>
              </a:rPr>
              <a:t> and </a:t>
            </a:r>
            <a:r>
              <a:rPr lang="en-US" sz="2500" smtClean="0">
                <a:solidFill>
                  <a:srgbClr val="000000"/>
                </a:solidFill>
                <a:latin typeface="Lucida Console" pitchFamily="49" charset="0"/>
              </a:rPr>
              <a:t>sum</a:t>
            </a:r>
            <a:r>
              <a:rPr lang="en-US" sz="2500" smtClean="0">
                <a:solidFill>
                  <a:srgbClr val="000000"/>
                </a:solidFill>
                <a:latin typeface="Times New Roman" pitchFamily="18" charset="0"/>
              </a:rPr>
              <a:t> actually correspond to locations in the computer’s memory.</a:t>
            </a:r>
          </a:p>
          <a:p>
            <a:pPr>
              <a:lnSpc>
                <a:spcPct val="80000"/>
              </a:lnSpc>
            </a:pPr>
            <a:r>
              <a:rPr lang="en-US" sz="2500" smtClean="0">
                <a:solidFill>
                  <a:srgbClr val="000000"/>
                </a:solidFill>
                <a:latin typeface="Times New Roman" pitchFamily="18" charset="0"/>
              </a:rPr>
              <a:t>Every variable has a name, a </a:t>
            </a:r>
            <a:r>
              <a:rPr lang="en-US" sz="2500" smtClean="0">
                <a:solidFill>
                  <a:srgbClr val="0000FF"/>
                </a:solidFill>
                <a:latin typeface="Times New Roman" pitchFamily="18" charset="0"/>
              </a:rPr>
              <a:t>type </a:t>
            </a:r>
            <a:r>
              <a:rPr lang="en-US" sz="2500" smtClean="0">
                <a:solidFill>
                  <a:srgbClr val="000000"/>
                </a:solidFill>
                <a:latin typeface="Times New Roman" pitchFamily="18" charset="0"/>
              </a:rPr>
              <a:t>and a </a:t>
            </a:r>
            <a:r>
              <a:rPr lang="en-US" sz="2500" smtClean="0">
                <a:solidFill>
                  <a:srgbClr val="0000FF"/>
                </a:solidFill>
                <a:latin typeface="Times New Roman" pitchFamily="18" charset="0"/>
              </a:rPr>
              <a:t>value</a:t>
            </a:r>
            <a:r>
              <a:rPr lang="en-US" sz="2500" smtClean="0">
                <a:solidFill>
                  <a:srgbClr val="000000"/>
                </a:solidFill>
                <a:latin typeface="Times New Roman" pitchFamily="18" charset="0"/>
              </a:rPr>
              <a:t>. </a:t>
            </a:r>
          </a:p>
          <a:p>
            <a:pPr>
              <a:lnSpc>
                <a:spcPct val="80000"/>
              </a:lnSpc>
            </a:pPr>
            <a:r>
              <a:rPr lang="en-US" sz="2500" smtClean="0">
                <a:solidFill>
                  <a:srgbClr val="000000"/>
                </a:solidFill>
                <a:latin typeface="Times New Roman" pitchFamily="18" charset="0"/>
              </a:rPr>
              <a:t>In the addition program of Fig. 2.5, when the statement (line 13)</a:t>
            </a:r>
          </a:p>
          <a:p>
            <a:pPr lvl="2">
              <a:lnSpc>
                <a:spcPct val="80000"/>
              </a:lnSpc>
            </a:pPr>
            <a:r>
              <a:rPr lang="en-US" sz="1900" smtClean="0">
                <a:solidFill>
                  <a:srgbClr val="000000"/>
                </a:solidFill>
                <a:latin typeface="Lucida Console" pitchFamily="49" charset="0"/>
              </a:rPr>
              <a:t>scanf( </a:t>
            </a:r>
            <a:r>
              <a:rPr lang="en-US" sz="1900" b="1" smtClean="0">
                <a:solidFill>
                  <a:srgbClr val="128AFF"/>
                </a:solidFill>
                <a:latin typeface="Lucida Console" pitchFamily="49" charset="0"/>
              </a:rPr>
              <a:t>"%d"</a:t>
            </a:r>
            <a:r>
              <a:rPr lang="en-US" sz="1900" b="1" smtClean="0">
                <a:solidFill>
                  <a:srgbClr val="000000"/>
                </a:solidFill>
                <a:latin typeface="Lucida Console" pitchFamily="49" charset="0"/>
              </a:rPr>
              <a:t>, &amp;integer1 ); </a:t>
            </a:r>
            <a:r>
              <a:rPr lang="en-US" sz="1900" b="1" smtClean="0">
                <a:solidFill>
                  <a:srgbClr val="00BF00"/>
                </a:solidFill>
                <a:latin typeface="Lucida Console" pitchFamily="49" charset="0"/>
              </a:rPr>
              <a:t>/* read an integer */</a:t>
            </a:r>
          </a:p>
          <a:p>
            <a:pPr>
              <a:lnSpc>
                <a:spcPct val="80000"/>
              </a:lnSpc>
            </a:pPr>
            <a:r>
              <a:rPr lang="en-US" sz="2500" smtClean="0">
                <a:solidFill>
                  <a:srgbClr val="000000"/>
                </a:solidFill>
                <a:latin typeface="Times New Roman" pitchFamily="18" charset="0"/>
              </a:rPr>
              <a:t>is executed, the value typed by the user is placed into a memory location to which the name </a:t>
            </a:r>
            <a:r>
              <a:rPr lang="en-US" sz="2500" smtClean="0">
                <a:solidFill>
                  <a:srgbClr val="000000"/>
                </a:solidFill>
                <a:latin typeface="Lucida Console" pitchFamily="49" charset="0"/>
              </a:rPr>
              <a:t>integer1</a:t>
            </a:r>
            <a:r>
              <a:rPr lang="en-US" sz="2500" smtClean="0">
                <a:solidFill>
                  <a:srgbClr val="000000"/>
                </a:solidFill>
                <a:latin typeface="Times New Roman" pitchFamily="18" charset="0"/>
              </a:rPr>
              <a:t> has been assigned.</a:t>
            </a:r>
          </a:p>
          <a:p>
            <a:pPr>
              <a:lnSpc>
                <a:spcPct val="80000"/>
              </a:lnSpc>
            </a:pPr>
            <a:r>
              <a:rPr lang="en-US" sz="2500" smtClean="0">
                <a:solidFill>
                  <a:srgbClr val="000000"/>
                </a:solidFill>
                <a:latin typeface="Times New Roman" pitchFamily="18" charset="0"/>
              </a:rPr>
              <a:t>Suppose the user enters the number </a:t>
            </a:r>
            <a:r>
              <a:rPr lang="en-US" sz="2500" smtClean="0">
                <a:solidFill>
                  <a:srgbClr val="000000"/>
                </a:solidFill>
                <a:latin typeface="Lucida Console" pitchFamily="49" charset="0"/>
              </a:rPr>
              <a:t>45</a:t>
            </a:r>
            <a:r>
              <a:rPr lang="en-US" sz="2500" smtClean="0">
                <a:solidFill>
                  <a:srgbClr val="000000"/>
                </a:solidFill>
                <a:latin typeface="Times New Roman" pitchFamily="18" charset="0"/>
              </a:rPr>
              <a:t> as the value for </a:t>
            </a:r>
            <a:r>
              <a:rPr lang="en-US" sz="2500" smtClean="0">
                <a:solidFill>
                  <a:srgbClr val="000000"/>
                </a:solidFill>
                <a:latin typeface="Lucida Console" pitchFamily="49" charset="0"/>
              </a:rPr>
              <a:t>integer1</a:t>
            </a:r>
            <a:r>
              <a:rPr lang="en-US" sz="2500" smtClean="0">
                <a:solidFill>
                  <a:srgbClr val="000000"/>
                </a:solidFill>
                <a:latin typeface="Times New Roman" pitchFamily="18" charset="0"/>
              </a:rPr>
              <a:t>.</a:t>
            </a:r>
          </a:p>
          <a:p>
            <a:pPr>
              <a:lnSpc>
                <a:spcPct val="80000"/>
              </a:lnSpc>
            </a:pPr>
            <a:r>
              <a:rPr lang="en-US" sz="2500" smtClean="0">
                <a:solidFill>
                  <a:srgbClr val="000000"/>
                </a:solidFill>
                <a:latin typeface="Times New Roman" pitchFamily="18" charset="0"/>
              </a:rPr>
              <a:t>The computer will place </a:t>
            </a:r>
            <a:r>
              <a:rPr lang="en-US" sz="2500" smtClean="0">
                <a:solidFill>
                  <a:srgbClr val="000000"/>
                </a:solidFill>
                <a:latin typeface="Lucida Console" pitchFamily="49" charset="0"/>
              </a:rPr>
              <a:t>45</a:t>
            </a:r>
            <a:r>
              <a:rPr lang="en-US" sz="2500" smtClean="0">
                <a:solidFill>
                  <a:srgbClr val="000000"/>
                </a:solidFill>
                <a:latin typeface="Times New Roman" pitchFamily="18" charset="0"/>
              </a:rPr>
              <a:t> into location </a:t>
            </a:r>
            <a:r>
              <a:rPr lang="en-US" sz="2500" smtClean="0">
                <a:solidFill>
                  <a:srgbClr val="000000"/>
                </a:solidFill>
                <a:latin typeface="Lucida Console" pitchFamily="49" charset="0"/>
              </a:rPr>
              <a:t>integer1</a:t>
            </a:r>
            <a:r>
              <a:rPr lang="en-US" sz="2500" smtClean="0">
                <a:solidFill>
                  <a:srgbClr val="000000"/>
                </a:solidFill>
                <a:latin typeface="Times New Roman" pitchFamily="18" charset="0"/>
              </a:rPr>
              <a:t> as shown in Fig. 2.6.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1" descr="ch02images_Page_37.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2.4  </a:t>
            </a:r>
            <a:r>
              <a:rPr lang="en-US" smtClean="0">
                <a:solidFill>
                  <a:srgbClr val="3380E6"/>
                </a:solidFill>
                <a:latin typeface="Arial"/>
              </a:rPr>
              <a:t>Memory Concepts (Cont.) </a:t>
            </a:r>
          </a:p>
        </p:txBody>
      </p:sp>
      <p:sp>
        <p:nvSpPr>
          <p:cNvPr id="3" name="Text Placeholder 2"/>
          <p:cNvSpPr>
            <a:spLocks noGrp="1"/>
          </p:cNvSpPr>
          <p:nvPr>
            <p:ph type="body" idx="1"/>
          </p:nvPr>
        </p:nvSpPr>
        <p:spPr/>
        <p:txBody>
          <a:bodyPr>
            <a:normAutofit/>
          </a:bodyPr>
          <a:lstStyle/>
          <a:p>
            <a:r>
              <a:rPr lang="en-US" sz="2500" smtClean="0">
                <a:solidFill>
                  <a:srgbClr val="000000"/>
                </a:solidFill>
                <a:latin typeface="Times New Roman" pitchFamily="18" charset="0"/>
              </a:rPr>
              <a:t>Whenever a value is placed in a memory location, the value replaces the previous value in that location; thus, placing a new value into a memory location is said to be </a:t>
            </a:r>
            <a:r>
              <a:rPr lang="en-US" sz="2500" smtClean="0">
                <a:solidFill>
                  <a:srgbClr val="0000FF"/>
                </a:solidFill>
                <a:latin typeface="Times New Roman" pitchFamily="18" charset="0"/>
              </a:rPr>
              <a:t>destructive</a:t>
            </a:r>
            <a:r>
              <a:rPr lang="en-US" sz="2500" smtClean="0">
                <a:solidFill>
                  <a:srgbClr val="000000"/>
                </a:solidFill>
                <a:latin typeface="Times New Roman" pitchFamily="18" charset="0"/>
              </a:rPr>
              <a:t>.</a:t>
            </a:r>
          </a:p>
          <a:p>
            <a:r>
              <a:rPr lang="en-US" sz="2500" smtClean="0">
                <a:solidFill>
                  <a:srgbClr val="000000"/>
                </a:solidFill>
                <a:latin typeface="Times New Roman" pitchFamily="18" charset="0"/>
              </a:rPr>
              <a:t>Returning to our addition program again, when the statement (line 16)</a:t>
            </a:r>
          </a:p>
          <a:p>
            <a:pPr lvl="2"/>
            <a:r>
              <a:rPr lang="en-US" sz="1900" smtClean="0">
                <a:solidFill>
                  <a:srgbClr val="000000"/>
                </a:solidFill>
                <a:latin typeface="Lucida Console" pitchFamily="49" charset="0"/>
              </a:rPr>
              <a:t>scanf( </a:t>
            </a:r>
            <a:r>
              <a:rPr lang="en-US" sz="1900" b="1" smtClean="0">
                <a:solidFill>
                  <a:srgbClr val="128AFF"/>
                </a:solidFill>
                <a:latin typeface="Lucida Console" pitchFamily="49" charset="0"/>
              </a:rPr>
              <a:t>"%d"</a:t>
            </a:r>
            <a:r>
              <a:rPr lang="en-US" sz="1900" b="1" smtClean="0">
                <a:solidFill>
                  <a:srgbClr val="000000"/>
                </a:solidFill>
                <a:latin typeface="Lucida Console" pitchFamily="49" charset="0"/>
              </a:rPr>
              <a:t>, &amp;integer2 ); </a:t>
            </a:r>
            <a:r>
              <a:rPr lang="en-US" sz="1900" b="1" smtClean="0">
                <a:solidFill>
                  <a:srgbClr val="00BF00"/>
                </a:solidFill>
                <a:latin typeface="Lucida Console" pitchFamily="49" charset="0"/>
              </a:rPr>
              <a:t>/* read an integer */</a:t>
            </a:r>
          </a:p>
          <a:p>
            <a:r>
              <a:rPr lang="en-US" sz="2500" smtClean="0">
                <a:solidFill>
                  <a:srgbClr val="000000"/>
                </a:solidFill>
                <a:latin typeface="Times New Roman" pitchFamily="18" charset="0"/>
              </a:rPr>
              <a:t>executes, suppose the user enters the value </a:t>
            </a:r>
            <a:r>
              <a:rPr lang="en-US" sz="2500" smtClean="0">
                <a:solidFill>
                  <a:srgbClr val="000000"/>
                </a:solidFill>
                <a:latin typeface="Lucida Console" pitchFamily="49" charset="0"/>
              </a:rPr>
              <a:t>72</a:t>
            </a:r>
            <a:r>
              <a:rPr lang="en-US" sz="2500" smtClean="0">
                <a:solidFill>
                  <a:srgbClr val="000000"/>
                </a:solidFill>
                <a:latin typeface="Times New Roman" pitchFamily="18" charset="0"/>
              </a:rPr>
              <a:t>.</a:t>
            </a:r>
          </a:p>
          <a:p>
            <a:r>
              <a:rPr lang="en-US" sz="2500" smtClean="0">
                <a:solidFill>
                  <a:srgbClr val="000000"/>
                </a:solidFill>
                <a:latin typeface="Times New Roman" pitchFamily="18" charset="0"/>
              </a:rPr>
              <a:t>This value is placed into location </a:t>
            </a:r>
            <a:r>
              <a:rPr lang="en-US" sz="2500" smtClean="0">
                <a:solidFill>
                  <a:srgbClr val="000000"/>
                </a:solidFill>
                <a:latin typeface="Lucida Console" pitchFamily="49" charset="0"/>
              </a:rPr>
              <a:t>integer2</a:t>
            </a:r>
            <a:r>
              <a:rPr lang="en-US" sz="2500" smtClean="0">
                <a:solidFill>
                  <a:srgbClr val="000000"/>
                </a:solidFill>
                <a:latin typeface="Times New Roman" pitchFamily="18" charset="0"/>
              </a:rPr>
              <a:t>, and memory appears as in Fig. 2.7.</a:t>
            </a:r>
          </a:p>
          <a:p>
            <a:r>
              <a:rPr lang="en-US" sz="2500" smtClean="0">
                <a:solidFill>
                  <a:srgbClr val="000000"/>
                </a:solidFill>
                <a:latin typeface="Times New Roman" pitchFamily="18" charset="0"/>
              </a:rPr>
              <a:t>These locations are not necessarily adjacent in memory.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2.4  </a:t>
            </a:r>
            <a:r>
              <a:rPr lang="en-US" smtClean="0">
                <a:solidFill>
                  <a:srgbClr val="3380E6"/>
                </a:solidFill>
                <a:latin typeface="Arial"/>
              </a:rPr>
              <a:t>Memory Concepts (Cont.) </a:t>
            </a:r>
          </a:p>
        </p:txBody>
      </p:sp>
      <p:sp>
        <p:nvSpPr>
          <p:cNvPr id="81923" name="Text Placeholder 2"/>
          <p:cNvSpPr>
            <a:spLocks noGrp="1"/>
          </p:cNvSpPr>
          <p:nvPr>
            <p:ph type="body" idx="1"/>
          </p:nvPr>
        </p:nvSpPr>
        <p:spPr/>
        <p:txBody>
          <a:bodyPr/>
          <a:lstStyle/>
          <a:p>
            <a:r>
              <a:rPr lang="en-US" smtClean="0">
                <a:solidFill>
                  <a:srgbClr val="000000"/>
                </a:solidFill>
                <a:latin typeface="Times New Roman" pitchFamily="18" charset="0"/>
              </a:rPr>
              <a:t>Once the program has obtained values for </a:t>
            </a:r>
            <a:r>
              <a:rPr lang="en-US" smtClean="0">
                <a:solidFill>
                  <a:srgbClr val="000000"/>
                </a:solidFill>
                <a:latin typeface="Lucida Console" pitchFamily="49" charset="0"/>
              </a:rPr>
              <a:t>integer1</a:t>
            </a:r>
            <a:r>
              <a:rPr lang="en-US" smtClean="0">
                <a:solidFill>
                  <a:srgbClr val="000000"/>
                </a:solidFill>
                <a:latin typeface="Times New Roman" pitchFamily="18" charset="0"/>
              </a:rPr>
              <a:t> and </a:t>
            </a:r>
            <a:r>
              <a:rPr lang="en-US" smtClean="0">
                <a:solidFill>
                  <a:srgbClr val="000000"/>
                </a:solidFill>
                <a:latin typeface="Lucida Console" pitchFamily="49" charset="0"/>
              </a:rPr>
              <a:t>integer2</a:t>
            </a:r>
            <a:r>
              <a:rPr lang="en-US" smtClean="0">
                <a:solidFill>
                  <a:srgbClr val="000000"/>
                </a:solidFill>
                <a:latin typeface="Times New Roman" pitchFamily="18" charset="0"/>
              </a:rPr>
              <a:t>, it adds these values and places the sum into variable </a:t>
            </a:r>
            <a:r>
              <a:rPr lang="en-US" smtClean="0">
                <a:solidFill>
                  <a:srgbClr val="000000"/>
                </a:solidFill>
                <a:latin typeface="Lucida Console" pitchFamily="49" charset="0"/>
              </a:rPr>
              <a:t>sum</a:t>
            </a:r>
            <a:r>
              <a:rPr lang="en-US" smtClean="0">
                <a:solidFill>
                  <a:srgbClr val="000000"/>
                </a:solidFill>
                <a:latin typeface="Times New Roman" pitchFamily="18" charset="0"/>
              </a:rPr>
              <a:t>.</a:t>
            </a:r>
          </a:p>
          <a:p>
            <a:r>
              <a:rPr lang="en-US" smtClean="0">
                <a:solidFill>
                  <a:srgbClr val="000000"/>
                </a:solidFill>
                <a:latin typeface="Times New Roman" pitchFamily="18" charset="0"/>
              </a:rPr>
              <a:t>The statement (line 18)</a:t>
            </a:r>
          </a:p>
          <a:p>
            <a:pPr lvl="2"/>
            <a:r>
              <a:rPr lang="en-US" smtClean="0">
                <a:solidFill>
                  <a:srgbClr val="000000"/>
                </a:solidFill>
                <a:latin typeface="Lucida Console" pitchFamily="49" charset="0"/>
              </a:rPr>
              <a:t>sum = integer1 + integer2; </a:t>
            </a:r>
            <a:r>
              <a:rPr lang="en-US" smtClean="0">
                <a:solidFill>
                  <a:srgbClr val="00BF00"/>
                </a:solidFill>
                <a:latin typeface="Lucida Console" pitchFamily="49" charset="0"/>
              </a:rPr>
              <a:t>/* assign total to sum */</a:t>
            </a:r>
          </a:p>
          <a:p>
            <a:r>
              <a:rPr lang="en-US" smtClean="0">
                <a:solidFill>
                  <a:srgbClr val="000000"/>
                </a:solidFill>
                <a:latin typeface="Times New Roman" pitchFamily="18" charset="0"/>
              </a:rPr>
              <a:t>that performs the addition also replaces whatever value was stored in </a:t>
            </a:r>
            <a:r>
              <a:rPr lang="en-US" smtClean="0">
                <a:solidFill>
                  <a:srgbClr val="000000"/>
                </a:solidFill>
                <a:latin typeface="Lucida Console" pitchFamily="49" charset="0"/>
              </a:rPr>
              <a:t>sum</a:t>
            </a:r>
            <a:r>
              <a:rPr lang="en-US" smtClean="0">
                <a:solidFill>
                  <a:srgbClr val="000000"/>
                </a:solidFill>
                <a:latin typeface="Times New Roman" pitchFamily="18"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2.4  </a:t>
            </a:r>
            <a:r>
              <a:rPr lang="en-US" smtClean="0">
                <a:solidFill>
                  <a:srgbClr val="3380E6"/>
                </a:solidFill>
                <a:latin typeface="Arial"/>
              </a:rPr>
              <a:t>Memory Concepts (Cont.) </a:t>
            </a:r>
          </a:p>
        </p:txBody>
      </p:sp>
      <p:sp>
        <p:nvSpPr>
          <p:cNvPr id="82947" name="Text Placeholder 2"/>
          <p:cNvSpPr>
            <a:spLocks noGrp="1"/>
          </p:cNvSpPr>
          <p:nvPr>
            <p:ph type="body" idx="1"/>
          </p:nvPr>
        </p:nvSpPr>
        <p:spPr/>
        <p:txBody>
          <a:bodyPr>
            <a:normAutofit lnSpcReduction="10000"/>
          </a:bodyPr>
          <a:lstStyle/>
          <a:p>
            <a:r>
              <a:rPr lang="en-US" smtClean="0">
                <a:solidFill>
                  <a:srgbClr val="000000"/>
                </a:solidFill>
                <a:latin typeface="Times New Roman" pitchFamily="18" charset="0"/>
              </a:rPr>
              <a:t>This occurs when the calculated sum of </a:t>
            </a:r>
            <a:r>
              <a:rPr lang="en-US" smtClean="0">
                <a:solidFill>
                  <a:srgbClr val="000000"/>
                </a:solidFill>
                <a:latin typeface="Lucida Console" pitchFamily="49" charset="0"/>
              </a:rPr>
              <a:t>integer1</a:t>
            </a:r>
            <a:r>
              <a:rPr lang="en-US" smtClean="0">
                <a:solidFill>
                  <a:srgbClr val="000000"/>
                </a:solidFill>
                <a:latin typeface="Times New Roman" pitchFamily="18" charset="0"/>
              </a:rPr>
              <a:t> and </a:t>
            </a:r>
            <a:r>
              <a:rPr lang="en-US" smtClean="0">
                <a:solidFill>
                  <a:srgbClr val="000000"/>
                </a:solidFill>
                <a:latin typeface="Lucida Console" pitchFamily="49" charset="0"/>
              </a:rPr>
              <a:t>integer2</a:t>
            </a:r>
            <a:r>
              <a:rPr lang="en-US" smtClean="0">
                <a:solidFill>
                  <a:srgbClr val="000000"/>
                </a:solidFill>
                <a:latin typeface="Times New Roman" pitchFamily="18" charset="0"/>
              </a:rPr>
              <a:t> is placed into location </a:t>
            </a:r>
            <a:r>
              <a:rPr lang="en-US" smtClean="0">
                <a:solidFill>
                  <a:srgbClr val="000000"/>
                </a:solidFill>
                <a:latin typeface="Lucida Console" pitchFamily="49" charset="0"/>
              </a:rPr>
              <a:t>sum</a:t>
            </a:r>
            <a:r>
              <a:rPr lang="en-US" smtClean="0">
                <a:solidFill>
                  <a:srgbClr val="000000"/>
                </a:solidFill>
                <a:latin typeface="Times New Roman" pitchFamily="18" charset="0"/>
              </a:rPr>
              <a:t> (destroying the value already in </a:t>
            </a:r>
            <a:r>
              <a:rPr lang="en-US" smtClean="0">
                <a:solidFill>
                  <a:srgbClr val="000000"/>
                </a:solidFill>
                <a:latin typeface="Lucida Console" pitchFamily="49" charset="0"/>
              </a:rPr>
              <a:t>sum</a:t>
            </a:r>
            <a:r>
              <a:rPr lang="en-US" smtClean="0">
                <a:solidFill>
                  <a:srgbClr val="000000"/>
                </a:solidFill>
                <a:latin typeface="Times New Roman" pitchFamily="18" charset="0"/>
              </a:rPr>
              <a:t>). </a:t>
            </a:r>
          </a:p>
          <a:p>
            <a:r>
              <a:rPr lang="en-US" smtClean="0">
                <a:solidFill>
                  <a:srgbClr val="000000"/>
                </a:solidFill>
                <a:latin typeface="Times New Roman" pitchFamily="18" charset="0"/>
              </a:rPr>
              <a:t>After </a:t>
            </a:r>
            <a:r>
              <a:rPr lang="en-US" smtClean="0">
                <a:solidFill>
                  <a:srgbClr val="000000"/>
                </a:solidFill>
                <a:latin typeface="Lucida Console" pitchFamily="49" charset="0"/>
              </a:rPr>
              <a:t>sum</a:t>
            </a:r>
            <a:r>
              <a:rPr lang="en-US" smtClean="0">
                <a:solidFill>
                  <a:srgbClr val="000000"/>
                </a:solidFill>
                <a:latin typeface="Times New Roman" pitchFamily="18" charset="0"/>
              </a:rPr>
              <a:t> is calculated, memory appears as in Fig. 2.8.</a:t>
            </a:r>
          </a:p>
          <a:p>
            <a:r>
              <a:rPr lang="en-US" smtClean="0">
                <a:solidFill>
                  <a:srgbClr val="000000"/>
                </a:solidFill>
                <a:latin typeface="Times New Roman" pitchFamily="18" charset="0"/>
              </a:rPr>
              <a:t>The values of </a:t>
            </a:r>
            <a:r>
              <a:rPr lang="en-US" smtClean="0">
                <a:solidFill>
                  <a:srgbClr val="000000"/>
                </a:solidFill>
                <a:latin typeface="Lucida Console" pitchFamily="49" charset="0"/>
              </a:rPr>
              <a:t>integer1</a:t>
            </a:r>
            <a:r>
              <a:rPr lang="en-US" smtClean="0">
                <a:solidFill>
                  <a:srgbClr val="000000"/>
                </a:solidFill>
                <a:latin typeface="Times New Roman" pitchFamily="18" charset="0"/>
              </a:rPr>
              <a:t> and </a:t>
            </a:r>
            <a:r>
              <a:rPr lang="en-US" smtClean="0">
                <a:solidFill>
                  <a:srgbClr val="000000"/>
                </a:solidFill>
                <a:latin typeface="Lucida Console" pitchFamily="49" charset="0"/>
              </a:rPr>
              <a:t>integer2</a:t>
            </a:r>
            <a:r>
              <a:rPr lang="en-US" smtClean="0">
                <a:solidFill>
                  <a:srgbClr val="000000"/>
                </a:solidFill>
                <a:latin typeface="Times New Roman" pitchFamily="18" charset="0"/>
              </a:rPr>
              <a:t> appear exactly as they did before they were used in the calculation.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1" descr="ch02images_Page_38.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1" descr="ch02images_Page_39.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17411" name="Text Placeholder 2"/>
          <p:cNvSpPr>
            <a:spLocks noGrp="1"/>
          </p:cNvSpPr>
          <p:nvPr>
            <p:ph type="body" idx="1"/>
          </p:nvPr>
        </p:nvSpPr>
        <p:spPr/>
        <p:txBody>
          <a:bodyPr/>
          <a:lstStyle/>
          <a:p>
            <a:r>
              <a:rPr lang="en-US" smtClean="0">
                <a:solidFill>
                  <a:srgbClr val="000000"/>
                </a:solidFill>
                <a:latin typeface="Times New Roman" pitchFamily="18" charset="0"/>
              </a:rPr>
              <a:t>Comments are ignored by the C compiler and do not cause any machine-language object code to be generated.</a:t>
            </a:r>
          </a:p>
          <a:p>
            <a:r>
              <a:rPr lang="en-US" smtClean="0">
                <a:solidFill>
                  <a:srgbClr val="000000"/>
                </a:solidFill>
                <a:latin typeface="Times New Roman" pitchFamily="18" charset="0"/>
              </a:rPr>
              <a:t>Comments also help other people read and understand your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2.4  </a:t>
            </a:r>
            <a:r>
              <a:rPr lang="en-US" smtClean="0">
                <a:solidFill>
                  <a:srgbClr val="3380E6"/>
                </a:solidFill>
                <a:latin typeface="Arial"/>
              </a:rPr>
              <a:t>Memory Concepts (Cont.) </a:t>
            </a:r>
          </a:p>
        </p:txBody>
      </p:sp>
      <p:sp>
        <p:nvSpPr>
          <p:cNvPr id="86019" name="Text Placeholder 2"/>
          <p:cNvSpPr>
            <a:spLocks noGrp="1"/>
          </p:cNvSpPr>
          <p:nvPr>
            <p:ph type="body" idx="1"/>
          </p:nvPr>
        </p:nvSpPr>
        <p:spPr/>
        <p:txBody>
          <a:bodyPr/>
          <a:lstStyle/>
          <a:p>
            <a:r>
              <a:rPr lang="en-US" smtClean="0">
                <a:solidFill>
                  <a:srgbClr val="000000"/>
                </a:solidFill>
                <a:latin typeface="Times New Roman" pitchFamily="18" charset="0"/>
              </a:rPr>
              <a:t>They were used, but not destroyed, as the computer performed the calculation.</a:t>
            </a:r>
          </a:p>
          <a:p>
            <a:r>
              <a:rPr lang="en-US" smtClean="0">
                <a:solidFill>
                  <a:srgbClr val="000000"/>
                </a:solidFill>
                <a:latin typeface="Times New Roman" pitchFamily="18" charset="0"/>
              </a:rPr>
              <a:t>Thus, when a value is read from a memory location, the process is said to be </a:t>
            </a:r>
            <a:r>
              <a:rPr lang="en-US" smtClean="0">
                <a:solidFill>
                  <a:srgbClr val="0000FF"/>
                </a:solidFill>
                <a:latin typeface="Times New Roman" pitchFamily="18" charset="0"/>
              </a:rPr>
              <a:t>nondestructive</a:t>
            </a:r>
            <a:r>
              <a:rPr lang="en-US" smtClean="0">
                <a:solidFill>
                  <a:srgbClr val="000000"/>
                </a:solidFill>
                <a:latin typeface="Times New Roman" pitchFamily="18"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3" name="Text Placeholder 2"/>
          <p:cNvSpPr>
            <a:spLocks noGrp="1"/>
          </p:cNvSpPr>
          <p:nvPr>
            <p:ph type="body" idx="1"/>
          </p:nvPr>
        </p:nvSpPr>
        <p:spPr/>
        <p:txBody>
          <a:bodyPr>
            <a:normAutofit fontScale="92500" lnSpcReduction="20000"/>
          </a:bodyPr>
          <a:lstStyle/>
          <a:p>
            <a:pPr>
              <a:lnSpc>
                <a:spcPct val="90000"/>
              </a:lnSpc>
            </a:pPr>
            <a:r>
              <a:rPr lang="en-US" smtClean="0">
                <a:solidFill>
                  <a:srgbClr val="000000"/>
                </a:solidFill>
                <a:latin typeface="Times New Roman" pitchFamily="18" charset="0"/>
              </a:rPr>
              <a:t>Arithmetic expressions in C must be written in </a:t>
            </a:r>
            <a:r>
              <a:rPr lang="en-US" smtClean="0">
                <a:solidFill>
                  <a:srgbClr val="0000FF"/>
                </a:solidFill>
                <a:latin typeface="Times New Roman" pitchFamily="18" charset="0"/>
              </a:rPr>
              <a:t>straight-line form </a:t>
            </a:r>
            <a:r>
              <a:rPr lang="en-US" smtClean="0">
                <a:solidFill>
                  <a:srgbClr val="000000"/>
                </a:solidFill>
                <a:latin typeface="Times New Roman" pitchFamily="18" charset="0"/>
              </a:rPr>
              <a:t>to facilitate entering programs into the computer.</a:t>
            </a:r>
          </a:p>
          <a:p>
            <a:pPr>
              <a:lnSpc>
                <a:spcPct val="90000"/>
              </a:lnSpc>
            </a:pPr>
            <a:r>
              <a:rPr lang="en-US" smtClean="0">
                <a:solidFill>
                  <a:srgbClr val="000000"/>
                </a:solidFill>
                <a:latin typeface="Times New Roman" pitchFamily="18" charset="0"/>
              </a:rPr>
              <a:t>Thus, expressions such as “</a:t>
            </a:r>
            <a:r>
              <a:rPr lang="en-US" smtClean="0">
                <a:solidFill>
                  <a:srgbClr val="000000"/>
                </a:solidFill>
                <a:latin typeface="Lucida Console" pitchFamily="49" charset="0"/>
              </a:rPr>
              <a:t>a</a:t>
            </a:r>
            <a:r>
              <a:rPr lang="en-US" smtClean="0">
                <a:solidFill>
                  <a:srgbClr val="000000"/>
                </a:solidFill>
                <a:latin typeface="Times New Roman" pitchFamily="18" charset="0"/>
              </a:rPr>
              <a:t> divided by </a:t>
            </a:r>
            <a:r>
              <a:rPr lang="en-US" smtClean="0">
                <a:solidFill>
                  <a:srgbClr val="000000"/>
                </a:solidFill>
                <a:latin typeface="Lucida Console" pitchFamily="49" charset="0"/>
              </a:rPr>
              <a:t>b</a:t>
            </a:r>
            <a:r>
              <a:rPr lang="en-US" smtClean="0">
                <a:solidFill>
                  <a:srgbClr val="000000"/>
                </a:solidFill>
                <a:latin typeface="Times New Roman" pitchFamily="18" charset="0"/>
              </a:rPr>
              <a:t>” must be written as </a:t>
            </a:r>
            <a:r>
              <a:rPr lang="en-US" smtClean="0">
                <a:solidFill>
                  <a:srgbClr val="000000"/>
                </a:solidFill>
                <a:latin typeface="Lucida Console" pitchFamily="49" charset="0"/>
              </a:rPr>
              <a:t>a/b</a:t>
            </a:r>
            <a:r>
              <a:rPr lang="en-US" smtClean="0">
                <a:solidFill>
                  <a:srgbClr val="000000"/>
                </a:solidFill>
                <a:latin typeface="Times New Roman" pitchFamily="18" charset="0"/>
              </a:rPr>
              <a:t> so that all operators and operands appear in a straight line.</a:t>
            </a:r>
          </a:p>
          <a:p>
            <a:pPr>
              <a:lnSpc>
                <a:spcPct val="90000"/>
              </a:lnSpc>
            </a:pPr>
            <a:r>
              <a:rPr lang="en-US" smtClean="0">
                <a:solidFill>
                  <a:srgbClr val="000000"/>
                </a:solidFill>
                <a:latin typeface="Times New Roman" pitchFamily="18" charset="0"/>
              </a:rPr>
              <a:t>The algebraic notation</a:t>
            </a:r>
          </a:p>
          <a:p>
            <a:pPr lvl="2">
              <a:lnSpc>
                <a:spcPct val="90000"/>
              </a:lnSpc>
            </a:pPr>
            <a:endParaRPr lang="en-US" smtClean="0">
              <a:solidFill>
                <a:srgbClr val="000000"/>
              </a:solidFill>
              <a:latin typeface="Lucida Console" pitchFamily="49" charset="0"/>
            </a:endParaRPr>
          </a:p>
          <a:p>
            <a:pPr>
              <a:lnSpc>
                <a:spcPct val="90000"/>
              </a:lnSpc>
            </a:pPr>
            <a:r>
              <a:rPr lang="en-US" smtClean="0">
                <a:solidFill>
                  <a:srgbClr val="000000"/>
                </a:solidFill>
                <a:latin typeface="Times New Roman" pitchFamily="18" charset="0"/>
              </a:rPr>
              <a:t>is generally not acceptable to compilers, although some special-purpose software packages do support more natural notation for complex mathematical expressions.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92163" name="Text Placeholder 2"/>
          <p:cNvSpPr>
            <a:spLocks noGrp="1"/>
          </p:cNvSpPr>
          <p:nvPr>
            <p:ph type="body" idx="1"/>
          </p:nvPr>
        </p:nvSpPr>
        <p:spPr/>
        <p:txBody>
          <a:bodyPr/>
          <a:lstStyle/>
          <a:p>
            <a:r>
              <a:rPr lang="en-US" smtClean="0">
                <a:solidFill>
                  <a:srgbClr val="000000"/>
                </a:solidFill>
                <a:latin typeface="Times New Roman" pitchFamily="18" charset="0"/>
              </a:rPr>
              <a:t>Parentheses are used in C expressions in the same manner as in algebraic expressions.</a:t>
            </a:r>
          </a:p>
          <a:p>
            <a:r>
              <a:rPr lang="en-US" smtClean="0">
                <a:solidFill>
                  <a:srgbClr val="000000"/>
                </a:solidFill>
                <a:latin typeface="Times New Roman" pitchFamily="18" charset="0"/>
              </a:rPr>
              <a:t>For example, to multiply </a:t>
            </a:r>
            <a:r>
              <a:rPr lang="en-US" smtClean="0">
                <a:solidFill>
                  <a:srgbClr val="000000"/>
                </a:solidFill>
                <a:latin typeface="Lucida Console" pitchFamily="49" charset="0"/>
              </a:rPr>
              <a:t>a</a:t>
            </a:r>
            <a:r>
              <a:rPr lang="en-US" smtClean="0">
                <a:solidFill>
                  <a:srgbClr val="000000"/>
                </a:solidFill>
                <a:latin typeface="Times New Roman" pitchFamily="18" charset="0"/>
              </a:rPr>
              <a:t> times the quantity </a:t>
            </a:r>
            <a:r>
              <a:rPr lang="en-US" smtClean="0">
                <a:solidFill>
                  <a:srgbClr val="000000"/>
                </a:solidFill>
                <a:latin typeface="Lucida Console" pitchFamily="49" charset="0"/>
              </a:rPr>
              <a:t>b</a:t>
            </a:r>
            <a:r>
              <a:rPr lang="en-US" smtClean="0">
                <a:solidFill>
                  <a:srgbClr val="000000"/>
                </a:solidFill>
                <a:latin typeface="Times New Roman" pitchFamily="18" charset="0"/>
              </a:rPr>
              <a:t> </a:t>
            </a:r>
            <a:r>
              <a:rPr lang="en-US" smtClean="0">
                <a:solidFill>
                  <a:srgbClr val="000000"/>
                </a:solidFill>
                <a:latin typeface="Lucida Console" pitchFamily="49" charset="0"/>
              </a:rPr>
              <a:t>+</a:t>
            </a:r>
            <a:r>
              <a:rPr lang="en-US" smtClean="0">
                <a:solidFill>
                  <a:srgbClr val="000000"/>
                </a:solidFill>
                <a:latin typeface="Times New Roman" pitchFamily="18" charset="0"/>
              </a:rPr>
              <a:t> </a:t>
            </a:r>
            <a:r>
              <a:rPr lang="en-US" smtClean="0">
                <a:solidFill>
                  <a:srgbClr val="000000"/>
                </a:solidFill>
                <a:latin typeface="Lucida Console" pitchFamily="49" charset="0"/>
              </a:rPr>
              <a:t>c</a:t>
            </a:r>
            <a:r>
              <a:rPr lang="en-US" smtClean="0">
                <a:solidFill>
                  <a:srgbClr val="000000"/>
                </a:solidFill>
                <a:latin typeface="Times New Roman" pitchFamily="18" charset="0"/>
              </a:rPr>
              <a:t> we write </a:t>
            </a:r>
            <a:r>
              <a:rPr lang="en-US" smtClean="0">
                <a:solidFill>
                  <a:srgbClr val="000000"/>
                </a:solidFill>
                <a:latin typeface="Lucida Console" pitchFamily="49" charset="0"/>
              </a:rPr>
              <a:t>a</a:t>
            </a:r>
            <a:r>
              <a:rPr lang="en-US" smtClean="0">
                <a:solidFill>
                  <a:srgbClr val="000000"/>
                </a:solidFill>
                <a:latin typeface="Times New Roman" pitchFamily="18" charset="0"/>
              </a:rPr>
              <a:t> </a:t>
            </a:r>
            <a:r>
              <a:rPr lang="en-US" smtClean="0">
                <a:solidFill>
                  <a:srgbClr val="000000"/>
                </a:solidFill>
                <a:latin typeface="Lucida Console" pitchFamily="49" charset="0"/>
              </a:rPr>
              <a:t>*</a:t>
            </a:r>
            <a:r>
              <a:rPr lang="en-US" smtClean="0">
                <a:solidFill>
                  <a:srgbClr val="000000"/>
                </a:solidFill>
                <a:latin typeface="Times New Roman" pitchFamily="18" charset="0"/>
              </a:rPr>
              <a:t> </a:t>
            </a:r>
            <a:r>
              <a:rPr lang="en-US" smtClean="0">
                <a:solidFill>
                  <a:srgbClr val="000000"/>
                </a:solidFill>
                <a:latin typeface="Lucida Console" pitchFamily="49" charset="0"/>
              </a:rPr>
              <a:t>(</a:t>
            </a:r>
            <a:r>
              <a:rPr lang="en-US" smtClean="0">
                <a:solidFill>
                  <a:srgbClr val="000000"/>
                </a:solidFill>
                <a:latin typeface="Times New Roman" pitchFamily="18" charset="0"/>
              </a:rPr>
              <a:t> </a:t>
            </a:r>
            <a:r>
              <a:rPr lang="en-US" smtClean="0">
                <a:solidFill>
                  <a:srgbClr val="000000"/>
                </a:solidFill>
                <a:latin typeface="Lucida Console" pitchFamily="49" charset="0"/>
              </a:rPr>
              <a:t>b</a:t>
            </a:r>
            <a:r>
              <a:rPr lang="en-US" smtClean="0">
                <a:solidFill>
                  <a:srgbClr val="000000"/>
                </a:solidFill>
                <a:latin typeface="Times New Roman" pitchFamily="18" charset="0"/>
              </a:rPr>
              <a:t> </a:t>
            </a:r>
            <a:r>
              <a:rPr lang="en-US" smtClean="0">
                <a:solidFill>
                  <a:srgbClr val="000000"/>
                </a:solidFill>
                <a:latin typeface="Lucida Console" pitchFamily="49" charset="0"/>
              </a:rPr>
              <a:t>+</a:t>
            </a:r>
            <a:r>
              <a:rPr lang="en-US" smtClean="0">
                <a:solidFill>
                  <a:srgbClr val="000000"/>
                </a:solidFill>
                <a:latin typeface="Times New Roman" pitchFamily="18" charset="0"/>
              </a:rPr>
              <a:t> </a:t>
            </a:r>
            <a:r>
              <a:rPr lang="en-US" smtClean="0">
                <a:solidFill>
                  <a:srgbClr val="000000"/>
                </a:solidFill>
                <a:latin typeface="Lucida Console" pitchFamily="49" charset="0"/>
              </a:rPr>
              <a:t>c</a:t>
            </a:r>
            <a:r>
              <a:rPr lang="en-US" smtClean="0">
                <a:solidFill>
                  <a:srgbClr val="000000"/>
                </a:solidFill>
                <a:latin typeface="Times New Roman" pitchFamily="18" charset="0"/>
              </a:rPr>
              <a:t> </a:t>
            </a:r>
            <a:r>
              <a:rPr lang="en-US" smtClean="0">
                <a:solidFill>
                  <a:srgbClr val="000000"/>
                </a:solidFill>
                <a:latin typeface="Lucida Console" pitchFamily="49" charset="0"/>
              </a:rPr>
              <a:t>)</a:t>
            </a:r>
            <a:r>
              <a:rPr lang="en-US" smtClean="0">
                <a:solidFill>
                  <a:srgbClr val="000000"/>
                </a:solidFill>
                <a:latin typeface="Times New Roman" pitchFamily="18"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3" name="Text Placeholder 2"/>
          <p:cNvSpPr>
            <a:spLocks noGrp="1"/>
          </p:cNvSpPr>
          <p:nvPr>
            <p:ph type="body" idx="1"/>
          </p:nvPr>
        </p:nvSpPr>
        <p:spPr/>
        <p:txBody>
          <a:bodyPr>
            <a:normAutofit fontScale="92500" lnSpcReduction="20000"/>
          </a:bodyPr>
          <a:lstStyle/>
          <a:p>
            <a:pPr>
              <a:lnSpc>
                <a:spcPct val="90000"/>
              </a:lnSpc>
            </a:pPr>
            <a:r>
              <a:rPr lang="en-US" smtClean="0">
                <a:solidFill>
                  <a:srgbClr val="000000"/>
                </a:solidFill>
                <a:latin typeface="Times New Roman" pitchFamily="18" charset="0"/>
              </a:rPr>
              <a:t>C applies the operators in arithmetic expressions in a precise sequence determined by the following </a:t>
            </a:r>
            <a:r>
              <a:rPr lang="en-US" smtClean="0">
                <a:solidFill>
                  <a:srgbClr val="0000FF"/>
                </a:solidFill>
                <a:latin typeface="Times New Roman" pitchFamily="18" charset="0"/>
              </a:rPr>
              <a:t>rules of operator precedence</a:t>
            </a:r>
            <a:r>
              <a:rPr lang="en-US" smtClean="0">
                <a:solidFill>
                  <a:srgbClr val="000000"/>
                </a:solidFill>
                <a:latin typeface="Times New Roman" pitchFamily="18" charset="0"/>
              </a:rPr>
              <a:t>, which are generally the same as those in algebra:</a:t>
            </a:r>
          </a:p>
          <a:p>
            <a:pPr lvl="1">
              <a:lnSpc>
                <a:spcPct val="90000"/>
              </a:lnSpc>
            </a:pPr>
            <a:r>
              <a:rPr lang="en-US" smtClean="0">
                <a:solidFill>
                  <a:srgbClr val="000000"/>
                </a:solidFill>
                <a:latin typeface="Times New Roman" pitchFamily="18" charset="0"/>
              </a:rPr>
              <a:t>Operators in expressions contained within pairs of parentheses are evaluated first. Thus, </a:t>
            </a:r>
            <a:r>
              <a:rPr lang="en-US" i="1" smtClean="0">
                <a:solidFill>
                  <a:srgbClr val="000000"/>
                </a:solidFill>
                <a:latin typeface="Times New Roman" pitchFamily="18" charset="0"/>
              </a:rPr>
              <a:t>parentheses may be used to force the order of evaluation to occur in any sequence you desire. Parentheses are said to be at the “highest level of precedence.” In cases of </a:t>
            </a:r>
            <a:r>
              <a:rPr lang="en-US" i="1" smtClean="0">
                <a:solidFill>
                  <a:srgbClr val="0000FF"/>
                </a:solidFill>
                <a:latin typeface="Times New Roman" pitchFamily="18" charset="0"/>
              </a:rPr>
              <a:t>nested</a:t>
            </a:r>
            <a:r>
              <a:rPr lang="en-US" i="1" smtClean="0">
                <a:solidFill>
                  <a:srgbClr val="000000"/>
                </a:solidFill>
                <a:latin typeface="Times New Roman" pitchFamily="18" charset="0"/>
              </a:rPr>
              <a:t>, or </a:t>
            </a:r>
            <a:r>
              <a:rPr lang="en-US" i="1" smtClean="0">
                <a:solidFill>
                  <a:srgbClr val="0000FF"/>
                </a:solidFill>
                <a:latin typeface="Times New Roman" pitchFamily="18" charset="0"/>
              </a:rPr>
              <a:t>embedded</a:t>
            </a:r>
            <a:r>
              <a:rPr lang="en-US" i="1" smtClean="0">
                <a:solidFill>
                  <a:srgbClr val="000000"/>
                </a:solidFill>
                <a:latin typeface="Times New Roman" pitchFamily="18" charset="0"/>
              </a:rPr>
              <a:t>,</a:t>
            </a:r>
            <a:r>
              <a:rPr lang="en-US" i="1" smtClean="0">
                <a:solidFill>
                  <a:srgbClr val="0000FF"/>
                </a:solidFill>
                <a:latin typeface="Times New Roman" pitchFamily="18" charset="0"/>
              </a:rPr>
              <a:t> parentheses</a:t>
            </a:r>
            <a:r>
              <a:rPr lang="en-US" i="1" smtClean="0">
                <a:solidFill>
                  <a:srgbClr val="000000"/>
                </a:solidFill>
                <a:latin typeface="Times New Roman" pitchFamily="18" charset="0"/>
              </a:rPr>
              <a:t>, such as</a:t>
            </a:r>
          </a:p>
          <a:p>
            <a:pPr lvl="2">
              <a:lnSpc>
                <a:spcPct val="90000"/>
              </a:lnSpc>
            </a:pPr>
            <a:r>
              <a:rPr lang="en-US" smtClean="0">
                <a:solidFill>
                  <a:srgbClr val="000000"/>
                </a:solidFill>
                <a:latin typeface="Lucida Console" pitchFamily="49" charset="0"/>
              </a:rPr>
              <a:t>    ( ( a + b ) + c )</a:t>
            </a:r>
          </a:p>
          <a:p>
            <a:pPr lvl="1">
              <a:lnSpc>
                <a:spcPct val="90000"/>
              </a:lnSpc>
            </a:pPr>
            <a:r>
              <a:rPr lang="en-US" smtClean="0">
                <a:solidFill>
                  <a:srgbClr val="000000"/>
                </a:solidFill>
                <a:latin typeface="Times New Roman" pitchFamily="18" charset="0"/>
              </a:rPr>
              <a:t>the operators in the innermost pair of parentheses are applied first.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94211" name="Text Placeholder 2"/>
          <p:cNvSpPr>
            <a:spLocks noGrp="1"/>
          </p:cNvSpPr>
          <p:nvPr>
            <p:ph type="body" idx="1"/>
          </p:nvPr>
        </p:nvSpPr>
        <p:spPr/>
        <p:txBody>
          <a:bodyPr>
            <a:normAutofit fontScale="92500" lnSpcReduction="20000"/>
          </a:bodyPr>
          <a:lstStyle/>
          <a:p>
            <a:pPr lvl="1"/>
            <a:r>
              <a:rPr lang="en-US" smtClean="0">
                <a:solidFill>
                  <a:srgbClr val="000000"/>
                </a:solidFill>
                <a:latin typeface="Times New Roman" pitchFamily="18" charset="0"/>
              </a:rPr>
              <a:t>Multiplication, division and remainder operations are applied first. If an expression contains several multiplication, division and remainder operations, evaluation proceeds from left to right. Multiplication, division and remainder are said to be on the same level of precedence.</a:t>
            </a:r>
          </a:p>
          <a:p>
            <a:pPr lvl="1"/>
            <a:r>
              <a:rPr lang="en-US" smtClean="0">
                <a:solidFill>
                  <a:srgbClr val="000000"/>
                </a:solidFill>
                <a:latin typeface="Times New Roman" pitchFamily="18" charset="0"/>
              </a:rPr>
              <a:t>Addition and subtraction operations are evaluated next. If an expression contains several addition and subtraction operations, evaluation proceeds from left to right. Addition and subtraction also have the same level of precedence, which is lower than the precedence of the multiplication, division and remainder operations.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95235" name="Text Placeholder 2"/>
          <p:cNvSpPr>
            <a:spLocks noGrp="1"/>
          </p:cNvSpPr>
          <p:nvPr>
            <p:ph type="body" idx="1"/>
          </p:nvPr>
        </p:nvSpPr>
        <p:spPr/>
        <p:txBody>
          <a:bodyPr>
            <a:normAutofit lnSpcReduction="10000"/>
          </a:bodyPr>
          <a:lstStyle/>
          <a:p>
            <a:r>
              <a:rPr lang="en-US" smtClean="0">
                <a:solidFill>
                  <a:srgbClr val="000000"/>
                </a:solidFill>
                <a:latin typeface="Times New Roman" pitchFamily="18" charset="0"/>
              </a:rPr>
              <a:t>The rules of operator precedence specify the order C uses to evaluate expressions. When we say evaluation proceeds from left to right, we’re referring to the </a:t>
            </a:r>
            <a:r>
              <a:rPr lang="en-US" smtClean="0">
                <a:solidFill>
                  <a:srgbClr val="0000FF"/>
                </a:solidFill>
                <a:latin typeface="Times New Roman" pitchFamily="18" charset="0"/>
              </a:rPr>
              <a:t>associativity </a:t>
            </a:r>
            <a:r>
              <a:rPr lang="en-US" smtClean="0">
                <a:solidFill>
                  <a:srgbClr val="000000"/>
                </a:solidFill>
                <a:latin typeface="Times New Roman" pitchFamily="18" charset="0"/>
              </a:rPr>
              <a:t>of the operators.</a:t>
            </a:r>
          </a:p>
          <a:p>
            <a:r>
              <a:rPr lang="en-US" smtClean="0">
                <a:solidFill>
                  <a:srgbClr val="000000"/>
                </a:solidFill>
                <a:latin typeface="Times New Roman" pitchFamily="18" charset="0"/>
              </a:rPr>
              <a:t>We’ll see that some operators associate from right to left.</a:t>
            </a:r>
          </a:p>
          <a:p>
            <a:r>
              <a:rPr lang="en-US" smtClean="0">
                <a:solidFill>
                  <a:srgbClr val="000000"/>
                </a:solidFill>
                <a:latin typeface="Times New Roman" pitchFamily="18" charset="0"/>
              </a:rPr>
              <a:t>Figure 2.10 summarizes these rules of operator precedence.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1" descr="ch02images_Page_42.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97283" name="Text Placeholder 2"/>
          <p:cNvSpPr>
            <a:spLocks noGrp="1"/>
          </p:cNvSpPr>
          <p:nvPr>
            <p:ph type="body" idx="1"/>
          </p:nvPr>
        </p:nvSpPr>
        <p:spPr/>
        <p:txBody>
          <a:bodyPr/>
          <a:lstStyle/>
          <a:p>
            <a:r>
              <a:rPr lang="en-US" smtClean="0">
                <a:solidFill>
                  <a:srgbClr val="000000"/>
                </a:solidFill>
                <a:latin typeface="Times New Roman" pitchFamily="18" charset="0"/>
              </a:rPr>
              <a:t>Figure 2.11 illustrates the order in which the operators are applied.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 descr="ch02images_Page_43.png"/>
          <p:cNvPicPr>
            <a:picLocks noGrp="1" noChangeAspect="1"/>
          </p:cNvPicPr>
          <p:nvPr isPhoto="1"/>
        </p:nvPicPr>
        <p:blipFill>
          <a:blip r:embed="rId2"/>
          <a:srcRect/>
          <a:stretch>
            <a:fillRect/>
          </a:stretch>
        </p:blipFill>
        <p:spPr bwMode="auto">
          <a:xfrm>
            <a:off x="0" y="533400"/>
            <a:ext cx="9144000" cy="5551487"/>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2.5  </a:t>
            </a:r>
            <a:r>
              <a:rPr lang="en-US" smtClean="0">
                <a:solidFill>
                  <a:srgbClr val="3380E6"/>
                </a:solidFill>
                <a:latin typeface="Arial"/>
              </a:rPr>
              <a:t>Arithmetic in C (Cont.)</a:t>
            </a:r>
          </a:p>
        </p:txBody>
      </p:sp>
      <p:sp>
        <p:nvSpPr>
          <p:cNvPr id="99331" name="Text Placeholder 2"/>
          <p:cNvSpPr>
            <a:spLocks noGrp="1"/>
          </p:cNvSpPr>
          <p:nvPr>
            <p:ph type="body" idx="1"/>
          </p:nvPr>
        </p:nvSpPr>
        <p:spPr/>
        <p:txBody>
          <a:bodyPr/>
          <a:lstStyle/>
          <a:p>
            <a:r>
              <a:rPr lang="en-US" smtClean="0">
                <a:solidFill>
                  <a:srgbClr val="000000"/>
                </a:solidFill>
                <a:latin typeface="Times New Roman" pitchFamily="18" charset="0"/>
              </a:rPr>
              <a:t>As in algebra, it is acceptable to place unnecessary parentheses in an expression to make the expression clearer.</a:t>
            </a:r>
          </a:p>
          <a:p>
            <a:r>
              <a:rPr lang="en-US" smtClean="0">
                <a:solidFill>
                  <a:srgbClr val="000000"/>
                </a:solidFill>
                <a:latin typeface="Times New Roman" pitchFamily="18" charset="0"/>
              </a:rPr>
              <a:t>These are called </a:t>
            </a:r>
            <a:r>
              <a:rPr lang="en-US" smtClean="0">
                <a:solidFill>
                  <a:srgbClr val="0000FF"/>
                </a:solidFill>
                <a:latin typeface="Times New Roman" pitchFamily="18" charset="0"/>
              </a:rPr>
              <a:t>redundant parentheses</a:t>
            </a:r>
            <a:r>
              <a:rPr lang="en-US" smtClean="0">
                <a:solidFill>
                  <a:srgbClr val="000000"/>
                </a:solidFill>
                <a:latin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3" name="Text Placeholder 2"/>
          <p:cNvSpPr>
            <a:spLocks noGrp="1"/>
          </p:cNvSpPr>
          <p:nvPr>
            <p:ph type="body" idx="1"/>
          </p:nvPr>
        </p:nvSpPr>
        <p:spPr/>
        <p:txBody>
          <a:bodyPr>
            <a:normAutofit/>
          </a:bodyPr>
          <a:lstStyle/>
          <a:p>
            <a:pPr>
              <a:lnSpc>
                <a:spcPct val="90000"/>
              </a:lnSpc>
            </a:pPr>
            <a:r>
              <a:rPr lang="en-US" sz="2500" smtClean="0">
                <a:solidFill>
                  <a:srgbClr val="000000"/>
                </a:solidFill>
                <a:latin typeface="Times New Roman" pitchFamily="18" charset="0"/>
              </a:rPr>
              <a:t>C99 also includes the C++ language’s </a:t>
            </a:r>
            <a:r>
              <a:rPr lang="en-US" sz="2500" smtClean="0">
                <a:solidFill>
                  <a:srgbClr val="0000FF"/>
                </a:solidFill>
                <a:latin typeface="LucidaSansTypewriter" pitchFamily="49" charset="0"/>
              </a:rPr>
              <a:t>//</a:t>
            </a:r>
            <a:r>
              <a:rPr lang="en-US" sz="2500" smtClean="0">
                <a:solidFill>
                  <a:srgbClr val="000000"/>
                </a:solidFill>
                <a:latin typeface="Times New Roman" pitchFamily="18" charset="0"/>
              </a:rPr>
              <a:t> </a:t>
            </a:r>
            <a:r>
              <a:rPr lang="en-US" sz="2500" smtClean="0">
                <a:solidFill>
                  <a:srgbClr val="0000FF"/>
                </a:solidFill>
                <a:latin typeface="Times New Roman" pitchFamily="18" charset="0"/>
              </a:rPr>
              <a:t>single-line comments</a:t>
            </a:r>
            <a:r>
              <a:rPr lang="en-US" sz="2500" smtClean="0">
                <a:solidFill>
                  <a:srgbClr val="000000"/>
                </a:solidFill>
                <a:latin typeface="Times New Roman" pitchFamily="18" charset="0"/>
              </a:rPr>
              <a:t> in which everything from </a:t>
            </a:r>
            <a:r>
              <a:rPr lang="en-US" sz="2500" smtClean="0">
                <a:solidFill>
                  <a:srgbClr val="000000"/>
                </a:solidFill>
                <a:latin typeface="LucidaSansTypewriter" pitchFamily="49" charset="0"/>
              </a:rPr>
              <a:t>//</a:t>
            </a:r>
            <a:r>
              <a:rPr lang="en-US" sz="2500" smtClean="0">
                <a:solidFill>
                  <a:srgbClr val="000000"/>
                </a:solidFill>
                <a:latin typeface="Times New Roman" pitchFamily="18" charset="0"/>
              </a:rPr>
              <a:t> to the end of the line is a comment.</a:t>
            </a:r>
          </a:p>
          <a:p>
            <a:pPr>
              <a:lnSpc>
                <a:spcPct val="90000"/>
              </a:lnSpc>
            </a:pPr>
            <a:r>
              <a:rPr lang="en-US" sz="2500" smtClean="0">
                <a:solidFill>
                  <a:srgbClr val="000000"/>
                </a:solidFill>
                <a:latin typeface="Times New Roman" pitchFamily="18" charset="0"/>
              </a:rPr>
              <a:t>These can be used as standalone comments on lines by themselves or as end-of-line comments to the right of a partial line of code.</a:t>
            </a:r>
          </a:p>
          <a:p>
            <a:pPr>
              <a:lnSpc>
                <a:spcPct val="90000"/>
              </a:lnSpc>
            </a:pPr>
            <a:r>
              <a:rPr lang="en-US" sz="2500" smtClean="0">
                <a:solidFill>
                  <a:srgbClr val="000000"/>
                </a:solidFill>
                <a:latin typeface="Times New Roman" pitchFamily="18" charset="0"/>
              </a:rPr>
              <a:t>Some programmers prefer </a:t>
            </a:r>
            <a:r>
              <a:rPr lang="en-US" sz="2500" smtClean="0">
                <a:solidFill>
                  <a:srgbClr val="000000"/>
                </a:solidFill>
                <a:latin typeface="Lucida Console" pitchFamily="49" charset="0"/>
              </a:rPr>
              <a:t>//</a:t>
            </a:r>
            <a:r>
              <a:rPr lang="en-US" sz="2500" smtClean="0">
                <a:solidFill>
                  <a:srgbClr val="000000"/>
                </a:solidFill>
                <a:latin typeface="Times New Roman" pitchFamily="18" charset="0"/>
              </a:rPr>
              <a:t> comments because they’re shorter and they eliminate the common programming errors that occur with </a:t>
            </a:r>
            <a:r>
              <a:rPr lang="en-US" sz="2500" smtClean="0">
                <a:solidFill>
                  <a:srgbClr val="000000"/>
                </a:solidFill>
                <a:latin typeface="Lucida Console" pitchFamily="49" charset="0"/>
              </a:rPr>
              <a:t>/*</a:t>
            </a:r>
            <a:r>
              <a:rPr lang="en-US" sz="2500" smtClean="0">
                <a:solidFill>
                  <a:srgbClr val="000000"/>
                </a:solidFill>
                <a:latin typeface="Times New Roman" pitchFamily="18" charset="0"/>
              </a:rPr>
              <a:t> </a:t>
            </a:r>
            <a:r>
              <a:rPr lang="en-US" sz="2500" smtClean="0">
                <a:solidFill>
                  <a:srgbClr val="000000"/>
                </a:solidFill>
                <a:latin typeface="Lucida Console" pitchFamily="49" charset="0"/>
              </a:rPr>
              <a:t>*/</a:t>
            </a:r>
            <a:r>
              <a:rPr lang="en-US" sz="2500" smtClean="0">
                <a:solidFill>
                  <a:srgbClr val="000000"/>
                </a:solidFill>
                <a:latin typeface="Times New Roman" pitchFamily="18" charset="0"/>
              </a:rPr>
              <a:t> comments.</a:t>
            </a:r>
          </a:p>
          <a:p>
            <a:pPr>
              <a:lnSpc>
                <a:spcPct val="90000"/>
              </a:lnSpc>
            </a:pPr>
            <a:r>
              <a:rPr lang="en-US" sz="2500" smtClean="0">
                <a:solidFill>
                  <a:srgbClr val="000000"/>
                </a:solidFill>
                <a:latin typeface="Times New Roman" pitchFamily="18" charset="0"/>
              </a:rPr>
              <a:t>Line 3</a:t>
            </a:r>
          </a:p>
          <a:p>
            <a:pPr lvl="2">
              <a:lnSpc>
                <a:spcPct val="90000"/>
              </a:lnSpc>
            </a:pPr>
            <a:r>
              <a:rPr lang="en-US" sz="1900" b="1" smtClean="0">
                <a:solidFill>
                  <a:srgbClr val="0000FF"/>
                </a:solidFill>
                <a:latin typeface="Lucida Console" pitchFamily="49" charset="0"/>
              </a:rPr>
              <a:t>#include</a:t>
            </a:r>
            <a:r>
              <a:rPr lang="en-US" sz="1900" b="1" smtClean="0">
                <a:solidFill>
                  <a:srgbClr val="000000"/>
                </a:solidFill>
                <a:latin typeface="Lucida Console" pitchFamily="49" charset="0"/>
              </a:rPr>
              <a:t> &lt;stdio.h&gt;</a:t>
            </a:r>
          </a:p>
          <a:p>
            <a:pPr>
              <a:lnSpc>
                <a:spcPct val="90000"/>
              </a:lnSpc>
            </a:pPr>
            <a:r>
              <a:rPr lang="en-US" sz="2500" smtClean="0">
                <a:solidFill>
                  <a:srgbClr val="000000"/>
                </a:solidFill>
                <a:latin typeface="Times New Roman" pitchFamily="18" charset="0"/>
              </a:rPr>
              <a:t>is a directive to the </a:t>
            </a:r>
            <a:r>
              <a:rPr lang="en-US" sz="2500" smtClean="0">
                <a:solidFill>
                  <a:srgbClr val="0000FF"/>
                </a:solidFill>
                <a:latin typeface="Times New Roman" pitchFamily="18" charset="0"/>
              </a:rPr>
              <a:t>C preprocessor</a:t>
            </a:r>
            <a:r>
              <a:rPr lang="en-US" sz="2500" smtClean="0">
                <a:solidFill>
                  <a:srgbClr val="000000"/>
                </a:solidFill>
                <a:latin typeface="Times New Roman" pitchFamily="18" charset="0"/>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normAutofit fontScale="92500" lnSpcReduction="10000"/>
          </a:bodyPr>
          <a:lstStyle/>
          <a:p>
            <a:r>
              <a:rPr lang="en-IN" dirty="0"/>
              <a:t>Decision making structures require that the programmer specifies one or more conditions to be evaluated or tested by the program, along with a statement or statements to be executed if the condition is determined to be true, and optionally, other statements to be executed if the condition is determined to be false.</a:t>
            </a:r>
          </a:p>
          <a:p>
            <a:r>
              <a:rPr lang="en-IN" dirty="0"/>
              <a:t>Show below is the general form of a typical decision making structure found in most of the programming languages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80E6"/>
                </a:solidFill>
                <a:latin typeface="Arial"/>
              </a:rPr>
              <a:t>Decision Making:</a:t>
            </a:r>
            <a:endParaRPr lang="en-IN" dirty="0"/>
          </a:p>
        </p:txBody>
      </p:sp>
      <p:pic>
        <p:nvPicPr>
          <p:cNvPr id="1026" name="Picture 2"/>
          <p:cNvPicPr>
            <a:picLocks noChangeAspect="1" noChangeArrowheads="1"/>
          </p:cNvPicPr>
          <p:nvPr/>
        </p:nvPicPr>
        <p:blipFill>
          <a:blip r:embed="rId2"/>
          <a:srcRect/>
          <a:stretch>
            <a:fillRect/>
          </a:stretch>
        </p:blipFill>
        <p:spPr bwMode="auto">
          <a:xfrm>
            <a:off x="2809875" y="1747838"/>
            <a:ext cx="3524250" cy="33623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80E6"/>
                </a:solidFill>
                <a:latin typeface="Arial"/>
              </a:rPr>
              <a:t>Decision Making:</a:t>
            </a:r>
            <a:endParaRPr lang="en-IN" dirty="0"/>
          </a:p>
        </p:txBody>
      </p:sp>
      <p:sp>
        <p:nvSpPr>
          <p:cNvPr id="3" name="Text Placeholder 2"/>
          <p:cNvSpPr>
            <a:spLocks noGrp="1"/>
          </p:cNvSpPr>
          <p:nvPr>
            <p:ph type="body" idx="1"/>
          </p:nvPr>
        </p:nvSpPr>
        <p:spPr/>
        <p:txBody>
          <a:bodyPr>
            <a:normAutofit fontScale="55000" lnSpcReduction="20000"/>
          </a:bodyPr>
          <a:lstStyle/>
          <a:p>
            <a:r>
              <a:rPr lang="en-IN" dirty="0"/>
              <a:t>C programming language assumes any </a:t>
            </a:r>
            <a:r>
              <a:rPr lang="en-IN" b="1" dirty="0"/>
              <a:t>non-zero</a:t>
            </a:r>
            <a:r>
              <a:rPr lang="en-IN" dirty="0"/>
              <a:t> and </a:t>
            </a:r>
            <a:r>
              <a:rPr lang="en-IN" b="1" dirty="0"/>
              <a:t>non-null</a:t>
            </a:r>
            <a:r>
              <a:rPr lang="en-IN" dirty="0"/>
              <a:t> values as </a:t>
            </a:r>
            <a:r>
              <a:rPr lang="en-IN" b="1" dirty="0"/>
              <a:t>true</a:t>
            </a:r>
            <a:r>
              <a:rPr lang="en-IN" dirty="0"/>
              <a:t>, and if it is either </a:t>
            </a:r>
            <a:r>
              <a:rPr lang="en-IN" b="1" dirty="0"/>
              <a:t>zero</a:t>
            </a:r>
            <a:r>
              <a:rPr lang="en-IN" dirty="0"/>
              <a:t> or </a:t>
            </a:r>
            <a:r>
              <a:rPr lang="en-IN" b="1" dirty="0"/>
              <a:t>null</a:t>
            </a:r>
            <a:r>
              <a:rPr lang="en-IN" dirty="0"/>
              <a:t>, then it is assumed as </a:t>
            </a:r>
            <a:r>
              <a:rPr lang="en-IN" b="1" dirty="0"/>
              <a:t>false</a:t>
            </a:r>
            <a:r>
              <a:rPr lang="en-IN" dirty="0"/>
              <a:t> value</a:t>
            </a:r>
            <a:r>
              <a:rPr lang="en-IN" dirty="0" smtClean="0"/>
              <a:t>.</a:t>
            </a:r>
            <a:endParaRPr lang="en-IN" dirty="0"/>
          </a:p>
          <a:p>
            <a:r>
              <a:rPr lang="en-IN" dirty="0"/>
              <a:t>C programming language provides the following types of decision making statements</a:t>
            </a:r>
            <a:r>
              <a:rPr lang="en-IN" dirty="0" smtClean="0"/>
              <a:t>.</a:t>
            </a:r>
          </a:p>
          <a:p>
            <a:endParaRPr lang="en-IN" dirty="0"/>
          </a:p>
          <a:p>
            <a:pPr fontAlgn="t">
              <a:buNone/>
            </a:pPr>
            <a:r>
              <a:rPr lang="en-IN" dirty="0" err="1" smtClean="0"/>
              <a:t>Sr.No.Statement</a:t>
            </a:r>
            <a:r>
              <a:rPr lang="en-IN" dirty="0" smtClean="0"/>
              <a:t> &amp; Description</a:t>
            </a:r>
          </a:p>
          <a:p>
            <a:pPr fontAlgn="t">
              <a:buNone/>
            </a:pPr>
            <a:endParaRPr lang="en-IN" dirty="0" smtClean="0"/>
          </a:p>
          <a:p>
            <a:pPr marL="514350" indent="-514350" fontAlgn="t">
              <a:buFont typeface="+mj-lt"/>
              <a:buAutoNum type="arabicPeriod"/>
            </a:pPr>
            <a:r>
              <a:rPr lang="en-IN" b="1" dirty="0" smtClean="0">
                <a:hlinkClick r:id="rId2"/>
              </a:rPr>
              <a:t>if </a:t>
            </a:r>
            <a:r>
              <a:rPr lang="en-IN" b="1" dirty="0" err="1">
                <a:hlinkClick r:id="rId2"/>
              </a:rPr>
              <a:t>statement</a:t>
            </a:r>
            <a:r>
              <a:rPr lang="en-IN" dirty="0" err="1"/>
              <a:t>An</a:t>
            </a:r>
            <a:r>
              <a:rPr lang="en-IN" dirty="0"/>
              <a:t> </a:t>
            </a:r>
            <a:r>
              <a:rPr lang="en-IN" b="1" dirty="0"/>
              <a:t>if statement</a:t>
            </a:r>
            <a:r>
              <a:rPr lang="en-IN" dirty="0"/>
              <a:t> consists of a </a:t>
            </a:r>
            <a:r>
              <a:rPr lang="en-IN" dirty="0" err="1"/>
              <a:t>boolean</a:t>
            </a:r>
            <a:r>
              <a:rPr lang="en-IN" dirty="0"/>
              <a:t> expression followed by one or more statements.</a:t>
            </a:r>
          </a:p>
          <a:p>
            <a:pPr marL="514350" indent="-514350" fontAlgn="t">
              <a:buFont typeface="+mj-lt"/>
              <a:buAutoNum type="arabicPeriod"/>
            </a:pPr>
            <a:r>
              <a:rPr lang="en-IN" b="1" dirty="0" smtClean="0">
                <a:hlinkClick r:id="rId3"/>
              </a:rPr>
              <a:t>if</a:t>
            </a:r>
            <a:r>
              <a:rPr lang="en-IN" b="1" dirty="0">
                <a:hlinkClick r:id="rId3"/>
              </a:rPr>
              <a:t>...else </a:t>
            </a:r>
            <a:r>
              <a:rPr lang="en-IN" b="1" dirty="0" err="1">
                <a:hlinkClick r:id="rId3"/>
              </a:rPr>
              <a:t>statement</a:t>
            </a:r>
            <a:r>
              <a:rPr lang="en-IN" dirty="0" err="1"/>
              <a:t>An</a:t>
            </a:r>
            <a:r>
              <a:rPr lang="en-IN" dirty="0"/>
              <a:t> </a:t>
            </a:r>
            <a:r>
              <a:rPr lang="en-IN" b="1" dirty="0"/>
              <a:t>if statement</a:t>
            </a:r>
            <a:r>
              <a:rPr lang="en-IN" dirty="0"/>
              <a:t> can be followed by an optional </a:t>
            </a:r>
            <a:r>
              <a:rPr lang="en-IN" b="1" dirty="0"/>
              <a:t>else statement</a:t>
            </a:r>
            <a:r>
              <a:rPr lang="en-IN" dirty="0"/>
              <a:t>, which executes when the Boolean expression is false.</a:t>
            </a:r>
          </a:p>
          <a:p>
            <a:pPr marL="514350" indent="-514350" fontAlgn="t">
              <a:buFont typeface="+mj-lt"/>
              <a:buAutoNum type="arabicPeriod"/>
            </a:pPr>
            <a:r>
              <a:rPr lang="en-IN" b="1" dirty="0" smtClean="0">
                <a:hlinkClick r:id="rId4"/>
              </a:rPr>
              <a:t>nested </a:t>
            </a:r>
            <a:r>
              <a:rPr lang="en-IN" b="1" dirty="0">
                <a:hlinkClick r:id="rId4"/>
              </a:rPr>
              <a:t>if </a:t>
            </a:r>
            <a:r>
              <a:rPr lang="en-IN" b="1" dirty="0" err="1">
                <a:hlinkClick r:id="rId4"/>
              </a:rPr>
              <a:t>statements</a:t>
            </a:r>
            <a:r>
              <a:rPr lang="en-IN" dirty="0" err="1"/>
              <a:t>You</a:t>
            </a:r>
            <a:r>
              <a:rPr lang="en-IN" dirty="0"/>
              <a:t> can use one </a:t>
            </a:r>
            <a:r>
              <a:rPr lang="en-IN" b="1" dirty="0"/>
              <a:t>if</a:t>
            </a:r>
            <a:r>
              <a:rPr lang="en-IN" dirty="0"/>
              <a:t> or </a:t>
            </a:r>
            <a:r>
              <a:rPr lang="en-IN" b="1" dirty="0"/>
              <a:t>else if</a:t>
            </a:r>
            <a:r>
              <a:rPr lang="en-IN" dirty="0"/>
              <a:t> statement inside another </a:t>
            </a:r>
            <a:r>
              <a:rPr lang="en-IN" b="1" dirty="0"/>
              <a:t>if</a:t>
            </a:r>
            <a:r>
              <a:rPr lang="en-IN" dirty="0"/>
              <a:t> or </a:t>
            </a:r>
            <a:r>
              <a:rPr lang="en-IN" b="1" dirty="0"/>
              <a:t>else </a:t>
            </a:r>
            <a:r>
              <a:rPr lang="en-IN" b="1" dirty="0" err="1"/>
              <a:t>if</a:t>
            </a:r>
            <a:r>
              <a:rPr lang="en-IN" dirty="0" err="1"/>
              <a:t>statement</a:t>
            </a:r>
            <a:r>
              <a:rPr lang="en-IN" dirty="0"/>
              <a:t>(s).</a:t>
            </a:r>
          </a:p>
          <a:p>
            <a:pPr marL="514350" indent="-514350" fontAlgn="t">
              <a:buFont typeface="+mj-lt"/>
              <a:buAutoNum type="arabicPeriod"/>
            </a:pPr>
            <a:r>
              <a:rPr lang="en-IN" b="1" dirty="0" smtClean="0">
                <a:hlinkClick r:id="rId5"/>
              </a:rPr>
              <a:t>switch </a:t>
            </a:r>
            <a:r>
              <a:rPr lang="en-IN" b="1" dirty="0" err="1">
                <a:hlinkClick r:id="rId5"/>
              </a:rPr>
              <a:t>statement</a:t>
            </a:r>
            <a:r>
              <a:rPr lang="en-IN" dirty="0" err="1"/>
              <a:t>A</a:t>
            </a:r>
            <a:r>
              <a:rPr lang="en-IN" dirty="0"/>
              <a:t> </a:t>
            </a:r>
            <a:r>
              <a:rPr lang="en-IN" b="1" dirty="0"/>
              <a:t>switch</a:t>
            </a:r>
            <a:r>
              <a:rPr lang="en-IN" dirty="0"/>
              <a:t> statement allows a variable to be tested for equality against a list of values.</a:t>
            </a:r>
          </a:p>
          <a:p>
            <a:pPr marL="514350" indent="-514350" fontAlgn="t">
              <a:buFont typeface="+mj-lt"/>
              <a:buAutoNum type="arabicPeriod"/>
            </a:pPr>
            <a:r>
              <a:rPr lang="en-IN" b="1" dirty="0" smtClean="0">
                <a:hlinkClick r:id="rId6"/>
              </a:rPr>
              <a:t>nested </a:t>
            </a:r>
            <a:r>
              <a:rPr lang="en-IN" b="1" dirty="0">
                <a:hlinkClick r:id="rId6"/>
              </a:rPr>
              <a:t>switch </a:t>
            </a:r>
            <a:r>
              <a:rPr lang="en-IN" b="1" dirty="0" err="1">
                <a:hlinkClick r:id="rId6"/>
              </a:rPr>
              <a:t>statements</a:t>
            </a:r>
            <a:r>
              <a:rPr lang="en-IN" dirty="0" err="1"/>
              <a:t>You</a:t>
            </a:r>
            <a:r>
              <a:rPr lang="en-IN" dirty="0"/>
              <a:t> can use one </a:t>
            </a:r>
            <a:r>
              <a:rPr lang="en-IN" b="1" dirty="0"/>
              <a:t>switch</a:t>
            </a:r>
            <a:r>
              <a:rPr lang="en-IN" dirty="0"/>
              <a:t> statement inside another </a:t>
            </a:r>
            <a:r>
              <a:rPr lang="en-IN" b="1" dirty="0" err="1"/>
              <a:t>switch</a:t>
            </a:r>
            <a:r>
              <a:rPr lang="en-IN" dirty="0" err="1"/>
              <a:t>statement</a:t>
            </a:r>
            <a:r>
              <a:rPr lang="en-IN" dirty="0"/>
              <a:t>(s).</a:t>
            </a: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2.6  </a:t>
            </a:r>
            <a:r>
              <a:rPr lang="en-US" dirty="0" smtClean="0">
                <a:solidFill>
                  <a:srgbClr val="3380E6"/>
                </a:solidFill>
                <a:latin typeface="Arial"/>
              </a:rPr>
              <a:t>Decision Making: Equality and Relational Operators</a:t>
            </a:r>
          </a:p>
        </p:txBody>
      </p:sp>
      <p:sp>
        <p:nvSpPr>
          <p:cNvPr id="3" name="Text Placeholder 2"/>
          <p:cNvSpPr>
            <a:spLocks noGrp="1"/>
          </p:cNvSpPr>
          <p:nvPr>
            <p:ph type="body" idx="1"/>
          </p:nvPr>
        </p:nvSpPr>
        <p:spPr/>
        <p:txBody>
          <a:bodyPr>
            <a:normAutofit fontScale="92500" lnSpcReduction="20000"/>
          </a:bodyPr>
          <a:lstStyle/>
          <a:p>
            <a:pPr>
              <a:lnSpc>
                <a:spcPct val="90000"/>
              </a:lnSpc>
            </a:pPr>
            <a:r>
              <a:rPr lang="en-US" smtClean="0">
                <a:solidFill>
                  <a:srgbClr val="000000"/>
                </a:solidFill>
                <a:latin typeface="Times New Roman" pitchFamily="18" charset="0"/>
              </a:rPr>
              <a:t>Executable C statements either perform actions (such as calculations or input or output of data) or make </a:t>
            </a:r>
            <a:r>
              <a:rPr lang="en-US" smtClean="0">
                <a:solidFill>
                  <a:srgbClr val="0000FF"/>
                </a:solidFill>
                <a:latin typeface="Times New Roman" pitchFamily="18" charset="0"/>
              </a:rPr>
              <a:t>decisions</a:t>
            </a:r>
            <a:r>
              <a:rPr lang="en-US" smtClean="0">
                <a:solidFill>
                  <a:srgbClr val="000000"/>
                </a:solidFill>
                <a:latin typeface="Times New Roman" pitchFamily="18" charset="0"/>
              </a:rPr>
              <a:t> (we’ll soon see several examples of these).</a:t>
            </a:r>
          </a:p>
          <a:p>
            <a:pPr>
              <a:lnSpc>
                <a:spcPct val="90000"/>
              </a:lnSpc>
            </a:pPr>
            <a:r>
              <a:rPr lang="en-US" smtClean="0">
                <a:solidFill>
                  <a:srgbClr val="000000"/>
                </a:solidFill>
                <a:latin typeface="Times New Roman" pitchFamily="18" charset="0"/>
              </a:rPr>
              <a:t>We might make a decision in a program, for example, to determine if a person’s grade on an exam is greater than or equal to 60 and if it is to print the message “Congratulations! You passed.” </a:t>
            </a:r>
          </a:p>
          <a:p>
            <a:pPr>
              <a:lnSpc>
                <a:spcPct val="90000"/>
              </a:lnSpc>
            </a:pPr>
            <a:r>
              <a:rPr lang="en-US" smtClean="0">
                <a:solidFill>
                  <a:srgbClr val="000000"/>
                </a:solidFill>
                <a:latin typeface="Times New Roman" pitchFamily="18" charset="0"/>
              </a:rPr>
              <a:t>This section introduces a simple version of C’s </a:t>
            </a:r>
            <a:r>
              <a:rPr lang="en-US" smtClean="0">
                <a:solidFill>
                  <a:srgbClr val="0000FF"/>
                </a:solidFill>
                <a:latin typeface="LucidaSansTypewriter" pitchFamily="49" charset="0"/>
              </a:rPr>
              <a:t>if</a:t>
            </a:r>
            <a:r>
              <a:rPr lang="en-US" smtClean="0">
                <a:solidFill>
                  <a:srgbClr val="000000"/>
                </a:solidFill>
                <a:latin typeface="Times New Roman" pitchFamily="18" charset="0"/>
              </a:rPr>
              <a:t> </a:t>
            </a:r>
            <a:r>
              <a:rPr lang="en-US" smtClean="0">
                <a:solidFill>
                  <a:srgbClr val="0000FF"/>
                </a:solidFill>
                <a:latin typeface="Times New Roman" pitchFamily="18" charset="0"/>
              </a:rPr>
              <a:t>statement</a:t>
            </a:r>
            <a:r>
              <a:rPr lang="en-US" smtClean="0">
                <a:solidFill>
                  <a:srgbClr val="000000"/>
                </a:solidFill>
                <a:latin typeface="Times New Roman" pitchFamily="18" charset="0"/>
              </a:rPr>
              <a:t> that allows a program to make a decision based on the truth or falsity of a statement of fact called a </a:t>
            </a:r>
            <a:r>
              <a:rPr lang="en-US" smtClean="0">
                <a:solidFill>
                  <a:srgbClr val="0000FF"/>
                </a:solidFill>
                <a:latin typeface="Times New Roman" pitchFamily="18" charset="0"/>
              </a:rPr>
              <a:t>condition</a:t>
            </a:r>
            <a:r>
              <a:rPr lang="en-US" smtClean="0">
                <a:solidFill>
                  <a:srgbClr val="000000"/>
                </a:solidFill>
                <a:latin typeface="Times New Roman" pitchFamily="18"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2.6  </a:t>
            </a:r>
            <a:r>
              <a:rPr lang="en-US" smtClean="0">
                <a:solidFill>
                  <a:srgbClr val="3380E6"/>
                </a:solidFill>
                <a:latin typeface="Arial"/>
              </a:rPr>
              <a:t>Arithmetic in C (Cont.)</a:t>
            </a:r>
          </a:p>
        </p:txBody>
      </p:sp>
      <p:sp>
        <p:nvSpPr>
          <p:cNvPr id="102403" name="Text Placeholder 2"/>
          <p:cNvSpPr>
            <a:spLocks noGrp="1"/>
          </p:cNvSpPr>
          <p:nvPr>
            <p:ph type="body" idx="1"/>
          </p:nvPr>
        </p:nvSpPr>
        <p:spPr/>
        <p:txBody>
          <a:bodyPr>
            <a:normAutofit fontScale="85000" lnSpcReduction="10000"/>
          </a:bodyPr>
          <a:lstStyle/>
          <a:p>
            <a:r>
              <a:rPr lang="en-US" smtClean="0">
                <a:solidFill>
                  <a:srgbClr val="000000"/>
                </a:solidFill>
                <a:latin typeface="Times New Roman" pitchFamily="18" charset="0"/>
              </a:rPr>
              <a:t>If the condition is met (i.e., the condition is </a:t>
            </a:r>
            <a:r>
              <a:rPr lang="en-US" smtClean="0">
                <a:solidFill>
                  <a:srgbClr val="0000FF"/>
                </a:solidFill>
                <a:latin typeface="Times New Roman" pitchFamily="18" charset="0"/>
              </a:rPr>
              <a:t>true</a:t>
            </a:r>
            <a:r>
              <a:rPr lang="en-US" smtClean="0">
                <a:solidFill>
                  <a:srgbClr val="000000"/>
                </a:solidFill>
                <a:latin typeface="Lucida Console" pitchFamily="49" charset="0"/>
              </a:rPr>
              <a:t>)</a:t>
            </a:r>
            <a:r>
              <a:rPr lang="en-US" smtClean="0">
                <a:solidFill>
                  <a:srgbClr val="000000"/>
                </a:solidFill>
                <a:latin typeface="Times New Roman" pitchFamily="18" charset="0"/>
              </a:rPr>
              <a:t> the statement in the body of the </a:t>
            </a:r>
            <a:r>
              <a:rPr lang="en-US" smtClean="0">
                <a:solidFill>
                  <a:srgbClr val="000000"/>
                </a:solidFill>
                <a:latin typeface="Lucida Console" pitchFamily="49" charset="0"/>
              </a:rPr>
              <a:t>if</a:t>
            </a:r>
            <a:r>
              <a:rPr lang="en-US" smtClean="0">
                <a:solidFill>
                  <a:srgbClr val="000000"/>
                </a:solidFill>
                <a:latin typeface="Times New Roman" pitchFamily="18" charset="0"/>
              </a:rPr>
              <a:t> statement is executed.</a:t>
            </a:r>
          </a:p>
          <a:p>
            <a:r>
              <a:rPr lang="en-US" smtClean="0">
                <a:solidFill>
                  <a:srgbClr val="000000"/>
                </a:solidFill>
                <a:latin typeface="Times New Roman" pitchFamily="18" charset="0"/>
              </a:rPr>
              <a:t>If the condition is not met (i.e., the condition is </a:t>
            </a:r>
            <a:r>
              <a:rPr lang="en-US" smtClean="0">
                <a:solidFill>
                  <a:srgbClr val="0000FF"/>
                </a:solidFill>
                <a:latin typeface="Times New Roman" pitchFamily="18" charset="0"/>
              </a:rPr>
              <a:t>false</a:t>
            </a:r>
            <a:r>
              <a:rPr lang="en-US" smtClean="0">
                <a:solidFill>
                  <a:srgbClr val="000000"/>
                </a:solidFill>
                <a:latin typeface="Lucida Console" pitchFamily="49" charset="0"/>
              </a:rPr>
              <a:t>)</a:t>
            </a:r>
            <a:r>
              <a:rPr lang="en-US" smtClean="0">
                <a:solidFill>
                  <a:srgbClr val="000000"/>
                </a:solidFill>
                <a:latin typeface="Times New Roman" pitchFamily="18" charset="0"/>
              </a:rPr>
              <a:t> the body statement is not executed.</a:t>
            </a:r>
          </a:p>
          <a:p>
            <a:r>
              <a:rPr lang="en-US" smtClean="0">
                <a:solidFill>
                  <a:srgbClr val="000000"/>
                </a:solidFill>
                <a:latin typeface="Times New Roman" pitchFamily="18" charset="0"/>
              </a:rPr>
              <a:t>Whether the body statement is executed or not, after the </a:t>
            </a:r>
            <a:r>
              <a:rPr lang="en-US" smtClean="0">
                <a:solidFill>
                  <a:srgbClr val="000000"/>
                </a:solidFill>
                <a:latin typeface="Lucida Console" pitchFamily="49" charset="0"/>
              </a:rPr>
              <a:t>if</a:t>
            </a:r>
            <a:r>
              <a:rPr lang="en-US" smtClean="0">
                <a:solidFill>
                  <a:srgbClr val="000000"/>
                </a:solidFill>
                <a:latin typeface="Times New Roman" pitchFamily="18" charset="0"/>
              </a:rPr>
              <a:t> statement completes, execution proceeds with the next statement after the </a:t>
            </a:r>
            <a:r>
              <a:rPr lang="en-US" smtClean="0">
                <a:solidFill>
                  <a:srgbClr val="000000"/>
                </a:solidFill>
                <a:latin typeface="Lucida Console" pitchFamily="49" charset="0"/>
              </a:rPr>
              <a:t>if</a:t>
            </a:r>
            <a:r>
              <a:rPr lang="en-US" smtClean="0">
                <a:solidFill>
                  <a:srgbClr val="000000"/>
                </a:solidFill>
                <a:latin typeface="Times New Roman" pitchFamily="18" charset="0"/>
              </a:rPr>
              <a:t> statement. </a:t>
            </a:r>
          </a:p>
          <a:p>
            <a:r>
              <a:rPr lang="en-US" smtClean="0">
                <a:solidFill>
                  <a:srgbClr val="000000"/>
                </a:solidFill>
                <a:latin typeface="Times New Roman" pitchFamily="18" charset="0"/>
              </a:rPr>
              <a:t>Conditions in </a:t>
            </a:r>
            <a:r>
              <a:rPr lang="en-US" smtClean="0">
                <a:solidFill>
                  <a:srgbClr val="000000"/>
                </a:solidFill>
                <a:latin typeface="Lucida Console" pitchFamily="49" charset="0"/>
              </a:rPr>
              <a:t>if</a:t>
            </a:r>
            <a:r>
              <a:rPr lang="en-US" smtClean="0">
                <a:solidFill>
                  <a:srgbClr val="000000"/>
                </a:solidFill>
                <a:latin typeface="Times New Roman" pitchFamily="18" charset="0"/>
              </a:rPr>
              <a:t> statements are formed by using the</a:t>
            </a:r>
            <a:r>
              <a:rPr lang="en-US" smtClean="0">
                <a:solidFill>
                  <a:srgbClr val="0000FF"/>
                </a:solidFill>
                <a:latin typeface="Times New Roman" pitchFamily="18" charset="0"/>
              </a:rPr>
              <a:t> equality operators</a:t>
            </a:r>
            <a:r>
              <a:rPr lang="en-US" smtClean="0">
                <a:solidFill>
                  <a:srgbClr val="000000"/>
                </a:solidFill>
                <a:latin typeface="Times New Roman" pitchFamily="18" charset="0"/>
              </a:rPr>
              <a:t> and </a:t>
            </a:r>
            <a:r>
              <a:rPr lang="en-US" smtClean="0">
                <a:solidFill>
                  <a:srgbClr val="0000FF"/>
                </a:solidFill>
                <a:latin typeface="Times New Roman" pitchFamily="18" charset="0"/>
              </a:rPr>
              <a:t>relational operators</a:t>
            </a:r>
            <a:r>
              <a:rPr lang="en-US" smtClean="0">
                <a:solidFill>
                  <a:srgbClr val="000000"/>
                </a:solidFill>
                <a:latin typeface="Lucida Console" pitchFamily="49" charset="0"/>
              </a:rPr>
              <a:t> </a:t>
            </a:r>
            <a:r>
              <a:rPr lang="en-US" smtClean="0">
                <a:solidFill>
                  <a:srgbClr val="000000"/>
                </a:solidFill>
                <a:latin typeface="Times New Roman" pitchFamily="18" charset="0"/>
              </a:rPr>
              <a:t>summarized in Fig. 2.12.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2.6  </a:t>
            </a:r>
            <a:r>
              <a:rPr lang="en-US" smtClean="0">
                <a:solidFill>
                  <a:srgbClr val="3380E6"/>
                </a:solidFill>
                <a:latin typeface="Arial"/>
              </a:rPr>
              <a:t>Arithmetic in C (Cont.)</a:t>
            </a:r>
          </a:p>
        </p:txBody>
      </p:sp>
      <p:sp>
        <p:nvSpPr>
          <p:cNvPr id="103427" name="Text Placeholder 2"/>
          <p:cNvSpPr>
            <a:spLocks noGrp="1"/>
          </p:cNvSpPr>
          <p:nvPr>
            <p:ph type="body" idx="1"/>
          </p:nvPr>
        </p:nvSpPr>
        <p:spPr/>
        <p:txBody>
          <a:bodyPr/>
          <a:lstStyle/>
          <a:p>
            <a:r>
              <a:rPr lang="en-US" smtClean="0">
                <a:solidFill>
                  <a:srgbClr val="000000"/>
                </a:solidFill>
                <a:latin typeface="Times New Roman" pitchFamily="18" charset="0"/>
              </a:rPr>
              <a:t>The relational operators all have the same level of precedence and they associate left to right.</a:t>
            </a:r>
          </a:p>
          <a:p>
            <a:r>
              <a:rPr lang="en-US" smtClean="0">
                <a:solidFill>
                  <a:srgbClr val="000000"/>
                </a:solidFill>
                <a:latin typeface="Times New Roman" pitchFamily="18" charset="0"/>
              </a:rPr>
              <a:t>The equality operators have a lower level of precedence than the relational operators and they also associate left to right.</a:t>
            </a:r>
          </a:p>
          <a:p>
            <a:r>
              <a:rPr lang="en-US" smtClean="0">
                <a:solidFill>
                  <a:srgbClr val="000000"/>
                </a:solidFill>
                <a:latin typeface="Times New Roman" pitchFamily="18" charset="0"/>
              </a:rPr>
              <a:t>In C, a condition may actually be any expression that generates a zero (false) or nonzero (true) value.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1" descr="ch02images_Page_45.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2.6  </a:t>
            </a:r>
            <a:r>
              <a:rPr lang="en-US" smtClean="0">
                <a:solidFill>
                  <a:srgbClr val="3380E6"/>
                </a:solidFill>
                <a:latin typeface="Arial"/>
              </a:rPr>
              <a:t>Arithmetic in C (Cont.)</a:t>
            </a:r>
          </a:p>
        </p:txBody>
      </p:sp>
      <p:sp>
        <p:nvSpPr>
          <p:cNvPr id="110595" name="Text Placeholder 2"/>
          <p:cNvSpPr>
            <a:spLocks noGrp="1"/>
          </p:cNvSpPr>
          <p:nvPr>
            <p:ph type="body" idx="1"/>
          </p:nvPr>
        </p:nvSpPr>
        <p:spPr/>
        <p:txBody>
          <a:bodyPr/>
          <a:lstStyle/>
          <a:p>
            <a:r>
              <a:rPr lang="en-US" smtClean="0">
                <a:solidFill>
                  <a:srgbClr val="000000"/>
                </a:solidFill>
                <a:latin typeface="Times New Roman" pitchFamily="18" charset="0"/>
              </a:rPr>
              <a:t>Figure 2.13 uses six </a:t>
            </a:r>
            <a:r>
              <a:rPr lang="en-US" smtClean="0">
                <a:solidFill>
                  <a:srgbClr val="000000"/>
                </a:solidFill>
                <a:latin typeface="Lucida Console" pitchFamily="49" charset="0"/>
              </a:rPr>
              <a:t>if</a:t>
            </a:r>
            <a:r>
              <a:rPr lang="en-US" smtClean="0">
                <a:solidFill>
                  <a:srgbClr val="000000"/>
                </a:solidFill>
                <a:latin typeface="Times New Roman" pitchFamily="18" charset="0"/>
              </a:rPr>
              <a:t> statements to compare two numbers input by the user.</a:t>
            </a:r>
          </a:p>
          <a:p>
            <a:r>
              <a:rPr lang="en-US" smtClean="0">
                <a:solidFill>
                  <a:srgbClr val="000000"/>
                </a:solidFill>
                <a:latin typeface="Times New Roman" pitchFamily="18" charset="0"/>
              </a:rPr>
              <a:t>If the condition in any of these </a:t>
            </a:r>
            <a:r>
              <a:rPr lang="en-US" smtClean="0">
                <a:solidFill>
                  <a:srgbClr val="000000"/>
                </a:solidFill>
                <a:latin typeface="Lucida Console" pitchFamily="49" charset="0"/>
              </a:rPr>
              <a:t>if</a:t>
            </a:r>
            <a:r>
              <a:rPr lang="en-US" smtClean="0">
                <a:solidFill>
                  <a:srgbClr val="000000"/>
                </a:solidFill>
                <a:latin typeface="Times New Roman" pitchFamily="18" charset="0"/>
              </a:rPr>
              <a:t> statements is true, the </a:t>
            </a:r>
            <a:r>
              <a:rPr lang="en-US" smtClean="0">
                <a:solidFill>
                  <a:srgbClr val="000000"/>
                </a:solidFill>
                <a:latin typeface="Lucida Console" pitchFamily="49" charset="0"/>
              </a:rPr>
              <a:t>printf</a:t>
            </a:r>
            <a:r>
              <a:rPr lang="en-US" smtClean="0">
                <a:solidFill>
                  <a:srgbClr val="000000"/>
                </a:solidFill>
                <a:latin typeface="Times New Roman" pitchFamily="18" charset="0"/>
              </a:rPr>
              <a:t> statement associated with that </a:t>
            </a:r>
            <a:r>
              <a:rPr lang="en-US" smtClean="0">
                <a:solidFill>
                  <a:srgbClr val="000000"/>
                </a:solidFill>
                <a:latin typeface="Lucida Console" pitchFamily="49" charset="0"/>
              </a:rPr>
              <a:t>if</a:t>
            </a:r>
            <a:r>
              <a:rPr lang="en-US" smtClean="0">
                <a:solidFill>
                  <a:srgbClr val="000000"/>
                </a:solidFill>
                <a:latin typeface="Times New Roman" pitchFamily="18" charset="0"/>
              </a:rPr>
              <a:t> executes.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1" descr="ch02images_Page_50.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1" descr="ch02images_Page_51.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3" name="Text Placeholder 2"/>
          <p:cNvSpPr>
            <a:spLocks noGrp="1"/>
          </p:cNvSpPr>
          <p:nvPr>
            <p:ph type="body" idx="1"/>
          </p:nvPr>
        </p:nvSpPr>
        <p:spPr/>
        <p:txBody>
          <a:bodyPr>
            <a:normAutofit/>
          </a:bodyPr>
          <a:lstStyle/>
          <a:p>
            <a:pPr>
              <a:lnSpc>
                <a:spcPct val="80000"/>
              </a:lnSpc>
            </a:pPr>
            <a:r>
              <a:rPr lang="en-US" sz="2500" smtClean="0">
                <a:solidFill>
                  <a:srgbClr val="000000"/>
                </a:solidFill>
                <a:latin typeface="Times New Roman" pitchFamily="18" charset="0"/>
              </a:rPr>
              <a:t>Lines beginning with </a:t>
            </a:r>
            <a:r>
              <a:rPr lang="en-US" sz="2500" smtClean="0">
                <a:solidFill>
                  <a:srgbClr val="000000"/>
                </a:solidFill>
                <a:latin typeface="Lucida Console" pitchFamily="49" charset="0"/>
              </a:rPr>
              <a:t>#</a:t>
            </a:r>
            <a:r>
              <a:rPr lang="en-US" sz="2500" smtClean="0">
                <a:solidFill>
                  <a:srgbClr val="000000"/>
                </a:solidFill>
                <a:latin typeface="Times New Roman" pitchFamily="18" charset="0"/>
              </a:rPr>
              <a:t> are processed by the preprocessor before the program is compiled.</a:t>
            </a:r>
          </a:p>
          <a:p>
            <a:pPr>
              <a:lnSpc>
                <a:spcPct val="80000"/>
              </a:lnSpc>
            </a:pPr>
            <a:r>
              <a:rPr lang="en-US" sz="2500" smtClean="0">
                <a:solidFill>
                  <a:srgbClr val="000000"/>
                </a:solidFill>
                <a:latin typeface="Times New Roman" pitchFamily="18" charset="0"/>
              </a:rPr>
              <a:t>Line 3 tells the preprocessor to include the contents of the </a:t>
            </a:r>
            <a:r>
              <a:rPr lang="en-US" sz="2500" smtClean="0">
                <a:solidFill>
                  <a:srgbClr val="0000FF"/>
                </a:solidFill>
                <a:latin typeface="Times New Roman" pitchFamily="18" charset="0"/>
              </a:rPr>
              <a:t>standard input/output header</a:t>
            </a:r>
            <a:r>
              <a:rPr lang="en-US" sz="2500" smtClean="0">
                <a:solidFill>
                  <a:srgbClr val="000000"/>
                </a:solidFill>
                <a:latin typeface="Times New Roman" pitchFamily="18" charset="0"/>
              </a:rPr>
              <a:t> (</a:t>
            </a:r>
            <a:r>
              <a:rPr lang="en-US" sz="2500" smtClean="0">
                <a:solidFill>
                  <a:srgbClr val="0000FF"/>
                </a:solidFill>
                <a:latin typeface="LucidaSansTypewriter" pitchFamily="49" charset="0"/>
              </a:rPr>
              <a:t>&lt;stdio.h&gt;</a:t>
            </a:r>
            <a:r>
              <a:rPr lang="en-US" sz="2500" smtClean="0">
                <a:solidFill>
                  <a:srgbClr val="000000"/>
                </a:solidFill>
                <a:latin typeface="Times New Roman" pitchFamily="18" charset="0"/>
              </a:rPr>
              <a:t>) in the program.</a:t>
            </a:r>
          </a:p>
          <a:p>
            <a:pPr>
              <a:lnSpc>
                <a:spcPct val="80000"/>
              </a:lnSpc>
            </a:pPr>
            <a:r>
              <a:rPr lang="en-US" sz="2500" smtClean="0">
                <a:solidFill>
                  <a:srgbClr val="000000"/>
                </a:solidFill>
                <a:latin typeface="Times New Roman" pitchFamily="18" charset="0"/>
              </a:rPr>
              <a:t>This header contains information used by the compiler when compiling calls to standard input/output library functions such as </a:t>
            </a:r>
            <a:r>
              <a:rPr lang="en-US" sz="2500" smtClean="0">
                <a:solidFill>
                  <a:srgbClr val="000000"/>
                </a:solidFill>
                <a:latin typeface="Lucida Console" pitchFamily="49" charset="0"/>
              </a:rPr>
              <a:t>printf</a:t>
            </a:r>
            <a:r>
              <a:rPr lang="en-US" sz="2500" smtClean="0">
                <a:solidFill>
                  <a:srgbClr val="000000"/>
                </a:solidFill>
                <a:latin typeface="Times New Roman" pitchFamily="18" charset="0"/>
              </a:rPr>
              <a:t>.</a:t>
            </a:r>
          </a:p>
          <a:p>
            <a:pPr>
              <a:lnSpc>
                <a:spcPct val="80000"/>
              </a:lnSpc>
            </a:pPr>
            <a:r>
              <a:rPr lang="en-US" sz="2500" smtClean="0">
                <a:solidFill>
                  <a:srgbClr val="000000"/>
                </a:solidFill>
                <a:latin typeface="Times New Roman" pitchFamily="18" charset="0"/>
              </a:rPr>
              <a:t>Line 6</a:t>
            </a:r>
          </a:p>
          <a:p>
            <a:pPr lvl="2">
              <a:lnSpc>
                <a:spcPct val="80000"/>
              </a:lnSpc>
            </a:pPr>
            <a:r>
              <a:rPr lang="en-US" sz="1900" b="1" smtClean="0">
                <a:solidFill>
                  <a:srgbClr val="0000FF"/>
                </a:solidFill>
                <a:latin typeface="Lucida Console" pitchFamily="49" charset="0"/>
              </a:rPr>
              <a:t>int</a:t>
            </a:r>
            <a:r>
              <a:rPr lang="en-US" sz="1900" b="1" smtClean="0">
                <a:solidFill>
                  <a:srgbClr val="000000"/>
                </a:solidFill>
                <a:latin typeface="Lucida Console" pitchFamily="49" charset="0"/>
              </a:rPr>
              <a:t> main( </a:t>
            </a:r>
            <a:r>
              <a:rPr lang="en-US" sz="1900" b="1" smtClean="0">
                <a:solidFill>
                  <a:srgbClr val="0000FF"/>
                </a:solidFill>
                <a:latin typeface="Lucida Console" pitchFamily="49" charset="0"/>
              </a:rPr>
              <a:t>void</a:t>
            </a:r>
            <a:r>
              <a:rPr lang="en-US" sz="1900" b="1" smtClean="0">
                <a:solidFill>
                  <a:srgbClr val="000000"/>
                </a:solidFill>
                <a:latin typeface="Lucida Console" pitchFamily="49" charset="0"/>
              </a:rPr>
              <a:t> )</a:t>
            </a:r>
          </a:p>
          <a:p>
            <a:pPr>
              <a:lnSpc>
                <a:spcPct val="80000"/>
              </a:lnSpc>
            </a:pPr>
            <a:r>
              <a:rPr lang="en-US" sz="2500" smtClean="0">
                <a:solidFill>
                  <a:srgbClr val="000000"/>
                </a:solidFill>
                <a:latin typeface="Times New Roman" pitchFamily="18" charset="0"/>
              </a:rPr>
              <a:t>is a part of every C program.</a:t>
            </a:r>
          </a:p>
          <a:p>
            <a:pPr>
              <a:lnSpc>
                <a:spcPct val="80000"/>
              </a:lnSpc>
            </a:pPr>
            <a:r>
              <a:rPr lang="en-US" sz="2500" smtClean="0">
                <a:solidFill>
                  <a:srgbClr val="000000"/>
                </a:solidFill>
                <a:latin typeface="Times New Roman" pitchFamily="18" charset="0"/>
              </a:rPr>
              <a:t>The parentheses after </a:t>
            </a:r>
            <a:r>
              <a:rPr lang="en-US" sz="2500" smtClean="0">
                <a:solidFill>
                  <a:srgbClr val="000000"/>
                </a:solidFill>
                <a:latin typeface="Lucida Console" pitchFamily="49" charset="0"/>
              </a:rPr>
              <a:t>main</a:t>
            </a:r>
            <a:r>
              <a:rPr lang="en-US" sz="2500" smtClean="0">
                <a:solidFill>
                  <a:srgbClr val="000000"/>
                </a:solidFill>
                <a:latin typeface="Times New Roman" pitchFamily="18" charset="0"/>
              </a:rPr>
              <a:t> indicate that </a:t>
            </a:r>
            <a:r>
              <a:rPr lang="en-US" sz="2500" smtClean="0">
                <a:solidFill>
                  <a:srgbClr val="000000"/>
                </a:solidFill>
                <a:latin typeface="Lucida Console" pitchFamily="49" charset="0"/>
              </a:rPr>
              <a:t>main</a:t>
            </a:r>
            <a:r>
              <a:rPr lang="en-US" sz="2500" smtClean="0">
                <a:solidFill>
                  <a:srgbClr val="000000"/>
                </a:solidFill>
                <a:latin typeface="Times New Roman" pitchFamily="18" charset="0"/>
              </a:rPr>
              <a:t> is a program building block called a </a:t>
            </a:r>
            <a:r>
              <a:rPr lang="en-US" sz="2500" smtClean="0">
                <a:solidFill>
                  <a:srgbClr val="0000FF"/>
                </a:solidFill>
                <a:latin typeface="Times New Roman" pitchFamily="18" charset="0"/>
              </a:rPr>
              <a:t>function</a:t>
            </a:r>
            <a:r>
              <a:rPr lang="en-US" sz="2500" smtClean="0">
                <a:solidFill>
                  <a:srgbClr val="000000"/>
                </a:solidFill>
                <a:latin typeface="Times New Roman" pitchFamily="18" charset="0"/>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1" descr="ch02images_Page_52.png"/>
          <p:cNvPicPr>
            <a:picLocks noGrp="1" noChangeAspect="1"/>
          </p:cNvPicPr>
          <p:nvPr isPhoto="1"/>
        </p:nvPicPr>
        <p:blipFill>
          <a:blip r:embed="rId2"/>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mtClean="0">
                <a:solidFill>
                  <a:srgbClr val="24B5A1"/>
                </a:solidFill>
                <a:latin typeface="Arial"/>
              </a:rPr>
              <a:t>2.6  </a:t>
            </a:r>
            <a:r>
              <a:rPr lang="en-US" smtClean="0">
                <a:solidFill>
                  <a:srgbClr val="3380E6"/>
                </a:solidFill>
                <a:latin typeface="Arial"/>
              </a:rPr>
              <a:t>Arithmetic in C (Cont.)</a:t>
            </a:r>
          </a:p>
        </p:txBody>
      </p:sp>
      <p:sp>
        <p:nvSpPr>
          <p:cNvPr id="114691" name="Text Placeholder 2"/>
          <p:cNvSpPr>
            <a:spLocks noGrp="1"/>
          </p:cNvSpPr>
          <p:nvPr>
            <p:ph type="body" idx="1"/>
          </p:nvPr>
        </p:nvSpPr>
        <p:spPr/>
        <p:txBody>
          <a:bodyPr>
            <a:normAutofit fontScale="92500" lnSpcReduction="10000"/>
          </a:bodyPr>
          <a:lstStyle/>
          <a:p>
            <a:r>
              <a:rPr lang="en-US" smtClean="0">
                <a:solidFill>
                  <a:srgbClr val="000000"/>
                </a:solidFill>
                <a:latin typeface="Times New Roman" pitchFamily="18" charset="0"/>
              </a:rPr>
              <a:t>The program uses </a:t>
            </a:r>
            <a:r>
              <a:rPr lang="en-US" smtClean="0">
                <a:solidFill>
                  <a:srgbClr val="000000"/>
                </a:solidFill>
                <a:latin typeface="Lucida Console" pitchFamily="49" charset="0"/>
              </a:rPr>
              <a:t>scanf</a:t>
            </a:r>
            <a:r>
              <a:rPr lang="en-US" smtClean="0">
                <a:solidFill>
                  <a:srgbClr val="000000"/>
                </a:solidFill>
                <a:latin typeface="Times New Roman" pitchFamily="18" charset="0"/>
              </a:rPr>
              <a:t> (line 15) to input two numbers.</a:t>
            </a:r>
          </a:p>
          <a:p>
            <a:r>
              <a:rPr lang="en-US" smtClean="0">
                <a:solidFill>
                  <a:srgbClr val="000000"/>
                </a:solidFill>
                <a:latin typeface="Times New Roman" pitchFamily="18" charset="0"/>
              </a:rPr>
              <a:t>Each conversion specifier has a corresponding argument in which a value will be stored.</a:t>
            </a:r>
          </a:p>
          <a:p>
            <a:r>
              <a:rPr lang="en-US" smtClean="0">
                <a:solidFill>
                  <a:srgbClr val="000000"/>
                </a:solidFill>
                <a:latin typeface="Times New Roman" pitchFamily="18" charset="0"/>
              </a:rPr>
              <a:t>The first </a:t>
            </a:r>
            <a:r>
              <a:rPr lang="en-US" smtClean="0">
                <a:solidFill>
                  <a:srgbClr val="000000"/>
                </a:solidFill>
                <a:latin typeface="Lucida Console" pitchFamily="49" charset="0"/>
              </a:rPr>
              <a:t>%d</a:t>
            </a:r>
            <a:r>
              <a:rPr lang="en-US" smtClean="0">
                <a:solidFill>
                  <a:srgbClr val="000000"/>
                </a:solidFill>
                <a:latin typeface="Times New Roman" pitchFamily="18" charset="0"/>
              </a:rPr>
              <a:t> converts a value to be stored in variable </a:t>
            </a:r>
            <a:r>
              <a:rPr lang="en-US" smtClean="0">
                <a:solidFill>
                  <a:srgbClr val="000000"/>
                </a:solidFill>
                <a:latin typeface="Lucida Console" pitchFamily="49" charset="0"/>
              </a:rPr>
              <a:t>num1</a:t>
            </a:r>
            <a:r>
              <a:rPr lang="en-US" smtClean="0">
                <a:solidFill>
                  <a:srgbClr val="000000"/>
                </a:solidFill>
                <a:latin typeface="Times New Roman" pitchFamily="18" charset="0"/>
              </a:rPr>
              <a:t>, and the second </a:t>
            </a:r>
            <a:r>
              <a:rPr lang="en-US" smtClean="0">
                <a:solidFill>
                  <a:srgbClr val="000000"/>
                </a:solidFill>
                <a:latin typeface="Lucida Console" pitchFamily="49" charset="0"/>
              </a:rPr>
              <a:t>%d</a:t>
            </a:r>
            <a:r>
              <a:rPr lang="en-US" smtClean="0">
                <a:solidFill>
                  <a:srgbClr val="000000"/>
                </a:solidFill>
                <a:latin typeface="Times New Roman" pitchFamily="18" charset="0"/>
              </a:rPr>
              <a:t> converts a value to be stored in variable </a:t>
            </a:r>
            <a:r>
              <a:rPr lang="en-US" smtClean="0">
                <a:solidFill>
                  <a:srgbClr val="000000"/>
                </a:solidFill>
                <a:latin typeface="Lucida Console" pitchFamily="49" charset="0"/>
              </a:rPr>
              <a:t>num2</a:t>
            </a:r>
            <a:r>
              <a:rPr lang="en-US" smtClean="0">
                <a:solidFill>
                  <a:srgbClr val="000000"/>
                </a:solidFill>
                <a:latin typeface="Times New Roman" pitchFamily="18" charset="0"/>
              </a:rPr>
              <a:t>.</a:t>
            </a:r>
          </a:p>
          <a:p>
            <a:r>
              <a:rPr lang="en-US" smtClean="0">
                <a:solidFill>
                  <a:srgbClr val="000000"/>
                </a:solidFill>
                <a:latin typeface="Times New Roman" pitchFamily="18" charset="0"/>
              </a:rPr>
              <a:t>Indenting the body of each </a:t>
            </a:r>
            <a:r>
              <a:rPr lang="en-US" smtClean="0">
                <a:solidFill>
                  <a:srgbClr val="000000"/>
                </a:solidFill>
                <a:latin typeface="Lucida Console" pitchFamily="49" charset="0"/>
              </a:rPr>
              <a:t>if</a:t>
            </a:r>
            <a:r>
              <a:rPr lang="en-US" smtClean="0">
                <a:solidFill>
                  <a:srgbClr val="000000"/>
                </a:solidFill>
                <a:latin typeface="Times New Roman" pitchFamily="18" charset="0"/>
              </a:rPr>
              <a:t> statement and placing blank lines above and below each </a:t>
            </a:r>
            <a:r>
              <a:rPr lang="en-US" smtClean="0">
                <a:solidFill>
                  <a:srgbClr val="000000"/>
                </a:solidFill>
                <a:latin typeface="Lucida Console" pitchFamily="49" charset="0"/>
              </a:rPr>
              <a:t>if</a:t>
            </a:r>
            <a:r>
              <a:rPr lang="en-US" smtClean="0">
                <a:solidFill>
                  <a:srgbClr val="000000"/>
                </a:solidFill>
                <a:latin typeface="Times New Roman" pitchFamily="18" charset="0"/>
              </a:rPr>
              <a:t> statement enhances program readability.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1" descr="ch02images_Page_59.png"/>
          <p:cNvPicPr>
            <a:picLocks noGrp="1" noChangeAspect="1"/>
          </p:cNvPicPr>
          <p:nvPr isPhoto="1"/>
        </p:nvPicPr>
        <p:blipFill>
          <a:blip r:embed="rId2" cstate="print"/>
          <a:srcRect/>
          <a:stretch>
            <a:fillRect/>
          </a:stretch>
        </p:blipFill>
        <p:spPr bwMode="auto">
          <a:xfrm>
            <a:off x="0" y="652463"/>
            <a:ext cx="9144000" cy="5551487"/>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3380E6"/>
                </a:solidFill>
                <a:latin typeface="Arial"/>
              </a:rPr>
              <a:t>C - Loops</a:t>
            </a:r>
          </a:p>
        </p:txBody>
      </p:sp>
      <p:sp>
        <p:nvSpPr>
          <p:cNvPr id="114691" name="Text Placeholder 2"/>
          <p:cNvSpPr>
            <a:spLocks noGrp="1"/>
          </p:cNvSpPr>
          <p:nvPr>
            <p:ph type="body" idx="1"/>
          </p:nvPr>
        </p:nvSpPr>
        <p:spPr/>
        <p:txBody>
          <a:bodyPr>
            <a:normAutofit fontScale="70000" lnSpcReduction="20000"/>
          </a:bodyPr>
          <a:lstStyle/>
          <a:p>
            <a:r>
              <a:rPr lang="en-IN" dirty="0"/>
              <a:t>You may encounter situations, when a block of code needs to be executed several number of times. In general, statements are executed sequentially: The first statement in a function is executed first, followed by the second, and so on</a:t>
            </a:r>
            <a:r>
              <a:rPr lang="en-IN" dirty="0" smtClean="0"/>
              <a:t>.</a:t>
            </a:r>
          </a:p>
          <a:p>
            <a:endParaRPr lang="en-IN" dirty="0"/>
          </a:p>
          <a:p>
            <a:r>
              <a:rPr lang="en-IN" dirty="0"/>
              <a:t>Programming languages provide various control structures that allow for more complicated execution paths</a:t>
            </a:r>
            <a:r>
              <a:rPr lang="en-IN" dirty="0" smtClean="0"/>
              <a:t>.</a:t>
            </a:r>
          </a:p>
          <a:p>
            <a:endParaRPr lang="en-IN" dirty="0"/>
          </a:p>
          <a:p>
            <a:r>
              <a:rPr lang="en-IN" dirty="0"/>
              <a:t>A loop statement allows us to execute a statement or group of statements multiple times. Given below is the general form of a loop statement in most of the programming languages −</a:t>
            </a:r>
          </a:p>
          <a:p>
            <a:pPr>
              <a:buNone/>
            </a:pPr>
            <a:r>
              <a:rPr lang="en-IN" dirty="0" smtClean="0"/>
              <a:t/>
            </a:r>
            <a:br>
              <a:rPr lang="en-IN" dirty="0" smtClean="0"/>
            </a:br>
            <a:endParaRPr lang="en-US" dirty="0" smtClean="0">
              <a:solidFill>
                <a:srgbClr val="000000"/>
              </a:solidFill>
              <a:latin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80E6"/>
                </a:solidFill>
                <a:latin typeface="Arial"/>
              </a:rPr>
              <a:t>C - Loops</a:t>
            </a:r>
            <a:endParaRPr lang="en-IN" dirty="0"/>
          </a:p>
        </p:txBody>
      </p:sp>
      <p:pic>
        <p:nvPicPr>
          <p:cNvPr id="2050" name="Picture 2"/>
          <p:cNvPicPr>
            <a:picLocks noChangeAspect="1" noChangeArrowheads="1"/>
          </p:cNvPicPr>
          <p:nvPr/>
        </p:nvPicPr>
        <p:blipFill>
          <a:blip r:embed="rId2"/>
          <a:srcRect/>
          <a:stretch>
            <a:fillRect/>
          </a:stretch>
        </p:blipFill>
        <p:spPr bwMode="auto">
          <a:xfrm>
            <a:off x="2690813" y="1704975"/>
            <a:ext cx="3762375" cy="344805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80E6"/>
                </a:solidFill>
                <a:latin typeface="Arial"/>
              </a:rPr>
              <a:t>C - Loops</a:t>
            </a:r>
            <a:endParaRPr lang="en-IN" dirty="0"/>
          </a:p>
        </p:txBody>
      </p:sp>
      <p:sp>
        <p:nvSpPr>
          <p:cNvPr id="3" name="Text Placeholder 2"/>
          <p:cNvSpPr>
            <a:spLocks noGrp="1"/>
          </p:cNvSpPr>
          <p:nvPr>
            <p:ph type="body" idx="1"/>
          </p:nvPr>
        </p:nvSpPr>
        <p:spPr/>
        <p:txBody>
          <a:bodyPr>
            <a:normAutofit fontScale="70000" lnSpcReduction="20000"/>
          </a:bodyPr>
          <a:lstStyle/>
          <a:p>
            <a:pPr>
              <a:buNone/>
            </a:pPr>
            <a:r>
              <a:rPr lang="en-IN" dirty="0"/>
              <a:t>C programming language provides the following types of loops to </a:t>
            </a:r>
            <a:r>
              <a:rPr lang="en-IN" dirty="0" smtClean="0"/>
              <a:t>handle looping </a:t>
            </a:r>
            <a:r>
              <a:rPr lang="en-IN" dirty="0"/>
              <a:t>requirements</a:t>
            </a:r>
            <a:r>
              <a:rPr lang="en-IN" dirty="0" smtClean="0"/>
              <a:t>.</a:t>
            </a:r>
          </a:p>
          <a:p>
            <a:pPr>
              <a:buNone/>
            </a:pPr>
            <a:endParaRPr lang="en-IN" dirty="0"/>
          </a:p>
          <a:p>
            <a:pPr fontAlgn="t">
              <a:buNone/>
            </a:pPr>
            <a:r>
              <a:rPr lang="en-IN" dirty="0" smtClean="0"/>
              <a:t>Loop Type &amp; Description</a:t>
            </a:r>
          </a:p>
          <a:p>
            <a:pPr fontAlgn="t">
              <a:buNone/>
            </a:pPr>
            <a:endParaRPr lang="en-IN" dirty="0" smtClean="0"/>
          </a:p>
          <a:p>
            <a:pPr marL="514350" indent="-514350" fontAlgn="t">
              <a:buFont typeface="+mj-lt"/>
              <a:buAutoNum type="arabicPeriod"/>
            </a:pPr>
            <a:r>
              <a:rPr lang="en-IN" b="1" dirty="0" smtClean="0">
                <a:hlinkClick r:id="rId2"/>
              </a:rPr>
              <a:t>while </a:t>
            </a:r>
            <a:r>
              <a:rPr lang="en-IN" b="1" dirty="0" err="1">
                <a:hlinkClick r:id="rId2"/>
              </a:rPr>
              <a:t>loop</a:t>
            </a:r>
            <a:r>
              <a:rPr lang="en-IN" dirty="0" err="1"/>
              <a:t>Repeats</a:t>
            </a:r>
            <a:r>
              <a:rPr lang="en-IN" dirty="0"/>
              <a:t> a statement or group of statements while a given condition is true. It tests the condition before executing the loop body.</a:t>
            </a:r>
          </a:p>
          <a:p>
            <a:pPr marL="514350" indent="-514350" fontAlgn="t">
              <a:buFont typeface="+mj-lt"/>
              <a:buAutoNum type="arabicPeriod"/>
            </a:pPr>
            <a:r>
              <a:rPr lang="en-IN" b="1" dirty="0" smtClean="0">
                <a:hlinkClick r:id="rId3"/>
              </a:rPr>
              <a:t>for </a:t>
            </a:r>
            <a:r>
              <a:rPr lang="en-IN" b="1" dirty="0" err="1">
                <a:hlinkClick r:id="rId3"/>
              </a:rPr>
              <a:t>loop</a:t>
            </a:r>
            <a:r>
              <a:rPr lang="en-IN" dirty="0" err="1"/>
              <a:t>Executes</a:t>
            </a:r>
            <a:r>
              <a:rPr lang="en-IN" dirty="0"/>
              <a:t> a sequence of statements multiple times and abbreviates the code that manages the loop variable.</a:t>
            </a:r>
          </a:p>
          <a:p>
            <a:pPr marL="514350" indent="-514350" fontAlgn="t">
              <a:buFont typeface="+mj-lt"/>
              <a:buAutoNum type="arabicPeriod"/>
            </a:pPr>
            <a:r>
              <a:rPr lang="en-IN" b="1" dirty="0" smtClean="0">
                <a:hlinkClick r:id="rId4"/>
              </a:rPr>
              <a:t>do</a:t>
            </a:r>
            <a:r>
              <a:rPr lang="en-IN" b="1" dirty="0">
                <a:hlinkClick r:id="rId4"/>
              </a:rPr>
              <a:t>...while </a:t>
            </a:r>
            <a:r>
              <a:rPr lang="en-IN" b="1" dirty="0" err="1">
                <a:hlinkClick r:id="rId4"/>
              </a:rPr>
              <a:t>loop</a:t>
            </a:r>
            <a:r>
              <a:rPr lang="en-IN" dirty="0" err="1"/>
              <a:t>It</a:t>
            </a:r>
            <a:r>
              <a:rPr lang="en-IN" dirty="0"/>
              <a:t> is more like a while statement, except that it tests the condition at the end of the loop body.</a:t>
            </a:r>
          </a:p>
          <a:p>
            <a:pPr marL="514350" indent="-514350" fontAlgn="t">
              <a:buFont typeface="+mj-lt"/>
              <a:buAutoNum type="arabicPeriod"/>
            </a:pPr>
            <a:r>
              <a:rPr lang="en-IN" b="1" dirty="0" smtClean="0">
                <a:hlinkClick r:id="rId5"/>
              </a:rPr>
              <a:t>nested </a:t>
            </a:r>
            <a:r>
              <a:rPr lang="en-IN" b="1" dirty="0" err="1">
                <a:hlinkClick r:id="rId5"/>
              </a:rPr>
              <a:t>loops</a:t>
            </a:r>
            <a:r>
              <a:rPr lang="en-IN" dirty="0" err="1"/>
              <a:t>You</a:t>
            </a:r>
            <a:r>
              <a:rPr lang="en-IN" dirty="0"/>
              <a:t> can use one or more loops inside any other while, for, or do..while loop</a:t>
            </a:r>
            <a:r>
              <a:rPr lang="en-IN" dirty="0" smtClean="0"/>
              <a:t>.</a:t>
            </a:r>
          </a:p>
          <a:p>
            <a:pPr fontAlgn="t"/>
            <a:endParaRPr lang="en-IN" dirty="0"/>
          </a:p>
          <a:p>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 Control Statements</a:t>
            </a:r>
          </a:p>
        </p:txBody>
      </p:sp>
      <p:sp>
        <p:nvSpPr>
          <p:cNvPr id="3" name="Text Placeholder 2"/>
          <p:cNvSpPr>
            <a:spLocks noGrp="1"/>
          </p:cNvSpPr>
          <p:nvPr>
            <p:ph type="body" idx="1"/>
          </p:nvPr>
        </p:nvSpPr>
        <p:spPr/>
        <p:txBody>
          <a:bodyPr/>
          <a:lstStyle/>
          <a:p>
            <a:r>
              <a:rPr lang="en-IN" sz="1800" dirty="0"/>
              <a:t>Loop control statements change execution from its normal sequence. When execution leaves a scope, all automatic objects that were created in that scope are destroyed.</a:t>
            </a:r>
          </a:p>
          <a:p>
            <a:r>
              <a:rPr lang="en-IN" sz="1800" dirty="0"/>
              <a:t>C supports the following control statements</a:t>
            </a:r>
            <a:r>
              <a:rPr lang="en-IN" sz="1800" dirty="0" smtClean="0"/>
              <a:t>.</a:t>
            </a:r>
          </a:p>
          <a:p>
            <a:endParaRPr lang="en-IN" dirty="0"/>
          </a:p>
          <a:p>
            <a:endParaRPr lang="en-IN" dirty="0"/>
          </a:p>
          <a:p>
            <a:endParaRPr lang="en-IN" dirty="0" smtClean="0"/>
          </a:p>
          <a:p>
            <a:endParaRPr lang="en-IN" dirty="0"/>
          </a:p>
          <a:p>
            <a:endParaRPr lang="en-IN" dirty="0" smtClean="0"/>
          </a:p>
          <a:p>
            <a:endParaRPr lang="en-IN" dirty="0"/>
          </a:p>
          <a:p>
            <a:endParaRPr lang="en-IN" dirty="0"/>
          </a:p>
        </p:txBody>
      </p:sp>
      <p:pic>
        <p:nvPicPr>
          <p:cNvPr id="3074" name="Picture 2"/>
          <p:cNvPicPr>
            <a:picLocks noChangeAspect="1" noChangeArrowheads="1"/>
          </p:cNvPicPr>
          <p:nvPr/>
        </p:nvPicPr>
        <p:blipFill>
          <a:blip r:embed="rId2"/>
          <a:srcRect/>
          <a:stretch>
            <a:fillRect/>
          </a:stretch>
        </p:blipFill>
        <p:spPr bwMode="auto">
          <a:xfrm>
            <a:off x="1071538" y="3000372"/>
            <a:ext cx="5695950" cy="2790825"/>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Infinite Loop</a:t>
            </a:r>
            <a:endParaRPr lang="en-IN" dirty="0"/>
          </a:p>
        </p:txBody>
      </p:sp>
      <p:sp>
        <p:nvSpPr>
          <p:cNvPr id="3" name="Text Placeholder 2"/>
          <p:cNvSpPr>
            <a:spLocks noGrp="1"/>
          </p:cNvSpPr>
          <p:nvPr>
            <p:ph type="body" idx="1"/>
          </p:nvPr>
        </p:nvSpPr>
        <p:spPr/>
        <p:txBody>
          <a:bodyPr>
            <a:normAutofit lnSpcReduction="10000"/>
          </a:bodyPr>
          <a:lstStyle/>
          <a:p>
            <a:r>
              <a:rPr lang="en-IN" sz="1800" dirty="0" smtClean="0"/>
              <a:t>A </a:t>
            </a:r>
            <a:r>
              <a:rPr lang="en-IN" sz="1800" dirty="0"/>
              <a:t>loop becomes an infinite loop if a condition never becomes false. The </a:t>
            </a:r>
            <a:r>
              <a:rPr lang="en-IN" sz="1800" b="1" dirty="0" smtClean="0"/>
              <a:t>for </a:t>
            </a:r>
            <a:r>
              <a:rPr lang="en-IN" sz="1800" dirty="0" smtClean="0"/>
              <a:t>loop </a:t>
            </a:r>
            <a:r>
              <a:rPr lang="en-IN" sz="1800" dirty="0"/>
              <a:t>is traditionally used for this purpose. Since none of the three expressions that form the 'for' loop are required, you can make an endless loop by leaving the conditional expression empty</a:t>
            </a:r>
            <a:r>
              <a:rPr lang="en-IN" sz="1800" dirty="0" smtClean="0"/>
              <a:t>.</a:t>
            </a:r>
          </a:p>
          <a:p>
            <a:endParaRPr lang="en-IN" dirty="0"/>
          </a:p>
          <a:p>
            <a:endParaRPr lang="en-IN" dirty="0" smtClean="0"/>
          </a:p>
          <a:p>
            <a:endParaRPr lang="en-IN" dirty="0"/>
          </a:p>
          <a:p>
            <a:endParaRPr lang="en-IN" dirty="0"/>
          </a:p>
          <a:p>
            <a:r>
              <a:rPr lang="en-IN" sz="1800" dirty="0"/>
              <a:t>When the conditional expression is absent, it is assumed to be true. You may have an initialization and increment expression, but C programmers more commonly use the for(;;) construct to signify an infinite loop.</a:t>
            </a:r>
          </a:p>
          <a:p>
            <a:r>
              <a:rPr lang="en-IN" sz="1800" dirty="0"/>
              <a:t>NOTE − You can terminate an infinite loop by pressing Ctrl + C keys.</a:t>
            </a:r>
          </a:p>
          <a:p>
            <a:endParaRPr lang="en-IN" dirty="0"/>
          </a:p>
        </p:txBody>
      </p:sp>
      <p:pic>
        <p:nvPicPr>
          <p:cNvPr id="4098" name="Picture 2"/>
          <p:cNvPicPr>
            <a:picLocks noChangeAspect="1" noChangeArrowheads="1"/>
          </p:cNvPicPr>
          <p:nvPr/>
        </p:nvPicPr>
        <p:blipFill>
          <a:blip r:embed="rId2"/>
          <a:srcRect/>
          <a:stretch>
            <a:fillRect/>
          </a:stretch>
        </p:blipFill>
        <p:spPr bwMode="auto">
          <a:xfrm>
            <a:off x="1000100" y="2714620"/>
            <a:ext cx="7072362" cy="1954684"/>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Strings</a:t>
            </a:r>
            <a:endParaRPr lang="en-IN" dirty="0"/>
          </a:p>
        </p:txBody>
      </p:sp>
      <p:sp>
        <p:nvSpPr>
          <p:cNvPr id="3" name="Text Placeholder 2"/>
          <p:cNvSpPr>
            <a:spLocks noGrp="1"/>
          </p:cNvSpPr>
          <p:nvPr>
            <p:ph type="body" idx="1"/>
          </p:nvPr>
        </p:nvSpPr>
        <p:spPr/>
        <p:txBody>
          <a:bodyPr>
            <a:normAutofit lnSpcReduction="10000"/>
          </a:bodyPr>
          <a:lstStyle/>
          <a:p>
            <a:r>
              <a:rPr lang="en-IN" sz="2400" dirty="0"/>
              <a:t>Strings are actually one-dimensional array of characters terminated by a </a:t>
            </a:r>
            <a:r>
              <a:rPr lang="en-IN" sz="2400" b="1" dirty="0" err="1"/>
              <a:t>null</a:t>
            </a:r>
            <a:r>
              <a:rPr lang="en-IN" sz="2400" dirty="0" err="1"/>
              <a:t>character</a:t>
            </a:r>
            <a:r>
              <a:rPr lang="en-IN" sz="2400" dirty="0"/>
              <a:t> '\0'. Thus a null-terminated string contains the characters that comprise the string followed by a </a:t>
            </a:r>
            <a:r>
              <a:rPr lang="en-IN" sz="2400" b="1" dirty="0"/>
              <a:t>null</a:t>
            </a:r>
            <a:r>
              <a:rPr lang="en-IN" sz="2400" dirty="0" smtClean="0"/>
              <a:t>.</a:t>
            </a:r>
          </a:p>
          <a:p>
            <a:endParaRPr lang="en-IN" sz="2400" dirty="0"/>
          </a:p>
          <a:p>
            <a:r>
              <a:rPr lang="en-IN" sz="2400" dirty="0"/>
              <a:t>The following declaration and initialization create a string consisting of the word "Hello". To hold the null character at the end of the array, the size of the character array containing the string is one more than the number of characters in the word "Hello</a:t>
            </a:r>
            <a:r>
              <a:rPr lang="en-IN" sz="2400" dirty="0" smtClean="0"/>
              <a:t>.“</a:t>
            </a:r>
          </a:p>
          <a:p>
            <a:endParaRPr lang="en-IN" sz="2400" dirty="0"/>
          </a:p>
          <a:p>
            <a:r>
              <a:rPr lang="en-IN" sz="2400" dirty="0" smtClean="0"/>
              <a:t>char greeting[6] = {'H', 'e', 'l', 'l', 'o', '\0'};</a:t>
            </a:r>
            <a:endParaRPr lang="en-IN"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Strings</a:t>
            </a:r>
            <a:endParaRPr lang="en-IN" dirty="0"/>
          </a:p>
        </p:txBody>
      </p:sp>
      <p:sp>
        <p:nvSpPr>
          <p:cNvPr id="3" name="Text Placeholder 2"/>
          <p:cNvSpPr>
            <a:spLocks noGrp="1"/>
          </p:cNvSpPr>
          <p:nvPr>
            <p:ph type="body" idx="1"/>
          </p:nvPr>
        </p:nvSpPr>
        <p:spPr/>
        <p:txBody>
          <a:bodyPr>
            <a:normAutofit/>
          </a:bodyPr>
          <a:lstStyle/>
          <a:p>
            <a:r>
              <a:rPr lang="en-IN" dirty="0"/>
              <a:t>Following is the memory presentation of the above defined string in C/C++ −</a:t>
            </a:r>
          </a:p>
        </p:txBody>
      </p:sp>
      <p:pic>
        <p:nvPicPr>
          <p:cNvPr id="5122" name="Picture 2"/>
          <p:cNvPicPr>
            <a:picLocks noChangeAspect="1" noChangeArrowheads="1"/>
          </p:cNvPicPr>
          <p:nvPr/>
        </p:nvPicPr>
        <p:blipFill>
          <a:blip r:embed="rId2"/>
          <a:srcRect/>
          <a:stretch>
            <a:fillRect/>
          </a:stretch>
        </p:blipFill>
        <p:spPr bwMode="auto">
          <a:xfrm>
            <a:off x="928662" y="2643182"/>
            <a:ext cx="5743575" cy="1952625"/>
          </a:xfrm>
          <a:prstGeom prst="rect">
            <a:avLst/>
          </a:prstGeom>
          <a:noFill/>
          <a:ln w="9525">
            <a:noFill/>
            <a:miter lim="800000"/>
            <a:headEnd/>
            <a:tailEnd/>
          </a:ln>
          <a:effectLst/>
        </p:spPr>
      </p:pic>
      <p:sp>
        <p:nvSpPr>
          <p:cNvPr id="5" name="Rectangle 4"/>
          <p:cNvSpPr/>
          <p:nvPr/>
        </p:nvSpPr>
        <p:spPr>
          <a:xfrm>
            <a:off x="857224" y="4643446"/>
            <a:ext cx="7786742" cy="923330"/>
          </a:xfrm>
          <a:prstGeom prst="rect">
            <a:avLst/>
          </a:prstGeom>
        </p:spPr>
        <p:txBody>
          <a:bodyPr wrap="square">
            <a:spAutoFit/>
          </a:bodyPr>
          <a:lstStyle/>
          <a:p>
            <a:r>
              <a:rPr lang="en-IN" dirty="0"/>
              <a:t>Actually, you do not place the </a:t>
            </a:r>
            <a:r>
              <a:rPr lang="en-IN" i="1" dirty="0"/>
              <a:t>null</a:t>
            </a:r>
            <a:r>
              <a:rPr lang="en-IN" dirty="0"/>
              <a:t> character at the end of a string constant. The C compiler automatically places the '\0' at the end of the string when it initializes the array.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22531" name="Text Placeholder 2"/>
          <p:cNvSpPr>
            <a:spLocks noGrp="1"/>
          </p:cNvSpPr>
          <p:nvPr>
            <p:ph type="body" idx="1"/>
          </p:nvPr>
        </p:nvSpPr>
        <p:spPr/>
        <p:txBody>
          <a:bodyPr>
            <a:normAutofit fontScale="92500" lnSpcReduction="10000"/>
          </a:bodyPr>
          <a:lstStyle/>
          <a:p>
            <a:r>
              <a:rPr lang="en-US" dirty="0" smtClean="0">
                <a:solidFill>
                  <a:srgbClr val="000000"/>
                </a:solidFill>
                <a:latin typeface="Times New Roman" pitchFamily="18" charset="0"/>
              </a:rPr>
              <a:t>C programs contain one or more functions, one of which must be </a:t>
            </a:r>
            <a:r>
              <a:rPr lang="en-US" dirty="0" smtClean="0">
                <a:solidFill>
                  <a:srgbClr val="000000"/>
                </a:solidFill>
                <a:latin typeface="Lucida Console" pitchFamily="49" charset="0"/>
              </a:rPr>
              <a:t>main</a:t>
            </a:r>
            <a:r>
              <a:rPr lang="en-US" dirty="0" smtClean="0">
                <a:solidFill>
                  <a:srgbClr val="000000"/>
                </a:solidFill>
                <a:latin typeface="Times New Roman" pitchFamily="18" charset="0"/>
              </a:rPr>
              <a:t>.</a:t>
            </a:r>
          </a:p>
          <a:p>
            <a:r>
              <a:rPr lang="en-US" dirty="0" smtClean="0">
                <a:solidFill>
                  <a:srgbClr val="000000"/>
                </a:solidFill>
                <a:latin typeface="Times New Roman" pitchFamily="18" charset="0"/>
              </a:rPr>
              <a:t>Every program in C begins executing at the function </a:t>
            </a:r>
            <a:r>
              <a:rPr lang="en-US" dirty="0" smtClean="0">
                <a:solidFill>
                  <a:srgbClr val="000000"/>
                </a:solidFill>
                <a:latin typeface="Lucida Console" pitchFamily="49" charset="0"/>
              </a:rPr>
              <a:t>main</a:t>
            </a:r>
            <a:r>
              <a:rPr lang="en-US" dirty="0" smtClean="0">
                <a:solidFill>
                  <a:srgbClr val="000000"/>
                </a:solidFill>
                <a:latin typeface="Times New Roman" pitchFamily="18" charset="0"/>
              </a:rPr>
              <a:t>.</a:t>
            </a:r>
          </a:p>
          <a:p>
            <a:r>
              <a:rPr lang="en-US" dirty="0" smtClean="0">
                <a:solidFill>
                  <a:srgbClr val="000000"/>
                </a:solidFill>
                <a:latin typeface="Times New Roman" pitchFamily="18" charset="0"/>
              </a:rPr>
              <a:t>The keyword </a:t>
            </a:r>
            <a:r>
              <a:rPr lang="en-US" dirty="0" err="1" smtClean="0">
                <a:solidFill>
                  <a:srgbClr val="000000"/>
                </a:solidFill>
                <a:latin typeface="Lucida Console" pitchFamily="49" charset="0"/>
              </a:rPr>
              <a:t>int</a:t>
            </a:r>
            <a:r>
              <a:rPr lang="en-US" dirty="0" smtClean="0">
                <a:solidFill>
                  <a:srgbClr val="000000"/>
                </a:solidFill>
                <a:latin typeface="Times New Roman" pitchFamily="18" charset="0"/>
              </a:rPr>
              <a:t> to the left of </a:t>
            </a:r>
            <a:r>
              <a:rPr lang="en-US" dirty="0" smtClean="0">
                <a:solidFill>
                  <a:srgbClr val="000000"/>
                </a:solidFill>
                <a:latin typeface="Lucida Console" pitchFamily="49" charset="0"/>
              </a:rPr>
              <a:t>main</a:t>
            </a:r>
            <a:r>
              <a:rPr lang="en-US" dirty="0" smtClean="0">
                <a:solidFill>
                  <a:srgbClr val="000000"/>
                </a:solidFill>
                <a:latin typeface="Times New Roman" pitchFamily="18" charset="0"/>
              </a:rPr>
              <a:t> indicates that </a:t>
            </a:r>
            <a:r>
              <a:rPr lang="en-US" dirty="0" smtClean="0">
                <a:solidFill>
                  <a:srgbClr val="000000"/>
                </a:solidFill>
                <a:latin typeface="Lucida Console" pitchFamily="49" charset="0"/>
              </a:rPr>
              <a:t>main</a:t>
            </a:r>
            <a:r>
              <a:rPr lang="en-US" dirty="0" smtClean="0">
                <a:solidFill>
                  <a:srgbClr val="000000"/>
                </a:solidFill>
                <a:latin typeface="Times New Roman" pitchFamily="18" charset="0"/>
              </a:rPr>
              <a:t> “returns” an integer (whole number) value.</a:t>
            </a:r>
          </a:p>
          <a:p>
            <a:r>
              <a:rPr lang="en-US" dirty="0" smtClean="0">
                <a:solidFill>
                  <a:srgbClr val="000000"/>
                </a:solidFill>
                <a:latin typeface="Times New Roman" pitchFamily="18" charset="0"/>
              </a:rPr>
              <a:t>We’ll explain what it means for a function to “return a value” when we demonstrate how to create your own functions in Chapter 5.</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r>
              <a:rPr lang="en-IN" dirty="0"/>
              <a:t> Let us try to print the above mentioned string −</a:t>
            </a:r>
          </a:p>
        </p:txBody>
      </p:sp>
      <p:pic>
        <p:nvPicPr>
          <p:cNvPr id="6146" name="Picture 2"/>
          <p:cNvPicPr>
            <a:picLocks noChangeAspect="1" noChangeArrowheads="1"/>
          </p:cNvPicPr>
          <p:nvPr/>
        </p:nvPicPr>
        <p:blipFill>
          <a:blip r:embed="rId2"/>
          <a:srcRect/>
          <a:stretch>
            <a:fillRect/>
          </a:stretch>
        </p:blipFill>
        <p:spPr bwMode="auto">
          <a:xfrm>
            <a:off x="714348" y="2714620"/>
            <a:ext cx="7643866" cy="2071702"/>
          </a:xfrm>
          <a:prstGeom prst="rect">
            <a:avLst/>
          </a:prstGeom>
          <a:noFill/>
          <a:ln w="9525">
            <a:noFill/>
            <a:miter lim="800000"/>
            <a:headEnd/>
            <a:tailEnd/>
          </a:ln>
          <a:effectLst/>
        </p:spPr>
      </p:pic>
      <p:sp>
        <p:nvSpPr>
          <p:cNvPr id="6147" name="Rectangle 3"/>
          <p:cNvSpPr>
            <a:spLocks noChangeArrowheads="1"/>
          </p:cNvSpPr>
          <p:nvPr/>
        </p:nvSpPr>
        <p:spPr bwMode="auto">
          <a:xfrm>
            <a:off x="357158" y="5192925"/>
            <a:ext cx="8786874" cy="307777"/>
          </a:xfrm>
          <a:prstGeom prst="rect">
            <a:avLst/>
          </a:prstGeom>
          <a:solidFill>
            <a:srgbClr val="F1F1F1"/>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When the above code is compiled and executed, it produces the following result −</a:t>
            </a:r>
            <a:endParaRPr kumimoji="0" lang="en-US" sz="900" b="0" i="0" u="none" strike="noStrike" cap="none" normalizeH="0" baseline="0" dirty="0" smtClean="0">
              <a:ln>
                <a:noFill/>
              </a:ln>
              <a:solidFill>
                <a:srgbClr val="313131"/>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313131"/>
                </a:solidFill>
                <a:effectLst/>
                <a:latin typeface="Menlo"/>
                <a:cs typeface="Arial" pitchFamily="34" charset="0"/>
              </a:rPr>
              <a:t>Greeting message: Hello</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23555" name="Text Placeholder 2"/>
          <p:cNvSpPr>
            <a:spLocks noGrp="1"/>
          </p:cNvSpPr>
          <p:nvPr>
            <p:ph type="body" idx="1"/>
          </p:nvPr>
        </p:nvSpPr>
        <p:spPr/>
        <p:txBody>
          <a:bodyPr/>
          <a:lstStyle/>
          <a:p>
            <a:r>
              <a:rPr lang="en-US" smtClean="0">
                <a:solidFill>
                  <a:srgbClr val="000000"/>
                </a:solidFill>
                <a:latin typeface="Times New Roman" pitchFamily="18" charset="0"/>
              </a:rPr>
              <a:t>For now, simply include the keyword </a:t>
            </a:r>
            <a:r>
              <a:rPr lang="en-US" smtClean="0">
                <a:solidFill>
                  <a:srgbClr val="000000"/>
                </a:solidFill>
                <a:latin typeface="Lucida Console" pitchFamily="49" charset="0"/>
              </a:rPr>
              <a:t>int</a:t>
            </a:r>
            <a:r>
              <a:rPr lang="en-US" smtClean="0">
                <a:solidFill>
                  <a:srgbClr val="000000"/>
                </a:solidFill>
                <a:latin typeface="Times New Roman" pitchFamily="18" charset="0"/>
              </a:rPr>
              <a:t> to the left of </a:t>
            </a:r>
            <a:r>
              <a:rPr lang="en-US" smtClean="0">
                <a:solidFill>
                  <a:srgbClr val="000000"/>
                </a:solidFill>
                <a:latin typeface="Lucida Console" pitchFamily="49" charset="0"/>
              </a:rPr>
              <a:t>main</a:t>
            </a:r>
            <a:r>
              <a:rPr lang="en-US" smtClean="0">
                <a:solidFill>
                  <a:srgbClr val="000000"/>
                </a:solidFill>
                <a:latin typeface="Times New Roman" pitchFamily="18" charset="0"/>
              </a:rPr>
              <a:t> in each of your programs.</a:t>
            </a:r>
          </a:p>
          <a:p>
            <a:r>
              <a:rPr lang="en-US" smtClean="0">
                <a:solidFill>
                  <a:srgbClr val="000000"/>
                </a:solidFill>
                <a:latin typeface="Times New Roman" pitchFamily="18" charset="0"/>
              </a:rPr>
              <a:t>Functions also can receive information when they’re called upon to execute.</a:t>
            </a:r>
          </a:p>
          <a:p>
            <a:r>
              <a:rPr lang="en-US" smtClean="0">
                <a:solidFill>
                  <a:srgbClr val="000000"/>
                </a:solidFill>
                <a:latin typeface="Times New Roman" pitchFamily="18" charset="0"/>
              </a:rPr>
              <a:t>The </a:t>
            </a:r>
            <a:r>
              <a:rPr lang="en-US" smtClean="0">
                <a:solidFill>
                  <a:srgbClr val="000000"/>
                </a:solidFill>
                <a:latin typeface="Lucida Console" pitchFamily="49" charset="0"/>
              </a:rPr>
              <a:t>void</a:t>
            </a:r>
            <a:r>
              <a:rPr lang="en-US" smtClean="0">
                <a:solidFill>
                  <a:srgbClr val="000000"/>
                </a:solidFill>
                <a:latin typeface="Times New Roman" pitchFamily="18" charset="0"/>
              </a:rPr>
              <a:t> in parentheses here means that </a:t>
            </a:r>
            <a:r>
              <a:rPr lang="en-US" smtClean="0">
                <a:solidFill>
                  <a:srgbClr val="000000"/>
                </a:solidFill>
                <a:latin typeface="Lucida Console" pitchFamily="49" charset="0"/>
              </a:rPr>
              <a:t>main</a:t>
            </a:r>
            <a:r>
              <a:rPr lang="en-US" smtClean="0">
                <a:solidFill>
                  <a:srgbClr val="000000"/>
                </a:solidFill>
                <a:latin typeface="Times New Roman" pitchFamily="18" charset="0"/>
              </a:rPr>
              <a:t> does not receive any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mtClean="0">
                <a:solidFill>
                  <a:srgbClr val="24B5A1"/>
                </a:solidFill>
                <a:latin typeface="Arial"/>
              </a:rPr>
              <a:t>2.2  </a:t>
            </a:r>
            <a:r>
              <a:rPr lang="en-US" smtClean="0">
                <a:solidFill>
                  <a:srgbClr val="3380E6"/>
                </a:solidFill>
                <a:latin typeface="Arial"/>
              </a:rPr>
              <a:t>A Simple C Program: Printing a Line of Text (Cont.)</a:t>
            </a:r>
          </a:p>
        </p:txBody>
      </p:sp>
      <p:sp>
        <p:nvSpPr>
          <p:cNvPr id="3" name="Text Placeholder 2"/>
          <p:cNvSpPr>
            <a:spLocks noGrp="1"/>
          </p:cNvSpPr>
          <p:nvPr>
            <p:ph type="body" idx="1"/>
          </p:nvPr>
        </p:nvSpPr>
        <p:spPr/>
        <p:txBody>
          <a:bodyPr>
            <a:normAutofit lnSpcReduction="10000"/>
          </a:bodyPr>
          <a:lstStyle/>
          <a:p>
            <a:r>
              <a:rPr lang="en-US" sz="2500" smtClean="0">
                <a:solidFill>
                  <a:srgbClr val="000000"/>
                </a:solidFill>
                <a:latin typeface="Times New Roman" pitchFamily="18" charset="0"/>
              </a:rPr>
              <a:t>A left brace, </a:t>
            </a:r>
            <a:r>
              <a:rPr lang="en-US" sz="2500" smtClean="0">
                <a:solidFill>
                  <a:srgbClr val="000000"/>
                </a:solidFill>
                <a:latin typeface="Lucida Console" pitchFamily="49" charset="0"/>
              </a:rPr>
              <a:t>{</a:t>
            </a:r>
            <a:r>
              <a:rPr lang="en-US" sz="2500" smtClean="0">
                <a:solidFill>
                  <a:srgbClr val="000000"/>
                </a:solidFill>
                <a:latin typeface="Times New Roman" pitchFamily="18" charset="0"/>
              </a:rPr>
              <a:t>, begins the </a:t>
            </a:r>
            <a:r>
              <a:rPr lang="en-US" sz="2500" smtClean="0">
                <a:solidFill>
                  <a:srgbClr val="0000FF"/>
                </a:solidFill>
                <a:latin typeface="Times New Roman" pitchFamily="18" charset="0"/>
              </a:rPr>
              <a:t>body</a:t>
            </a:r>
            <a:r>
              <a:rPr lang="en-US" sz="2500" smtClean="0">
                <a:solidFill>
                  <a:srgbClr val="000000"/>
                </a:solidFill>
                <a:latin typeface="Times New Roman" pitchFamily="18" charset="0"/>
              </a:rPr>
              <a:t> of every function (line 7).</a:t>
            </a:r>
          </a:p>
          <a:p>
            <a:r>
              <a:rPr lang="en-US" sz="2500" smtClean="0">
                <a:solidFill>
                  <a:srgbClr val="000000"/>
                </a:solidFill>
                <a:latin typeface="Times New Roman" pitchFamily="18" charset="0"/>
              </a:rPr>
              <a:t>A corresponding </a:t>
            </a:r>
            <a:r>
              <a:rPr lang="en-US" sz="2500" smtClean="0">
                <a:solidFill>
                  <a:srgbClr val="0000FF"/>
                </a:solidFill>
                <a:latin typeface="Times New Roman" pitchFamily="18" charset="0"/>
              </a:rPr>
              <a:t>right brace</a:t>
            </a:r>
            <a:r>
              <a:rPr lang="en-US" sz="2500" smtClean="0">
                <a:solidFill>
                  <a:srgbClr val="000000"/>
                </a:solidFill>
                <a:latin typeface="Times New Roman" pitchFamily="18" charset="0"/>
              </a:rPr>
              <a:t> ends each function (line 11).</a:t>
            </a:r>
          </a:p>
          <a:p>
            <a:r>
              <a:rPr lang="en-US" sz="2500" smtClean="0">
                <a:solidFill>
                  <a:srgbClr val="000000"/>
                </a:solidFill>
                <a:latin typeface="Times New Roman" pitchFamily="18" charset="0"/>
              </a:rPr>
              <a:t>This pair of braces and the portion of the program between the braces is called a block.</a:t>
            </a:r>
          </a:p>
          <a:p>
            <a:r>
              <a:rPr lang="en-US" sz="2500" smtClean="0">
                <a:solidFill>
                  <a:srgbClr val="000000"/>
                </a:solidFill>
                <a:latin typeface="Times New Roman" pitchFamily="18" charset="0"/>
              </a:rPr>
              <a:t>Line 8</a:t>
            </a:r>
          </a:p>
          <a:p>
            <a:pPr lvl="2"/>
            <a:r>
              <a:rPr lang="en-US" sz="1900" smtClean="0">
                <a:solidFill>
                  <a:srgbClr val="000000"/>
                </a:solidFill>
                <a:latin typeface="Lucida Console" pitchFamily="49" charset="0"/>
              </a:rPr>
              <a:t>printf( </a:t>
            </a:r>
            <a:r>
              <a:rPr lang="en-US" sz="1900" b="1" smtClean="0">
                <a:solidFill>
                  <a:srgbClr val="128AFF"/>
                </a:solidFill>
                <a:latin typeface="Lucida Console" pitchFamily="49" charset="0"/>
              </a:rPr>
              <a:t>"Welcome to C!\n"</a:t>
            </a:r>
            <a:r>
              <a:rPr lang="en-US" sz="1900" b="1" smtClean="0">
                <a:solidFill>
                  <a:srgbClr val="000000"/>
                </a:solidFill>
                <a:latin typeface="Lucida Console" pitchFamily="49" charset="0"/>
              </a:rPr>
              <a:t> );</a:t>
            </a:r>
          </a:p>
          <a:p>
            <a:r>
              <a:rPr lang="en-US" sz="2500" smtClean="0">
                <a:solidFill>
                  <a:srgbClr val="000000"/>
                </a:solidFill>
                <a:latin typeface="Times New Roman" pitchFamily="18" charset="0"/>
              </a:rPr>
              <a:t>instructs the computer to perform an </a:t>
            </a:r>
            <a:r>
              <a:rPr lang="en-US" sz="2500" smtClean="0">
                <a:solidFill>
                  <a:srgbClr val="0000FF"/>
                </a:solidFill>
                <a:latin typeface="Times New Roman" pitchFamily="18" charset="0"/>
              </a:rPr>
              <a:t>action</a:t>
            </a:r>
            <a:r>
              <a:rPr lang="en-US" sz="2500" smtClean="0">
                <a:solidFill>
                  <a:srgbClr val="000000"/>
                </a:solidFill>
                <a:latin typeface="Times New Roman" pitchFamily="18" charset="0"/>
              </a:rPr>
              <a:t>, namely to print on the screen the </a:t>
            </a:r>
            <a:r>
              <a:rPr lang="en-US" sz="2500" smtClean="0">
                <a:solidFill>
                  <a:srgbClr val="0000FF"/>
                </a:solidFill>
                <a:latin typeface="Times New Roman" pitchFamily="18" charset="0"/>
              </a:rPr>
              <a:t>string</a:t>
            </a:r>
            <a:r>
              <a:rPr lang="en-US" sz="2500" smtClean="0">
                <a:solidFill>
                  <a:srgbClr val="000000"/>
                </a:solidFill>
                <a:latin typeface="Times New Roman" pitchFamily="18" charset="0"/>
              </a:rPr>
              <a:t> of characters marked by the quotation marks.</a:t>
            </a:r>
          </a:p>
          <a:p>
            <a:r>
              <a:rPr lang="en-US" sz="2500" smtClean="0">
                <a:solidFill>
                  <a:srgbClr val="000000"/>
                </a:solidFill>
                <a:latin typeface="Times New Roman" pitchFamily="18" charset="0"/>
              </a:rPr>
              <a:t>A string is sometimes called a </a:t>
            </a:r>
            <a:r>
              <a:rPr lang="en-US" sz="2500" smtClean="0">
                <a:solidFill>
                  <a:srgbClr val="0000FF"/>
                </a:solidFill>
                <a:latin typeface="Times New Roman" pitchFamily="18" charset="0"/>
              </a:rPr>
              <a:t>character string</a:t>
            </a:r>
            <a:r>
              <a:rPr lang="en-US" sz="2500" smtClean="0">
                <a:solidFill>
                  <a:srgbClr val="000000"/>
                </a:solidFill>
                <a:latin typeface="Times New Roman" pitchFamily="18" charset="0"/>
              </a:rPr>
              <a:t>, a </a:t>
            </a:r>
            <a:r>
              <a:rPr lang="en-US" sz="2500" smtClean="0">
                <a:solidFill>
                  <a:srgbClr val="0000FF"/>
                </a:solidFill>
                <a:latin typeface="Times New Roman" pitchFamily="18" charset="0"/>
              </a:rPr>
              <a:t>message</a:t>
            </a:r>
            <a:r>
              <a:rPr lang="en-US" sz="2500" smtClean="0">
                <a:solidFill>
                  <a:srgbClr val="000000"/>
                </a:solidFill>
                <a:latin typeface="Times New Roman" pitchFamily="18" charset="0"/>
              </a:rPr>
              <a:t> or a </a:t>
            </a:r>
            <a:r>
              <a:rPr lang="en-US" sz="2500" smtClean="0">
                <a:solidFill>
                  <a:srgbClr val="0000FF"/>
                </a:solidFill>
                <a:latin typeface="Times New Roman" pitchFamily="18" charset="0"/>
              </a:rPr>
              <a:t>literal</a:t>
            </a:r>
            <a:r>
              <a:rPr lang="en-US" sz="2500" smtClean="0">
                <a:solidFill>
                  <a:srgbClr val="000000"/>
                </a:solidFill>
                <a:latin typeface="Times New Roman" pitchFamily="18" charset="0"/>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88</TotalTime>
  <Words>3327</Words>
  <Application>Microsoft Office PowerPoint</Application>
  <PresentationFormat>On-screen Show (4:3)</PresentationFormat>
  <Paragraphs>297</Paragraphs>
  <Slides>70</Slides>
  <Notes>1</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Concourse</vt:lpstr>
      <vt:lpstr>Slide 1</vt:lpstr>
      <vt:lpstr>2.2  A Simple C Program: Printing a Line of Text (Cont.)</vt:lpstr>
      <vt:lpstr>2.5  Arithmetic in C (Cont.)</vt:lpstr>
      <vt:lpstr>2.2  A Simple C Program: Printing a Line of Text (Cont.)</vt:lpstr>
      <vt:lpstr>2.2  A Simple C Program: Printing a Line of Text (Cont.)</vt:lpstr>
      <vt:lpstr>2.2  A Simple C Program: Printing a Line of Text (Cont.)</vt:lpstr>
      <vt:lpstr>2.2  A Simple C Program: Printing a Line of Text (Cont.)</vt:lpstr>
      <vt:lpstr>2.2  A Simple C Program: Printing a Line of Text (Cont.)</vt:lpstr>
      <vt:lpstr>2.2  A Simple C Program: Printing a Line of Text (Cont.)</vt:lpstr>
      <vt:lpstr>2.2  A Simple C Program: Printing a Line of Text (Cont.)</vt:lpstr>
      <vt:lpstr>2.2  A Simple C Program: Printing a Line of Text (Cont.)</vt:lpstr>
      <vt:lpstr>Slide 12</vt:lpstr>
      <vt:lpstr>2.2  A Simple C Program: Printing a Line of Text (Cont.)</vt:lpstr>
      <vt:lpstr>2.2  A Simple C Program: Printing a Line of Text (Cont.)</vt:lpstr>
      <vt:lpstr>2.2  A Simple C Program: Printing a Line of Text (Cont.)</vt:lpstr>
      <vt:lpstr>Slide 16</vt:lpstr>
      <vt:lpstr>2.2  A Simple C Program: Printing a Line of Text (Cont.)</vt:lpstr>
      <vt:lpstr>Slide 18</vt:lpstr>
      <vt:lpstr>2.3  Another Simple C Program: Adding Two Integers</vt:lpstr>
      <vt:lpstr>Slide 20</vt:lpstr>
      <vt:lpstr>Slide 21</vt:lpstr>
      <vt:lpstr>2.3  Another Simple C Program: Adding Two Integers (Cont.)</vt:lpstr>
      <vt:lpstr>2.3  Another Simple C Program: Adding Two Integers (Cont.)</vt:lpstr>
      <vt:lpstr>2.3  Another Simple C Program: Adding Two Integers (Cont.)</vt:lpstr>
      <vt:lpstr>2.3  Another Simple C Program: Adding Two Integers (Cont.)</vt:lpstr>
      <vt:lpstr>2.3  Another Simple C Program: Adding Two Integers (Cont.)</vt:lpstr>
      <vt:lpstr>2.3  Another Simple C Program: Adding Two Integers (Cont.)</vt:lpstr>
      <vt:lpstr>2.3  Another Simple C Program: Adding Two Integers (Cont.)</vt:lpstr>
      <vt:lpstr>2.3  Another Simple C Program: Adding Two Integers (Cont.)</vt:lpstr>
      <vt:lpstr>2.3  Another Simple C Program: Adding Two Integers (Cont.)</vt:lpstr>
      <vt:lpstr>2.3  Another Simple C Program: Adding Two Integers (Cont.)</vt:lpstr>
      <vt:lpstr>2.3  Another Simple C Program: Adding Two Integers (Cont.)</vt:lpstr>
      <vt:lpstr>2.4  Memory Concepts</vt:lpstr>
      <vt:lpstr>Slide 34</vt:lpstr>
      <vt:lpstr>2.4  Memory Concepts (Cont.) </vt:lpstr>
      <vt:lpstr>2.4  Memory Concepts (Cont.) </vt:lpstr>
      <vt:lpstr>2.4  Memory Concepts (Cont.) </vt:lpstr>
      <vt:lpstr>Slide 38</vt:lpstr>
      <vt:lpstr>Slide 39</vt:lpstr>
      <vt:lpstr>2.4  Memory Concepts (Cont.) </vt:lpstr>
      <vt:lpstr>2.5  Arithmetic in C (Cont.)</vt:lpstr>
      <vt:lpstr>2.5  Arithmetic in C (Cont.)</vt:lpstr>
      <vt:lpstr>2.5  Arithmetic in C (Cont.)</vt:lpstr>
      <vt:lpstr>2.5  Arithmetic in C (Cont.)</vt:lpstr>
      <vt:lpstr>2.5  Arithmetic in C (Cont.)</vt:lpstr>
      <vt:lpstr>Slide 46</vt:lpstr>
      <vt:lpstr>2.5  Arithmetic in C (Cont.)</vt:lpstr>
      <vt:lpstr>Slide 48</vt:lpstr>
      <vt:lpstr>2.5  Arithmetic in C (Cont.)</vt:lpstr>
      <vt:lpstr>Slide 50</vt:lpstr>
      <vt:lpstr>Decision Making:</vt:lpstr>
      <vt:lpstr>Decision Making:</vt:lpstr>
      <vt:lpstr>2.6  Decision Making: Equality and Relational Operators</vt:lpstr>
      <vt:lpstr>2.6  Arithmetic in C (Cont.)</vt:lpstr>
      <vt:lpstr>2.6  Arithmetic in C (Cont.)</vt:lpstr>
      <vt:lpstr>Slide 56</vt:lpstr>
      <vt:lpstr>2.6  Arithmetic in C (Cont.)</vt:lpstr>
      <vt:lpstr>Slide 58</vt:lpstr>
      <vt:lpstr>Slide 59</vt:lpstr>
      <vt:lpstr>Slide 60</vt:lpstr>
      <vt:lpstr>2.6  Arithmetic in C (Cont.)</vt:lpstr>
      <vt:lpstr>Slide 62</vt:lpstr>
      <vt:lpstr>C - Loops</vt:lpstr>
      <vt:lpstr>C - Loops</vt:lpstr>
      <vt:lpstr>C - Loops</vt:lpstr>
      <vt:lpstr>Loop Control Statements</vt:lpstr>
      <vt:lpstr>The Infinite Loop</vt:lpstr>
      <vt:lpstr>Strings</vt:lpstr>
      <vt:lpstr>Strings</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 Vardhan</dc:creator>
  <cp:lastModifiedBy>Harsh Vardhan</cp:lastModifiedBy>
  <cp:revision>12</cp:revision>
  <dcterms:created xsi:type="dcterms:W3CDTF">2019-04-23T16:46:22Z</dcterms:created>
  <dcterms:modified xsi:type="dcterms:W3CDTF">2019-04-23T18:44:51Z</dcterms:modified>
</cp:coreProperties>
</file>