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A7E"/>
    <a:srgbClr val="84AF9B"/>
    <a:srgbClr val="C8C7A8"/>
    <a:srgbClr val="FACDAE"/>
    <a:srgbClr val="FC9D99"/>
    <a:srgbClr val="FF4266"/>
    <a:srgbClr val="93D6CA"/>
    <a:srgbClr val="F47B44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C543A-32D6-4B1F-AA68-368E59F104FF}" v="270" dt="2023-02-02T18:34:03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" userId="66eb2cdd4667387d" providerId="LiveId" clId="{4B73662D-455C-48ED-A038-E7ECA3A62E3F}"/>
    <pc:docChg chg="modSld">
      <pc:chgData name="Harsh" userId="66eb2cdd4667387d" providerId="LiveId" clId="{4B73662D-455C-48ED-A038-E7ECA3A62E3F}" dt="2023-02-02T18:38:08.085" v="0" actId="20577"/>
      <pc:docMkLst>
        <pc:docMk/>
      </pc:docMkLst>
      <pc:sldChg chg="modSp mod">
        <pc:chgData name="Harsh" userId="66eb2cdd4667387d" providerId="LiveId" clId="{4B73662D-455C-48ED-A038-E7ECA3A62E3F}" dt="2023-02-02T18:38:08.085" v="0" actId="20577"/>
        <pc:sldMkLst>
          <pc:docMk/>
          <pc:sldMk cId="2467290404" sldId="257"/>
        </pc:sldMkLst>
        <pc:spChg chg="mod">
          <ac:chgData name="Harsh" userId="66eb2cdd4667387d" providerId="LiveId" clId="{4B73662D-455C-48ED-A038-E7ECA3A62E3F}" dt="2023-02-02T18:38:08.085" v="0" actId="20577"/>
          <ac:spMkLst>
            <pc:docMk/>
            <pc:sldMk cId="2467290404" sldId="257"/>
            <ac:spMk id="23" creationId="{BA22A125-AE2A-4E24-AEC3-D5CE82BD7E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6312691" y="1359345"/>
            <a:ext cx="5143500" cy="2998345"/>
            <a:chOff x="6516013" y="1276942"/>
            <a:chExt cx="5143500" cy="29983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790943" y="2567127"/>
              <a:ext cx="3336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70C0"/>
                  </a:solidFill>
                  <a:latin typeface="Tw Cen MT" panose="020B0602020104020603" pitchFamily="34" charset="0"/>
                </a:rPr>
                <a:t>Harsh Mittal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516013" y="1276942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Beta Distribution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790943" y="3083915"/>
              <a:ext cx="3336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0070C0"/>
                  </a:solidFill>
                  <a:latin typeface="Tw Cen MT" panose="020B0602020104020603" pitchFamily="34" charset="0"/>
                </a:rPr>
                <a:t>Kanav</a:t>
              </a:r>
              <a:r>
                <a:rPr lang="en-US" sz="3600">
                  <a:solidFill>
                    <a:srgbClr val="0070C0"/>
                  </a:solidFill>
                  <a:latin typeface="Tw Cen MT" panose="020B0602020104020603" pitchFamily="34" charset="0"/>
                </a:rPr>
                <a:t> Meena</a:t>
              </a:r>
              <a:endParaRPr lang="en-US" sz="3600" dirty="0">
                <a:solidFill>
                  <a:srgbClr val="0070C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790943" y="3628956"/>
              <a:ext cx="294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70C0"/>
                  </a:solidFill>
                  <a:latin typeface="Tw Cen MT" panose="020B0602020104020603" pitchFamily="34" charset="0"/>
                </a:rPr>
                <a:t>Pranav Jha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DFB5B3-F32C-FBCC-4B49-D75364CCDC16}"/>
              </a:ext>
            </a:extLst>
          </p:cNvPr>
          <p:cNvSpPr txBox="1"/>
          <p:nvPr/>
        </p:nvSpPr>
        <p:spPr>
          <a:xfrm>
            <a:off x="5833592" y="20496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5995AC-9062-72C6-9EF5-A4778A3ED775}"/>
              </a:ext>
            </a:extLst>
          </p:cNvPr>
          <p:cNvGrpSpPr/>
          <p:nvPr/>
        </p:nvGrpSpPr>
        <p:grpSpPr>
          <a:xfrm>
            <a:off x="-6603303" y="-10178"/>
            <a:ext cx="10674782" cy="6858000"/>
            <a:chOff x="906352" y="-21467"/>
            <a:chExt cx="10674782" cy="68580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8DA095-5AA6-45CB-914D-549D391484B4}"/>
                </a:ext>
              </a:extLst>
            </p:cNvPr>
            <p:cNvGrpSpPr/>
            <p:nvPr/>
          </p:nvGrpSpPr>
          <p:grpSpPr>
            <a:xfrm>
              <a:off x="906352" y="-21467"/>
              <a:ext cx="10674782" cy="6858000"/>
              <a:chOff x="9905187" y="-3451"/>
              <a:chExt cx="10674782" cy="6858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6761E50-ACF4-4AEB-91B2-4D1260FF3876}"/>
                  </a:ext>
                </a:extLst>
              </p:cNvPr>
              <p:cNvGrpSpPr/>
              <p:nvPr/>
            </p:nvGrpSpPr>
            <p:grpSpPr>
              <a:xfrm>
                <a:off x="9905187" y="-3451"/>
                <a:ext cx="10674782" cy="6858000"/>
                <a:chOff x="-4459219" y="-3451"/>
                <a:chExt cx="10674782" cy="6858000"/>
              </a:xfrm>
              <a:effectLst>
                <a:outerShdw blurRad="254000" dist="88900" algn="l" rotWithShape="0">
                  <a:schemeClr val="tx1">
                    <a:lumMod val="95000"/>
                    <a:lumOff val="5000"/>
                    <a:alpha val="51000"/>
                  </a:schemeClr>
                </a:outerShdw>
              </a:effectLst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1A82F37-F384-44AF-8D4D-8E5AB51F36CD}"/>
                    </a:ext>
                  </a:extLst>
                </p:cNvPr>
                <p:cNvSpPr/>
                <p:nvPr/>
              </p:nvSpPr>
              <p:spPr>
                <a:xfrm>
                  <a:off x="-4459219" y="-3451"/>
                  <a:ext cx="9848850" cy="6858000"/>
                </a:xfrm>
                <a:prstGeom prst="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92D050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4CE4060-9EA1-4A18-9D41-27A4057CDEAD}"/>
                    </a:ext>
                  </a:extLst>
                </p:cNvPr>
                <p:cNvGrpSpPr/>
                <p:nvPr/>
              </p:nvGrpSpPr>
              <p:grpSpPr>
                <a:xfrm>
                  <a:off x="5334500" y="2742306"/>
                  <a:ext cx="881063" cy="961586"/>
                  <a:chOff x="8001500" y="3397344"/>
                  <a:chExt cx="881063" cy="961586"/>
                </a:xfrm>
              </p:grpSpPr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C5D1EB51-A0E9-4F9E-8E46-8B3E890D1A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01153" y="3477520"/>
                    <a:ext cx="881757" cy="881063"/>
                  </a:xfrm>
                  <a:prstGeom prst="round2Same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E7756F21-0986-45B4-9493-6206B3F28A73}"/>
                      </a:ext>
                    </a:extLst>
                  </p:cNvPr>
                  <p:cNvSpPr txBox="1"/>
                  <p:nvPr/>
                </p:nvSpPr>
                <p:spPr>
                  <a:xfrm>
                    <a:off x="8104847" y="3397344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14551418" y="2834639"/>
                <a:ext cx="295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rgbClr val="92D050"/>
                  </a:solidFill>
                  <a:latin typeface="DAGGERSQUARE" pitchFamily="50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95F545-6F9A-C4BC-C856-734A86CADC4C}"/>
                </a:ext>
              </a:extLst>
            </p:cNvPr>
            <p:cNvSpPr txBox="1"/>
            <p:nvPr/>
          </p:nvSpPr>
          <p:spPr>
            <a:xfrm>
              <a:off x="4837669" y="456563"/>
              <a:ext cx="54186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FC4A7E"/>
                  </a:solidFill>
                </a:rPr>
                <a:t>Story of Beta(a,b):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51E47A-653E-4145-033B-7A259E13578A}"/>
                </a:ext>
              </a:extLst>
            </p:cNvPr>
            <p:cNvSpPr txBox="1"/>
            <p:nvPr/>
          </p:nvSpPr>
          <p:spPr>
            <a:xfrm>
              <a:off x="4654663" y="1121191"/>
              <a:ext cx="42934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Not just a distribution, but a family of them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Generalization of Uniform distribution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Conjugate prior to Binomial</a:t>
              </a:r>
            </a:p>
            <a:p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0F1D60-B3D9-84D3-1FB9-E7B7B511CC24}"/>
                </a:ext>
              </a:extLst>
            </p:cNvPr>
            <p:cNvSpPr txBox="1"/>
            <p:nvPr/>
          </p:nvSpPr>
          <p:spPr>
            <a:xfrm>
              <a:off x="5090696" y="3114063"/>
              <a:ext cx="4075002" cy="2855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dirty="0">
                  <a:solidFill>
                    <a:srgbClr val="00B0F0"/>
                  </a:solidFill>
                </a:rPr>
                <a:t>So far, only dist we know by name that is both bounded &amp; cont is unif like unif(0,1).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dirty="0">
                  <a:solidFill>
                    <a:srgbClr val="00B0F0"/>
                  </a:solidFill>
                </a:rPr>
                <a:t>What if we want to generalize like Normal goes from -∞ to ∞ and Expo goes like 0 to ∞?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dirty="0">
                  <a:solidFill>
                    <a:srgbClr val="00B0F0"/>
                  </a:solidFill>
                </a:rPr>
                <a:t>What if we want that is still bounded between 0 to 1 but not just flat?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dirty="0">
                  <a:solidFill>
                    <a:srgbClr val="00B0F0"/>
                  </a:solidFill>
                </a:rPr>
                <a:t>By far that most closely follow these criteria is Beta!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FC6F88F-3AA6-6606-43B6-8E02C000091E}"/>
              </a:ext>
            </a:extLst>
          </p:cNvPr>
          <p:cNvGrpSpPr/>
          <p:nvPr/>
        </p:nvGrpSpPr>
        <p:grpSpPr>
          <a:xfrm>
            <a:off x="-7364182" y="27079"/>
            <a:ext cx="14995064" cy="6858000"/>
            <a:chOff x="-6685474" y="-70812"/>
            <a:chExt cx="14995064" cy="6858000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7BD0F8CB-278A-496F-BBAC-6FC9B9EC1783}"/>
                </a:ext>
              </a:extLst>
            </p:cNvPr>
            <p:cNvGrpSpPr/>
            <p:nvPr/>
          </p:nvGrpSpPr>
          <p:grpSpPr>
            <a:xfrm>
              <a:off x="-6685474" y="-70812"/>
              <a:ext cx="14995064" cy="6858000"/>
              <a:chOff x="-6191844" y="-102623"/>
              <a:chExt cx="14995064" cy="6858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9F87DD0-B660-4FD3-9876-F10CFF006B32}"/>
                  </a:ext>
                </a:extLst>
              </p:cNvPr>
              <p:cNvGrpSpPr/>
              <p:nvPr/>
            </p:nvGrpSpPr>
            <p:grpSpPr>
              <a:xfrm>
                <a:off x="-6191844" y="-102623"/>
                <a:ext cx="10708785" cy="6858000"/>
                <a:chOff x="-11411544" y="-102623"/>
                <a:chExt cx="1070878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275D813-8D64-4748-8D21-48563217B55D}"/>
                    </a:ext>
                  </a:extLst>
                </p:cNvPr>
                <p:cNvSpPr/>
                <p:nvPr/>
              </p:nvSpPr>
              <p:spPr>
                <a:xfrm>
                  <a:off x="-11411544" y="-102623"/>
                  <a:ext cx="9848850" cy="6858000"/>
                </a:xfrm>
                <a:prstGeom prst="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C0D95A8-67B5-4055-9C4F-3DBEE1C07201}"/>
                    </a:ext>
                  </a:extLst>
                </p:cNvPr>
                <p:cNvGrpSpPr/>
                <p:nvPr/>
              </p:nvGrpSpPr>
              <p:grpSpPr>
                <a:xfrm>
                  <a:off x="-1583822" y="1840970"/>
                  <a:ext cx="881063" cy="923330"/>
                  <a:chOff x="2188078" y="2936886"/>
                  <a:chExt cx="881063" cy="923330"/>
                </a:xfrm>
              </p:grpSpPr>
              <p:sp>
                <p:nvSpPr>
                  <p:cNvPr id="13" name="Rectangle: Top Corners Rounded 12">
                    <a:extLst>
                      <a:ext uri="{FF2B5EF4-FFF2-40B4-BE49-F238E27FC236}">
                        <a16:creationId xmlns:a16="http://schemas.microsoft.com/office/drawing/2014/main" id="{4398BEEC-1423-4336-B5D8-03839CBA69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87731" y="2951565"/>
                    <a:ext cx="881757" cy="881063"/>
                  </a:xfrm>
                  <a:prstGeom prst="round2SameRect">
                    <a:avLst/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456715B-D0FD-4499-8AFC-ED7C0F550A86}"/>
                      </a:ext>
                    </a:extLst>
                  </p:cNvPr>
                  <p:cNvSpPr txBox="1"/>
                  <p:nvPr/>
                </p:nvSpPr>
                <p:spPr>
                  <a:xfrm>
                    <a:off x="2288727" y="2936886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C8C7A8"/>
                        </a:solidFill>
                        <a:latin typeface="DAGGERSQUARE" pitchFamily="50" charset="0"/>
                      </a:rPr>
                      <a:t>T</a:t>
                    </a:r>
                  </a:p>
                </p:txBody>
              </p:sp>
            </p:grp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74B79D3-2A17-4D81-A029-C45B90DB89C4}"/>
                  </a:ext>
                </a:extLst>
              </p:cNvPr>
              <p:cNvGrpSpPr/>
              <p:nvPr/>
            </p:nvGrpSpPr>
            <p:grpSpPr>
              <a:xfrm>
                <a:off x="4322410" y="1114344"/>
                <a:ext cx="4480810" cy="3753447"/>
                <a:chOff x="4185096" y="1114344"/>
                <a:chExt cx="4480810" cy="3753447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469AAC1-7343-4418-AD30-FED6DE56D3B3}"/>
                    </a:ext>
                  </a:extLst>
                </p:cNvPr>
                <p:cNvSpPr txBox="1"/>
                <p:nvPr/>
              </p:nvSpPr>
              <p:spPr>
                <a:xfrm>
                  <a:off x="4185096" y="1114344"/>
                  <a:ext cx="2011287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6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289CBEF-8F9F-465C-A267-20782384B6A8}"/>
                    </a:ext>
                  </a:extLst>
                </p:cNvPr>
                <p:cNvSpPr txBox="1"/>
                <p:nvPr/>
              </p:nvSpPr>
              <p:spPr>
                <a:xfrm>
                  <a:off x="4695719" y="4038608"/>
                  <a:ext cx="1825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36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CF0F378-15FC-4714-8428-1B63BC00294F}"/>
                    </a:ext>
                  </a:extLst>
                </p:cNvPr>
                <p:cNvSpPr txBox="1"/>
                <p:nvPr/>
              </p:nvSpPr>
              <p:spPr>
                <a:xfrm>
                  <a:off x="6708714" y="4498459"/>
                  <a:ext cx="1957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rgbClr val="84AF9B"/>
                    </a:solidFill>
                    <a:latin typeface="DAGGERSQUARE" pitchFamily="50" charset="0"/>
                  </a:endParaRPr>
                </a:p>
              </p:txBody>
            </p:sp>
          </p:grp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965A96-6711-5049-817D-2EE3D2342034}"/>
                </a:ext>
              </a:extLst>
            </p:cNvPr>
            <p:cNvSpPr txBox="1"/>
            <p:nvPr/>
          </p:nvSpPr>
          <p:spPr>
            <a:xfrm>
              <a:off x="-2552212" y="540228"/>
              <a:ext cx="4905852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/>
                <a:t>PDF:</a:t>
              </a:r>
            </a:p>
            <a:p>
              <a:r>
                <a:rPr lang="en-IN" dirty="0"/>
                <a:t>f(x) = cx^a-1(1-x)^b-1; a&gt;0,b&gt;0,0&lt;x&lt;1</a:t>
              </a:r>
            </a:p>
            <a:p>
              <a:endParaRPr lang="en-IN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/>
                <a:t>CDF:</a:t>
              </a:r>
            </a:p>
            <a:p>
              <a:r>
                <a:rPr lang="en-IN" dirty="0"/>
                <a:t>B(x; a,b)/B(a,b)</a:t>
              </a:r>
            </a:p>
            <a:p>
              <a:endParaRPr lang="en-IN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/>
                <a:t>MGF:</a:t>
              </a:r>
            </a:p>
            <a:p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th-italic"/>
                </a:rPr>
                <a:t>M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in"/>
                </a:rPr>
                <a:t>(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th-italic"/>
                </a:rPr>
                <a:t>t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in"/>
                </a:rPr>
                <a:t>) = 1 + 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Size2"/>
                </a:rPr>
                <a:t>∑(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th-italic"/>
                </a:rPr>
                <a:t>k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in"/>
                </a:rPr>
                <a:t>=1 to ∞)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Size4"/>
                </a:rPr>
                <a:t>[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Size2"/>
                </a:rPr>
                <a:t>∏(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th-italic"/>
                </a:rPr>
                <a:t>r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in"/>
                </a:rPr>
                <a:t>=0 to 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th-italic"/>
                </a:rPr>
                <a:t>k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in"/>
                </a:rPr>
                <a:t>−1)</a:t>
              </a:r>
              <a:r>
                <a:rPr lang="en-IN" dirty="0">
                  <a:solidFill>
                    <a:srgbClr val="202122"/>
                  </a:solidFill>
                  <a:latin typeface="MathJax_Math-italic"/>
                </a:rPr>
                <a:t>a</a:t>
              </a:r>
              <a:r>
                <a:rPr lang="el-GR" b="0" i="0" u="none" strike="noStrike" dirty="0">
                  <a:solidFill>
                    <a:srgbClr val="202122"/>
                  </a:solidFill>
                  <a:effectLst/>
                  <a:latin typeface="MathJax_Main"/>
                </a:rPr>
                <a:t>+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th-italic"/>
                </a:rPr>
                <a:t>r/(</a:t>
              </a:r>
              <a:r>
                <a:rPr lang="en-IN" dirty="0">
                  <a:solidFill>
                    <a:srgbClr val="202122"/>
                  </a:solidFill>
                  <a:latin typeface="MathJax_Math-italic"/>
                </a:rPr>
                <a:t>a</a:t>
              </a:r>
              <a:r>
                <a:rPr lang="el-GR" b="0" i="0" u="none" strike="noStrike" dirty="0">
                  <a:solidFill>
                    <a:srgbClr val="202122"/>
                  </a:solidFill>
                  <a:effectLst/>
                  <a:latin typeface="MathJax_Main"/>
                </a:rPr>
                <a:t>+</a:t>
              </a:r>
              <a:r>
                <a:rPr lang="en-IN" dirty="0">
                  <a:solidFill>
                    <a:srgbClr val="202122"/>
                  </a:solidFill>
                  <a:latin typeface="MathJax_Math-italic"/>
                </a:rPr>
                <a:t>b</a:t>
              </a:r>
              <a:r>
                <a:rPr lang="el-GR" b="0" i="0" u="none" strike="noStrike" dirty="0">
                  <a:solidFill>
                    <a:srgbClr val="202122"/>
                  </a:solidFill>
                  <a:effectLst/>
                  <a:latin typeface="MathJax_Main"/>
                </a:rPr>
                <a:t>+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th-italic"/>
                </a:rPr>
                <a:t>r)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Size4"/>
                </a:rPr>
                <a:t>]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th-italic"/>
                </a:rPr>
                <a:t>t^k/k</a:t>
              </a:r>
              <a:r>
                <a:rPr lang="en-IN" b="0" i="0" u="none" strike="noStrike" dirty="0">
                  <a:solidFill>
                    <a:srgbClr val="202122"/>
                  </a:solidFill>
                  <a:effectLst/>
                  <a:latin typeface="MathJax_Main"/>
                </a:rPr>
                <a:t>!</a:t>
              </a:r>
            </a:p>
            <a:p>
              <a:endParaRPr lang="en-IN" dirty="0">
                <a:solidFill>
                  <a:srgbClr val="202122"/>
                </a:solidFill>
                <a:latin typeface="MathJax_Main"/>
              </a:endParaRPr>
            </a:p>
            <a:p>
              <a:endParaRPr lang="en-IN" b="0" i="0" u="none" strike="noStrike" dirty="0">
                <a:solidFill>
                  <a:srgbClr val="202122"/>
                </a:solidFill>
                <a:effectLst/>
                <a:latin typeface="MathJax_Main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>
                  <a:solidFill>
                    <a:srgbClr val="202122"/>
                  </a:solidFill>
                  <a:latin typeface="MathJax_Main"/>
                </a:rPr>
                <a:t>Mean:</a:t>
              </a:r>
            </a:p>
            <a:p>
              <a:r>
                <a:rPr lang="en-IN" dirty="0">
                  <a:solidFill>
                    <a:srgbClr val="202122"/>
                  </a:solidFill>
                  <a:latin typeface="MathJax_Main"/>
                </a:rPr>
                <a:t>a/(a+b)</a:t>
              </a:r>
            </a:p>
            <a:p>
              <a:endParaRPr lang="en-IN" dirty="0">
                <a:solidFill>
                  <a:srgbClr val="202122"/>
                </a:solidFill>
                <a:latin typeface="MathJax_Main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>
                  <a:solidFill>
                    <a:srgbClr val="202122"/>
                  </a:solidFill>
                  <a:latin typeface="MathJax_Main"/>
                </a:rPr>
                <a:t>Normalizing Constant</a:t>
              </a:r>
            </a:p>
            <a:p>
              <a:r>
                <a:rPr lang="en-IN" dirty="0">
                  <a:solidFill>
                    <a:srgbClr val="202122"/>
                  </a:solidFill>
                  <a:latin typeface="MathJax_Main"/>
                </a:rPr>
                <a:t> C = </a:t>
              </a:r>
              <a:r>
                <a:rPr lang="en-IN" dirty="0">
                  <a:solidFill>
                    <a:srgbClr val="202122"/>
                  </a:solidFill>
                  <a:latin typeface="Garamond" panose="02020404030301010803" pitchFamily="18" charset="0"/>
                </a:rPr>
                <a:t>⌐(a+b)/⌐(a)⌐(b)</a:t>
              </a:r>
              <a:endParaRPr lang="en-IN" dirty="0">
                <a:solidFill>
                  <a:srgbClr val="202122"/>
                </a:solidFill>
                <a:latin typeface="MathJax_Main"/>
              </a:endParaRPr>
            </a:p>
            <a:p>
              <a:endParaRPr lang="en-IN" dirty="0">
                <a:solidFill>
                  <a:srgbClr val="202122"/>
                </a:solidFill>
                <a:latin typeface="MathJax_Main"/>
              </a:endParaRPr>
            </a:p>
            <a:p>
              <a:br>
                <a:rPr lang="en-IN" dirty="0"/>
              </a:br>
              <a:endParaRPr lang="en-IN" dirty="0"/>
            </a:p>
            <a:p>
              <a:endParaRPr lang="en-IN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AA3EEFB-99B0-6E3F-7667-D11687AAAA79}"/>
              </a:ext>
            </a:extLst>
          </p:cNvPr>
          <p:cNvGrpSpPr/>
          <p:nvPr/>
        </p:nvGrpSpPr>
        <p:grpSpPr>
          <a:xfrm>
            <a:off x="-8311796" y="-10178"/>
            <a:ext cx="12542392" cy="6858000"/>
            <a:chOff x="-3724567" y="251535"/>
            <a:chExt cx="12542392" cy="6858000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E63A556-ED80-4CB3-B3C4-7604C96C4387}"/>
                </a:ext>
              </a:extLst>
            </p:cNvPr>
            <p:cNvGrpSpPr/>
            <p:nvPr/>
          </p:nvGrpSpPr>
          <p:grpSpPr>
            <a:xfrm>
              <a:off x="-3724567" y="251535"/>
              <a:ext cx="12542392" cy="6858000"/>
              <a:chOff x="-6354058" y="0"/>
              <a:chExt cx="12542392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6AB1F5F-FC4D-4A86-A9E5-BBEB8A5FDA63}"/>
                  </a:ext>
                </a:extLst>
              </p:cNvPr>
              <p:cNvGrpSpPr/>
              <p:nvPr/>
            </p:nvGrpSpPr>
            <p:grpSpPr>
              <a:xfrm>
                <a:off x="-6354058" y="0"/>
                <a:ext cx="10729434" cy="6858000"/>
                <a:chOff x="-11476671" y="0"/>
                <a:chExt cx="10729434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E61F369-01B8-42C0-AB81-1CDAED90BB31}"/>
                    </a:ext>
                  </a:extLst>
                </p:cNvPr>
                <p:cNvSpPr/>
                <p:nvPr/>
              </p:nvSpPr>
              <p:spPr>
                <a:xfrm>
                  <a:off x="-11476671" y="0"/>
                  <a:ext cx="9848850" cy="6858000"/>
                </a:xfrm>
                <a:prstGeom prst="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2B5E647-0CEC-423F-B558-37B9E35FDE29}"/>
                    </a:ext>
                  </a:extLst>
                </p:cNvPr>
                <p:cNvGrpSpPr/>
                <p:nvPr/>
              </p:nvGrpSpPr>
              <p:grpSpPr>
                <a:xfrm>
                  <a:off x="-1628300" y="1430697"/>
                  <a:ext cx="881063" cy="923330"/>
                  <a:chOff x="3248500" y="2988278"/>
                  <a:chExt cx="881063" cy="923330"/>
                </a:xfrm>
              </p:grpSpPr>
              <p:sp>
                <p:nvSpPr>
                  <p:cNvPr id="16" name="Rectangle: Top Corners Rounded 15">
                    <a:extLst>
                      <a:ext uri="{FF2B5EF4-FFF2-40B4-BE49-F238E27FC236}">
                        <a16:creationId xmlns:a16="http://schemas.microsoft.com/office/drawing/2014/main" id="{8FBCEB8D-B1DF-412C-A248-C5E7E6FECF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48153" y="3030198"/>
                    <a:ext cx="881757" cy="881063"/>
                  </a:xfrm>
                  <a:prstGeom prst="round2SameRect">
                    <a:avLst/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547BC8A-CC83-433F-B204-2012A7E0FDD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368" y="2988278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FACDB0"/>
                        </a:solidFill>
                        <a:latin typeface="DAGGERSQUARE" pitchFamily="50" charset="0"/>
                      </a:rPr>
                      <a:t>E</a:t>
                    </a:r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186A4B54-1CEA-4CAA-A3EC-0EA505AB2A25}"/>
                  </a:ext>
                </a:extLst>
              </p:cNvPr>
              <p:cNvGrpSpPr/>
              <p:nvPr/>
            </p:nvGrpSpPr>
            <p:grpSpPr>
              <a:xfrm>
                <a:off x="4696422" y="5020972"/>
                <a:ext cx="1491912" cy="338554"/>
                <a:chOff x="4696422" y="5020972"/>
                <a:chExt cx="1491912" cy="338554"/>
              </a:xfrm>
            </p:grpSpPr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E17CAEE-C5C9-4541-AF80-A7E06FE5DF0B}"/>
                    </a:ext>
                  </a:extLst>
                </p:cNvPr>
                <p:cNvSpPr txBox="1"/>
                <p:nvPr/>
              </p:nvSpPr>
              <p:spPr>
                <a:xfrm>
                  <a:off x="4696422" y="5020972"/>
                  <a:ext cx="2703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AD794E1-758E-4C6B-A0AE-EF3F86D1FE3C}"/>
                    </a:ext>
                  </a:extLst>
                </p:cNvPr>
                <p:cNvSpPr txBox="1"/>
                <p:nvPr/>
              </p:nvSpPr>
              <p:spPr>
                <a:xfrm>
                  <a:off x="5315689" y="5020972"/>
                  <a:ext cx="2703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B882F211-3381-4614-9C5B-5BC5D9A309C1}"/>
                    </a:ext>
                  </a:extLst>
                </p:cNvPr>
                <p:cNvSpPr txBox="1"/>
                <p:nvPr/>
              </p:nvSpPr>
              <p:spPr>
                <a:xfrm>
                  <a:off x="5917978" y="5020972"/>
                  <a:ext cx="2703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330E59A-462C-8367-3E05-58684BFF5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271219" y="319979"/>
              <a:ext cx="3021379" cy="2099998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A133331-B25F-7460-5FF4-928F83732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6099" y="319979"/>
              <a:ext cx="3046235" cy="211727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5E0F800-048D-9D57-ED31-3F18858D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249684" y="2527559"/>
              <a:ext cx="3030396" cy="2106266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1E3B80A-4E0D-2889-BEF4-EECF2F1C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6871" y="2553865"/>
              <a:ext cx="3046236" cy="21172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C01B0EF-F44E-4E90-4D43-0EF3D6EDD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936607" y="4741407"/>
              <a:ext cx="3923984" cy="223345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7E8EBC8-7958-9ECC-2EE0-E62694AE1C4C}"/>
              </a:ext>
            </a:extLst>
          </p:cNvPr>
          <p:cNvGrpSpPr/>
          <p:nvPr/>
        </p:nvGrpSpPr>
        <p:grpSpPr>
          <a:xfrm>
            <a:off x="-9326930" y="0"/>
            <a:ext cx="10710337" cy="6858000"/>
            <a:chOff x="831213" y="312685"/>
            <a:chExt cx="10710337" cy="6858000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B514135-41E3-45CB-9ECA-8C5BAF057622}"/>
                </a:ext>
              </a:extLst>
            </p:cNvPr>
            <p:cNvGrpSpPr/>
            <p:nvPr/>
          </p:nvGrpSpPr>
          <p:grpSpPr>
            <a:xfrm>
              <a:off x="831213" y="312685"/>
              <a:ext cx="10710337" cy="6858000"/>
              <a:chOff x="-8702716" y="67468"/>
              <a:chExt cx="10710337" cy="68580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1A911D1-2939-4C61-9809-8BFB85C5A363}"/>
                  </a:ext>
                </a:extLst>
              </p:cNvPr>
              <p:cNvGrpSpPr/>
              <p:nvPr/>
            </p:nvGrpSpPr>
            <p:grpSpPr>
              <a:xfrm>
                <a:off x="-8702716" y="67468"/>
                <a:ext cx="10710337" cy="6858000"/>
                <a:chOff x="-7415308" y="67468"/>
                <a:chExt cx="10710337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0F7110D-033F-4AB8-9FBD-9DF1B764437D}"/>
                    </a:ext>
                  </a:extLst>
                </p:cNvPr>
                <p:cNvSpPr/>
                <p:nvPr/>
              </p:nvSpPr>
              <p:spPr>
                <a:xfrm>
                  <a:off x="-7415308" y="67468"/>
                  <a:ext cx="9848850" cy="6858000"/>
                </a:xfrm>
                <a:prstGeom prst="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AD618C5-74EF-4A13-A920-A5BE5528C742}"/>
                    </a:ext>
                  </a:extLst>
                </p:cNvPr>
                <p:cNvGrpSpPr/>
                <p:nvPr/>
              </p:nvGrpSpPr>
              <p:grpSpPr>
                <a:xfrm>
                  <a:off x="2413966" y="616408"/>
                  <a:ext cx="881063" cy="938157"/>
                  <a:chOff x="8395666" y="2635654"/>
                  <a:chExt cx="881063" cy="938157"/>
                </a:xfrm>
              </p:grpSpPr>
              <p:sp>
                <p:nvSpPr>
                  <p:cNvPr id="19" name="Rectangle: Top Corners Rounded 18">
                    <a:extLst>
                      <a:ext uri="{FF2B5EF4-FFF2-40B4-BE49-F238E27FC236}">
                        <a16:creationId xmlns:a16="http://schemas.microsoft.com/office/drawing/2014/main" id="{350D83EA-93F0-4DDF-BE90-1EACDD67FD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395319" y="2692401"/>
                    <a:ext cx="881757" cy="881063"/>
                  </a:xfrm>
                  <a:prstGeom prst="round2SameRect">
                    <a:avLst/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6BB9079-0F05-4D11-97F8-25F7CB504DD7}"/>
                      </a:ext>
                    </a:extLst>
                  </p:cNvPr>
                  <p:cNvSpPr txBox="1"/>
                  <p:nvPr/>
                </p:nvSpPr>
                <p:spPr>
                  <a:xfrm>
                    <a:off x="8486498" y="2635654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dirty="0">
                        <a:solidFill>
                          <a:srgbClr val="FC9D99"/>
                        </a:solidFill>
                        <a:latin typeface="DAGGERSQUARE" pitchFamily="50" charset="0"/>
                      </a:rPr>
                      <a:t>B</a:t>
                    </a:r>
                  </a:p>
                </p:txBody>
              </p:sp>
            </p:grp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FA8C3B3E-A8F7-44B8-8441-14891084264C}"/>
                  </a:ext>
                </a:extLst>
              </p:cNvPr>
              <p:cNvGrpSpPr/>
              <p:nvPr/>
            </p:nvGrpSpPr>
            <p:grpSpPr>
              <a:xfrm>
                <a:off x="-5862766" y="2071428"/>
                <a:ext cx="6196739" cy="3333155"/>
                <a:chOff x="508363" y="1729018"/>
                <a:chExt cx="6196739" cy="3333155"/>
              </a:xfrm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E14B0D0C-A308-4C53-B3A3-A29C3050ADB0}"/>
                    </a:ext>
                  </a:extLst>
                </p:cNvPr>
                <p:cNvGrpSpPr/>
                <p:nvPr/>
              </p:nvGrpSpPr>
              <p:grpSpPr>
                <a:xfrm>
                  <a:off x="508363" y="1729018"/>
                  <a:ext cx="1758766" cy="1256753"/>
                  <a:chOff x="828691" y="2039551"/>
                  <a:chExt cx="1758766" cy="1256753"/>
                </a:xfrm>
              </p:grpSpPr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92472C92-E9E7-4BC8-BADB-17A3342F08A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08787DCE-58B5-42FC-A1F9-6449A6B05BC9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2988527"/>
                    <a:ext cx="17587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E6F713A7-0570-433F-8D15-ABB11E7F49D1}"/>
                    </a:ext>
                  </a:extLst>
                </p:cNvPr>
                <p:cNvGrpSpPr/>
                <p:nvPr/>
              </p:nvGrpSpPr>
              <p:grpSpPr>
                <a:xfrm>
                  <a:off x="2736843" y="1729018"/>
                  <a:ext cx="1758766" cy="1256753"/>
                  <a:chOff x="828691" y="2039551"/>
                  <a:chExt cx="1758766" cy="1256753"/>
                </a:xfrm>
              </p:grpSpPr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14FDB0F2-FD0B-40E1-B6C6-BB363173A31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6C9B5AD1-011D-46BD-BF0B-A86B8D66964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2988527"/>
                    <a:ext cx="17587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011322A4-DFC6-48AA-9DEF-FAB82A2C9F5A}"/>
                    </a:ext>
                  </a:extLst>
                </p:cNvPr>
                <p:cNvGrpSpPr/>
                <p:nvPr/>
              </p:nvGrpSpPr>
              <p:grpSpPr>
                <a:xfrm>
                  <a:off x="4946336" y="1729018"/>
                  <a:ext cx="1758766" cy="1256753"/>
                  <a:chOff x="828691" y="2039551"/>
                  <a:chExt cx="1758766" cy="1256753"/>
                </a:xfrm>
              </p:grpSpPr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33EED9AB-062C-4026-8CC1-E8DAD38FA4C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3C6B9D17-82C9-48CE-8266-B283259560AA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2988527"/>
                    <a:ext cx="17587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p:grp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16774B2-1188-4666-B385-3F96861E7FB7}"/>
                    </a:ext>
                  </a:extLst>
                </p:cNvPr>
                <p:cNvSpPr txBox="1"/>
                <p:nvPr/>
              </p:nvSpPr>
              <p:spPr>
                <a:xfrm>
                  <a:off x="508363" y="4754396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BB1A5913-384E-4DF0-BAD9-C6C4EFACED41}"/>
                    </a:ext>
                  </a:extLst>
                </p:cNvPr>
                <p:cNvGrpSpPr/>
                <p:nvPr/>
              </p:nvGrpSpPr>
              <p:grpSpPr>
                <a:xfrm>
                  <a:off x="2736843" y="3805420"/>
                  <a:ext cx="1758766" cy="1256753"/>
                  <a:chOff x="828691" y="2039551"/>
                  <a:chExt cx="1758766" cy="1256753"/>
                </a:xfrm>
              </p:grpSpPr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CBA9AE16-DC45-4103-9E51-C6CD616D4CF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47F98317-7BCE-4E91-A5F5-38E8E751726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2988527"/>
                    <a:ext cx="17587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28334952-BF27-4483-B08F-1C666A99FC1A}"/>
                    </a:ext>
                  </a:extLst>
                </p:cNvPr>
                <p:cNvGrpSpPr/>
                <p:nvPr/>
              </p:nvGrpSpPr>
              <p:grpSpPr>
                <a:xfrm>
                  <a:off x="4946336" y="3805420"/>
                  <a:ext cx="1758766" cy="1256753"/>
                  <a:chOff x="828691" y="2039551"/>
                  <a:chExt cx="1758766" cy="1256753"/>
                </a:xfrm>
              </p:grpSpPr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79C99F4-F672-4FBE-AA62-2AFCB485681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FAFF10C9-E33F-4F70-A98B-A6616138B889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2988527"/>
                    <a:ext cx="17587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p:grp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388C50-0EC8-5376-4D57-99D02975F6D7}"/>
                </a:ext>
              </a:extLst>
            </p:cNvPr>
            <p:cNvSpPr txBox="1"/>
            <p:nvPr/>
          </p:nvSpPr>
          <p:spPr>
            <a:xfrm>
              <a:off x="3420399" y="582706"/>
              <a:ext cx="6304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7030A0"/>
                  </a:solidFill>
                </a:rPr>
                <a:t>Some Applications and End of The Story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FE5A62D-34AA-3989-1CD0-DA820E4E7632}"/>
                </a:ext>
              </a:extLst>
            </p:cNvPr>
            <p:cNvSpPr txBox="1"/>
            <p:nvPr/>
          </p:nvSpPr>
          <p:spPr>
            <a:xfrm>
              <a:off x="2553086" y="1710747"/>
              <a:ext cx="67653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dirty="0">
                  <a:solidFill>
                    <a:srgbClr val="FFFF00"/>
                  </a:solidFill>
                </a:rPr>
                <a:t>Doesn’t take one shape, flexible, so useful modelling tool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dirty="0">
                  <a:solidFill>
                    <a:srgbClr val="FFFF00"/>
                  </a:solidFill>
                </a:rPr>
                <a:t>Often used as prior for a parameter in (0,1)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dirty="0">
                  <a:solidFill>
                    <a:srgbClr val="FFFF00"/>
                  </a:solidFill>
                </a:rPr>
                <a:t>The Sunrise Example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dirty="0">
                  <a:solidFill>
                    <a:srgbClr val="FFFF00"/>
                  </a:solidFill>
                </a:rPr>
                <a:t>Order Statistics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dirty="0" err="1">
                  <a:solidFill>
                    <a:srgbClr val="FFFF00"/>
                  </a:solidFill>
                </a:rPr>
                <a:t>Wavelate</a:t>
              </a:r>
              <a:r>
                <a:rPr lang="en-IN" dirty="0">
                  <a:solidFill>
                    <a:srgbClr val="FFFF00"/>
                  </a:solidFill>
                </a:rPr>
                <a:t> Analytics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dirty="0">
                  <a:solidFill>
                    <a:srgbClr val="FFFF00"/>
                  </a:solidFill>
                </a:rPr>
                <a:t>Population Genetics (genetic distance between two population)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E80880A-59EE-6339-2151-9DC7B067D2E5}"/>
                </a:ext>
              </a:extLst>
            </p:cNvPr>
            <p:cNvSpPr txBox="1"/>
            <p:nvPr/>
          </p:nvSpPr>
          <p:spPr>
            <a:xfrm>
              <a:off x="4866402" y="4046625"/>
              <a:ext cx="479480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accent1">
                      <a:lumMod val="50000"/>
                    </a:schemeClr>
                  </a:solidFill>
                </a:rPr>
                <a:t>ThankYou!!</a:t>
              </a:r>
            </a:p>
            <a:p>
              <a:r>
                <a:rPr lang="en-IN" sz="2400" dirty="0">
                  <a:solidFill>
                    <a:schemeClr val="accent1">
                      <a:lumMod val="50000"/>
                    </a:schemeClr>
                  </a:solidFill>
                </a:rPr>
                <a:t>By:</a:t>
              </a:r>
            </a:p>
            <a:p>
              <a:r>
                <a:rPr lang="en-IN" sz="2400" dirty="0">
                  <a:solidFill>
                    <a:schemeClr val="accent1">
                      <a:lumMod val="50000"/>
                    </a:schemeClr>
                  </a:solidFill>
                </a:rPr>
                <a:t>Harsh Mittal</a:t>
              </a:r>
            </a:p>
            <a:p>
              <a:r>
                <a:rPr lang="en-IN" sz="2400" dirty="0">
                  <a:solidFill>
                    <a:schemeClr val="accent1">
                      <a:lumMod val="50000"/>
                    </a:schemeClr>
                  </a:solidFill>
                </a:rPr>
                <a:t>Kanav Meena</a:t>
              </a:r>
            </a:p>
            <a:p>
              <a:r>
                <a:rPr lang="en-IN" sz="2400" dirty="0">
                  <a:solidFill>
                    <a:schemeClr val="accent1">
                      <a:lumMod val="50000"/>
                    </a:schemeClr>
                  </a:solidFill>
                </a:rPr>
                <a:t>Pranav Jha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33 -0.00208 L 0.64037 -0.0060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2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14 0.02175 L 0.6556 0.00833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37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66185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8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7 -0.00046 L 0.68672 0.00463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276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Calibri Light</vt:lpstr>
      <vt:lpstr>DAGGERSQUARE</vt:lpstr>
      <vt:lpstr>Garamond</vt:lpstr>
      <vt:lpstr>MathJax_Main</vt:lpstr>
      <vt:lpstr>MathJax_Math-italic</vt:lpstr>
      <vt:lpstr>MathJax_Size2</vt:lpstr>
      <vt:lpstr>MathJax_Size4</vt:lpstr>
      <vt:lpstr>Tw Cen MT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Harsh</cp:lastModifiedBy>
  <cp:revision>37</cp:revision>
  <dcterms:created xsi:type="dcterms:W3CDTF">2017-11-09T17:58:25Z</dcterms:created>
  <dcterms:modified xsi:type="dcterms:W3CDTF">2023-02-02T18:38:18Z</dcterms:modified>
</cp:coreProperties>
</file>