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4" r:id="rId9"/>
    <p:sldId id="265" r:id="rId10"/>
    <p:sldId id="268"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F97B2-1AA5-492E-82F3-530F8DAC36E6}" type="datetimeFigureOut">
              <a:rPr lang="en-IN" smtClean="0"/>
              <a:t>17-11-2023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5C59F3-6A5F-4725-8DD8-E68AB247FE91}" type="slidenum">
              <a:rPr lang="en-IN" smtClean="0"/>
              <a:t>‹#›</a:t>
            </a:fld>
            <a:endParaRPr lang="en-IN"/>
          </a:p>
        </p:txBody>
      </p:sp>
    </p:spTree>
    <p:extLst>
      <p:ext uri="{BB962C8B-B14F-4D97-AF65-F5344CB8AC3E}">
        <p14:creationId xmlns:p14="http://schemas.microsoft.com/office/powerpoint/2010/main" val="137120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5C59F3-6A5F-4725-8DD8-E68AB247FE91}" type="slidenum">
              <a:rPr lang="en-IN" smtClean="0"/>
              <a:t>30</a:t>
            </a:fld>
            <a:endParaRPr lang="en-IN"/>
          </a:p>
        </p:txBody>
      </p:sp>
    </p:spTree>
    <p:extLst>
      <p:ext uri="{BB962C8B-B14F-4D97-AF65-F5344CB8AC3E}">
        <p14:creationId xmlns:p14="http://schemas.microsoft.com/office/powerpoint/2010/main" val="3082811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C68A6E-4866-4923-9A87-E43ADB9FC715}"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51E66-B79E-4B1F-872D-6FFC0C9DB740}" type="slidenum">
              <a:rPr lang="en-IN" smtClean="0"/>
              <a:t>‹#›</a:t>
            </a:fld>
            <a:endParaRPr lang="en-IN"/>
          </a:p>
        </p:txBody>
      </p:sp>
    </p:spTree>
    <p:extLst>
      <p:ext uri="{BB962C8B-B14F-4D97-AF65-F5344CB8AC3E}">
        <p14:creationId xmlns:p14="http://schemas.microsoft.com/office/powerpoint/2010/main" val="672913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68A6E-4866-4923-9A87-E43ADB9FC715}" type="datetimeFigureOut">
              <a:rPr lang="en-IN" smtClean="0"/>
              <a:t>17-11-2023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B51E66-B79E-4B1F-872D-6FFC0C9DB740}" type="slidenum">
              <a:rPr lang="en-IN" smtClean="0"/>
              <a:t>‹#›</a:t>
            </a:fld>
            <a:endParaRPr lang="en-IN"/>
          </a:p>
        </p:txBody>
      </p:sp>
    </p:spTree>
    <p:extLst>
      <p:ext uri="{BB962C8B-B14F-4D97-AF65-F5344CB8AC3E}">
        <p14:creationId xmlns:p14="http://schemas.microsoft.com/office/powerpoint/2010/main" val="287066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68A6E-4866-4923-9A87-E43ADB9FC715}" type="datetimeFigureOut">
              <a:rPr lang="en-IN" smtClean="0"/>
              <a:t>17-11-2023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B51E66-B79E-4B1F-872D-6FFC0C9DB740}" type="slidenum">
              <a:rPr lang="en-IN" smtClean="0"/>
              <a:t>‹#›</a:t>
            </a:fld>
            <a:endParaRPr lang="en-IN"/>
          </a:p>
        </p:txBody>
      </p:sp>
    </p:spTree>
    <p:extLst>
      <p:ext uri="{BB962C8B-B14F-4D97-AF65-F5344CB8AC3E}">
        <p14:creationId xmlns:p14="http://schemas.microsoft.com/office/powerpoint/2010/main" val="248339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68A6E-4866-4923-9A87-E43ADB9FC715}"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51E66-B79E-4B1F-872D-6FFC0C9DB740}" type="slidenum">
              <a:rPr lang="en-IN" smtClean="0"/>
              <a:t>‹#›</a:t>
            </a:fld>
            <a:endParaRPr lang="en-IN"/>
          </a:p>
        </p:txBody>
      </p:sp>
    </p:spTree>
    <p:extLst>
      <p:ext uri="{BB962C8B-B14F-4D97-AF65-F5344CB8AC3E}">
        <p14:creationId xmlns:p14="http://schemas.microsoft.com/office/powerpoint/2010/main" val="411781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68A6E-4866-4923-9A87-E43ADB9FC715}" type="datetimeFigureOut">
              <a:rPr lang="en-IN" smtClean="0"/>
              <a:t>17-11-2023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51E66-B79E-4B1F-872D-6FFC0C9DB740}" type="slidenum">
              <a:rPr lang="en-IN" smtClean="0"/>
              <a:t>‹#›</a:t>
            </a:fld>
            <a:endParaRPr lang="en-IN"/>
          </a:p>
        </p:txBody>
      </p:sp>
    </p:spTree>
    <p:extLst>
      <p:ext uri="{BB962C8B-B14F-4D97-AF65-F5344CB8AC3E}">
        <p14:creationId xmlns:p14="http://schemas.microsoft.com/office/powerpoint/2010/main" val="280255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DC68A6E-4866-4923-9A87-E43ADB9FC715}" type="datetimeFigureOut">
              <a:rPr lang="en-IN" smtClean="0"/>
              <a:t>17-11-2023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B51E66-B79E-4B1F-872D-6FFC0C9DB740}" type="slidenum">
              <a:rPr lang="en-IN" smtClean="0"/>
              <a:t>‹#›</a:t>
            </a:fld>
            <a:endParaRPr lang="en-IN"/>
          </a:p>
        </p:txBody>
      </p:sp>
    </p:spTree>
    <p:extLst>
      <p:ext uri="{BB962C8B-B14F-4D97-AF65-F5344CB8AC3E}">
        <p14:creationId xmlns:p14="http://schemas.microsoft.com/office/powerpoint/2010/main" val="193897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DC68A6E-4866-4923-9A87-E43ADB9FC715}" type="datetimeFigureOut">
              <a:rPr lang="en-IN" smtClean="0"/>
              <a:t>17-11-2023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B51E66-B79E-4B1F-872D-6FFC0C9DB740}" type="slidenum">
              <a:rPr lang="en-IN" smtClean="0"/>
              <a:t>‹#›</a:t>
            </a:fld>
            <a:endParaRPr lang="en-IN"/>
          </a:p>
        </p:txBody>
      </p:sp>
    </p:spTree>
    <p:extLst>
      <p:ext uri="{BB962C8B-B14F-4D97-AF65-F5344CB8AC3E}">
        <p14:creationId xmlns:p14="http://schemas.microsoft.com/office/powerpoint/2010/main" val="270104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DC68A6E-4866-4923-9A87-E43ADB9FC715}" type="datetimeFigureOut">
              <a:rPr lang="en-IN" smtClean="0"/>
              <a:t>17-11-2023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B51E66-B79E-4B1F-872D-6FFC0C9DB740}" type="slidenum">
              <a:rPr lang="en-IN" smtClean="0"/>
              <a:t>‹#›</a:t>
            </a:fld>
            <a:endParaRPr lang="en-IN"/>
          </a:p>
        </p:txBody>
      </p:sp>
    </p:spTree>
    <p:extLst>
      <p:ext uri="{BB962C8B-B14F-4D97-AF65-F5344CB8AC3E}">
        <p14:creationId xmlns:p14="http://schemas.microsoft.com/office/powerpoint/2010/main" val="2700401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C68A6E-4866-4923-9A87-E43ADB9FC715}" type="datetimeFigureOut">
              <a:rPr lang="en-IN" smtClean="0"/>
              <a:t>17-11-2023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51E66-B79E-4B1F-872D-6FFC0C9DB740}" type="slidenum">
              <a:rPr lang="en-IN" smtClean="0"/>
              <a:t>‹#›</a:t>
            </a:fld>
            <a:endParaRPr lang="en-IN"/>
          </a:p>
        </p:txBody>
      </p:sp>
    </p:spTree>
    <p:extLst>
      <p:ext uri="{BB962C8B-B14F-4D97-AF65-F5344CB8AC3E}">
        <p14:creationId xmlns:p14="http://schemas.microsoft.com/office/powerpoint/2010/main" val="416246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C68A6E-4866-4923-9A87-E43ADB9FC715}" type="datetimeFigureOut">
              <a:rPr lang="en-IN" smtClean="0"/>
              <a:t>17-11-2023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B51E66-B79E-4B1F-872D-6FFC0C9DB740}" type="slidenum">
              <a:rPr lang="en-IN" smtClean="0"/>
              <a:t>‹#›</a:t>
            </a:fld>
            <a:endParaRPr lang="en-IN"/>
          </a:p>
        </p:txBody>
      </p:sp>
    </p:spTree>
    <p:extLst>
      <p:ext uri="{BB962C8B-B14F-4D97-AF65-F5344CB8AC3E}">
        <p14:creationId xmlns:p14="http://schemas.microsoft.com/office/powerpoint/2010/main" val="294867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C68A6E-4866-4923-9A87-E43ADB9FC715}" type="datetimeFigureOut">
              <a:rPr lang="en-IN" smtClean="0"/>
              <a:t>17-11-2023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B51E66-B79E-4B1F-872D-6FFC0C9DB740}" type="slidenum">
              <a:rPr lang="en-IN" smtClean="0"/>
              <a:t>‹#›</a:t>
            </a:fld>
            <a:endParaRPr lang="en-IN"/>
          </a:p>
        </p:txBody>
      </p:sp>
    </p:spTree>
    <p:extLst>
      <p:ext uri="{BB962C8B-B14F-4D97-AF65-F5344CB8AC3E}">
        <p14:creationId xmlns:p14="http://schemas.microsoft.com/office/powerpoint/2010/main" val="193262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DC68A6E-4866-4923-9A87-E43ADB9FC715}" type="datetimeFigureOut">
              <a:rPr lang="en-IN" smtClean="0"/>
              <a:t>17-11-2023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B51E66-B79E-4B1F-872D-6FFC0C9DB740}" type="slidenum">
              <a:rPr lang="en-IN" smtClean="0"/>
              <a:t>‹#›</a:t>
            </a:fld>
            <a:endParaRPr lang="en-IN"/>
          </a:p>
        </p:txBody>
      </p:sp>
    </p:spTree>
    <p:extLst>
      <p:ext uri="{BB962C8B-B14F-4D97-AF65-F5344CB8AC3E}">
        <p14:creationId xmlns:p14="http://schemas.microsoft.com/office/powerpoint/2010/main" val="1018503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9C8B-0A10-A405-7D9D-350264BA7DCA}"/>
              </a:ext>
            </a:extLst>
          </p:cNvPr>
          <p:cNvSpPr>
            <a:spLocks noGrp="1"/>
          </p:cNvSpPr>
          <p:nvPr>
            <p:ph type="ctrTitle"/>
          </p:nvPr>
        </p:nvSpPr>
        <p:spPr/>
        <p:txBody>
          <a:bodyPr/>
          <a:lstStyle/>
          <a:p>
            <a:r>
              <a:rPr lang="en-IN" dirty="0"/>
              <a:t>Domestic Saving and International Capital Flows</a:t>
            </a:r>
          </a:p>
        </p:txBody>
      </p:sp>
      <p:sp>
        <p:nvSpPr>
          <p:cNvPr id="3" name="Subtitle 2">
            <a:extLst>
              <a:ext uri="{FF2B5EF4-FFF2-40B4-BE49-F238E27FC236}">
                <a16:creationId xmlns:a16="http://schemas.microsoft.com/office/drawing/2014/main" id="{08EEDCA6-5563-2E9B-9DB0-AC520A7B1F35}"/>
              </a:ext>
            </a:extLst>
          </p:cNvPr>
          <p:cNvSpPr>
            <a:spLocks noGrp="1"/>
          </p:cNvSpPr>
          <p:nvPr>
            <p:ph type="subTitle" idx="1"/>
          </p:nvPr>
        </p:nvSpPr>
        <p:spPr/>
        <p:txBody>
          <a:bodyPr/>
          <a:lstStyle/>
          <a:p>
            <a:r>
              <a:rPr lang="en-IN" dirty="0"/>
              <a:t>Martin Feldstein and Charles </a:t>
            </a:r>
            <a:r>
              <a:rPr lang="en-IN" dirty="0" err="1"/>
              <a:t>Horioka</a:t>
            </a:r>
            <a:endParaRPr lang="en-IN" dirty="0"/>
          </a:p>
        </p:txBody>
      </p:sp>
      <p:sp>
        <p:nvSpPr>
          <p:cNvPr id="4" name="TextBox 3">
            <a:extLst>
              <a:ext uri="{FF2B5EF4-FFF2-40B4-BE49-F238E27FC236}">
                <a16:creationId xmlns:a16="http://schemas.microsoft.com/office/drawing/2014/main" id="{8286251E-FCE7-D6D8-D5E6-CF248CCB1363}"/>
              </a:ext>
            </a:extLst>
          </p:cNvPr>
          <p:cNvSpPr txBox="1"/>
          <p:nvPr/>
        </p:nvSpPr>
        <p:spPr>
          <a:xfrm>
            <a:off x="9264770" y="2001328"/>
            <a:ext cx="2875472" cy="1969770"/>
          </a:xfrm>
          <a:prstGeom prst="rect">
            <a:avLst/>
          </a:prstGeom>
          <a:noFill/>
        </p:spPr>
        <p:txBody>
          <a:bodyPr wrap="square" rtlCol="0">
            <a:spAutoFit/>
          </a:bodyPr>
          <a:lstStyle/>
          <a:p>
            <a:r>
              <a:rPr lang="en-IN" sz="3200" b="1" dirty="0"/>
              <a:t>Presented By:</a:t>
            </a:r>
            <a:br>
              <a:rPr lang="en-IN" sz="3200" b="1" dirty="0"/>
            </a:br>
            <a:br>
              <a:rPr lang="en-IN" dirty="0"/>
            </a:br>
            <a:r>
              <a:rPr lang="en-IN" sz="2400" dirty="0"/>
              <a:t>Ayush Raj Pandey</a:t>
            </a:r>
            <a:br>
              <a:rPr lang="en-IN" sz="2400" dirty="0"/>
            </a:br>
            <a:br>
              <a:rPr lang="en-IN" sz="2400" dirty="0"/>
            </a:br>
            <a:r>
              <a:rPr lang="en-IN" sz="2400" dirty="0"/>
              <a:t>Harsh Mittal</a:t>
            </a:r>
          </a:p>
        </p:txBody>
      </p:sp>
    </p:spTree>
    <p:extLst>
      <p:ext uri="{BB962C8B-B14F-4D97-AF65-F5344CB8AC3E}">
        <p14:creationId xmlns:p14="http://schemas.microsoft.com/office/powerpoint/2010/main" val="266063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3E2-5F35-A5CF-44AB-0EDF9B3D2388}"/>
              </a:ext>
            </a:extLst>
          </p:cNvPr>
          <p:cNvSpPr>
            <a:spLocks noGrp="1"/>
          </p:cNvSpPr>
          <p:nvPr>
            <p:ph type="title"/>
          </p:nvPr>
        </p:nvSpPr>
        <p:spPr/>
        <p:txBody>
          <a:bodyPr/>
          <a:lstStyle/>
          <a:p>
            <a:r>
              <a:rPr lang="en-US" dirty="0"/>
              <a:t>Basic Results</a:t>
            </a:r>
            <a:endParaRPr lang="en-IN" dirty="0"/>
          </a:p>
        </p:txBody>
      </p:sp>
      <p:sp>
        <p:nvSpPr>
          <p:cNvPr id="3" name="Content Placeholder 2">
            <a:extLst>
              <a:ext uri="{FF2B5EF4-FFF2-40B4-BE49-F238E27FC236}">
                <a16:creationId xmlns:a16="http://schemas.microsoft.com/office/drawing/2014/main" id="{601C1E66-655D-85AA-B8C4-C60956793EEE}"/>
              </a:ext>
            </a:extLst>
          </p:cNvPr>
          <p:cNvSpPr>
            <a:spLocks noGrp="1"/>
          </p:cNvSpPr>
          <p:nvPr>
            <p:ph idx="1"/>
          </p:nvPr>
        </p:nvSpPr>
        <p:spPr/>
        <p:txBody>
          <a:bodyPr>
            <a:normAutofit/>
          </a:bodyPr>
          <a:lstStyle/>
          <a:p>
            <a:r>
              <a:rPr lang="en-US" b="0" i="0" dirty="0">
                <a:solidFill>
                  <a:srgbClr val="000000"/>
                </a:solidFill>
                <a:effectLst/>
              </a:rPr>
              <a:t>The estimate of the coefficient(</a:t>
            </a:r>
            <a:r>
              <a:rPr lang="el-GR" b="0" i="0" dirty="0">
                <a:solidFill>
                  <a:srgbClr val="000000"/>
                </a:solidFill>
                <a:effectLst/>
              </a:rPr>
              <a:t>β</a:t>
            </a:r>
            <a:r>
              <a:rPr lang="en-US" b="0" i="0" dirty="0">
                <a:solidFill>
                  <a:srgbClr val="000000"/>
                </a:solidFill>
                <a:effectLst/>
              </a:rPr>
              <a:t>) for the entire 15-year sample is 0.89 when gross saving and investment are used and 0.94 when net saving and investment are used.</a:t>
            </a:r>
          </a:p>
          <a:p>
            <a:pPr algn="l">
              <a:buFont typeface="Arial" panose="020B0604020202020204" pitchFamily="34" charset="0"/>
              <a:buChar char="•"/>
            </a:pPr>
            <a:r>
              <a:rPr lang="en-US" b="0" i="0" dirty="0">
                <a:solidFill>
                  <a:srgbClr val="000000"/>
                </a:solidFill>
                <a:effectLst/>
              </a:rPr>
              <a:t>Neither coefficient is significantly different from one, contradicting the hypothesis of perfect world capital mobility.</a:t>
            </a:r>
          </a:p>
          <a:p>
            <a:pPr algn="l">
              <a:buFont typeface="Arial" panose="020B0604020202020204" pitchFamily="34" charset="0"/>
              <a:buChar char="•"/>
            </a:pPr>
            <a:r>
              <a:rPr lang="en-US" b="0" i="0" dirty="0">
                <a:solidFill>
                  <a:srgbClr val="000000"/>
                </a:solidFill>
                <a:effectLst/>
              </a:rPr>
              <a:t>Most of any incremental saving tends to remain in the country in which the saving is done.</a:t>
            </a:r>
          </a:p>
          <a:p>
            <a:pPr algn="l">
              <a:buFont typeface="Arial" panose="020B0604020202020204" pitchFamily="34" charset="0"/>
              <a:buChar char="•"/>
            </a:pPr>
            <a:r>
              <a:rPr lang="en-US" b="0" i="0" dirty="0">
                <a:solidFill>
                  <a:srgbClr val="000000"/>
                </a:solidFill>
                <a:effectLst/>
              </a:rPr>
              <a:t>The savings-rate coefficients based on the net flows are higher than the corresponding coefficients based on gross flows.</a:t>
            </a:r>
          </a:p>
          <a:p>
            <a:pPr algn="l">
              <a:buFont typeface="Arial" panose="020B0604020202020204" pitchFamily="34" charset="0"/>
              <a:buChar char="•"/>
            </a:pPr>
            <a:r>
              <a:rPr lang="en-US" b="0" i="0" dirty="0">
                <a:solidFill>
                  <a:srgbClr val="000000"/>
                </a:solidFill>
                <a:effectLst/>
              </a:rPr>
              <a:t>A consistent estimate can be obtained with instrumental variable estimation using the gross saving rate as an instrument.</a:t>
            </a:r>
          </a:p>
          <a:p>
            <a:pPr algn="l">
              <a:buFont typeface="Arial" panose="020B0604020202020204" pitchFamily="34" charset="0"/>
              <a:buChar char="•"/>
            </a:pPr>
            <a:r>
              <a:rPr lang="en-US" b="0" i="0" dirty="0">
                <a:solidFill>
                  <a:srgbClr val="000000"/>
                </a:solidFill>
                <a:effectLst/>
              </a:rPr>
              <a:t>The instrumental variable estimates of the coefficient are all lower than the ordinary least squares estimates but the difference is never as large as 0.1.</a:t>
            </a:r>
          </a:p>
          <a:p>
            <a:endParaRPr lang="en-IN" dirty="0"/>
          </a:p>
        </p:txBody>
      </p:sp>
    </p:spTree>
    <p:extLst>
      <p:ext uri="{BB962C8B-B14F-4D97-AF65-F5344CB8AC3E}">
        <p14:creationId xmlns:p14="http://schemas.microsoft.com/office/powerpoint/2010/main" val="2593744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D4BB-682F-199E-D887-3FDAEE8A15F5}"/>
              </a:ext>
            </a:extLst>
          </p:cNvPr>
          <p:cNvSpPr>
            <a:spLocks noGrp="1"/>
          </p:cNvSpPr>
          <p:nvPr>
            <p:ph type="title"/>
          </p:nvPr>
        </p:nvSpPr>
        <p:spPr/>
        <p:txBody>
          <a:bodyPr/>
          <a:lstStyle/>
          <a:p>
            <a:r>
              <a:rPr lang="en-US" dirty="0"/>
              <a:t>Modifications in the Equation</a:t>
            </a:r>
            <a:endParaRPr lang="en-IN" dirty="0"/>
          </a:p>
        </p:txBody>
      </p:sp>
      <p:sp>
        <p:nvSpPr>
          <p:cNvPr id="3" name="Content Placeholder 2">
            <a:extLst>
              <a:ext uri="{FF2B5EF4-FFF2-40B4-BE49-F238E27FC236}">
                <a16:creationId xmlns:a16="http://schemas.microsoft.com/office/drawing/2014/main" id="{597800AE-1E23-1776-D741-A45176188BA5}"/>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rPr>
              <a:t>The linear approximation of the equation is a simplification and a quadratic </a:t>
            </a:r>
            <a:r>
              <a:rPr lang="en-US" b="0" i="0" dirty="0" err="1">
                <a:solidFill>
                  <a:srgbClr val="000000"/>
                </a:solidFill>
                <a:effectLst/>
              </a:rPr>
              <a:t>generalisation</a:t>
            </a:r>
            <a:r>
              <a:rPr lang="en-US" b="0" i="0" dirty="0">
                <a:solidFill>
                  <a:srgbClr val="000000"/>
                </a:solidFill>
                <a:effectLst/>
              </a:rPr>
              <a:t> of the equation was estimated.</a:t>
            </a:r>
          </a:p>
          <a:p>
            <a:pPr algn="l">
              <a:buFont typeface="Arial" panose="020B0604020202020204" pitchFamily="34" charset="0"/>
              <a:buChar char="•"/>
            </a:pPr>
            <a:r>
              <a:rPr lang="en-US" b="0" i="0" dirty="0">
                <a:solidFill>
                  <a:srgbClr val="000000"/>
                </a:solidFill>
                <a:effectLst/>
              </a:rPr>
              <a:t>The coefficient of the squared value of S/Y is always statistically insignificant and positive, indicating no nonlinearity.</a:t>
            </a:r>
          </a:p>
          <a:p>
            <a:pPr algn="l">
              <a:buFont typeface="Arial" panose="020B0604020202020204" pitchFamily="34" charset="0"/>
              <a:buChar char="•"/>
            </a:pPr>
            <a:r>
              <a:rPr lang="en-US" b="0" i="0" dirty="0">
                <a:solidFill>
                  <a:srgbClr val="000000"/>
                </a:solidFill>
                <a:effectLst/>
              </a:rPr>
              <a:t>The high coefficient in the relation between domestic investment and domestic saving may reflect the impact of some third variable.</a:t>
            </a:r>
          </a:p>
          <a:p>
            <a:pPr algn="l">
              <a:buFont typeface="Arial" panose="020B0604020202020204" pitchFamily="34" charset="0"/>
              <a:buChar char="•"/>
            </a:pPr>
            <a:r>
              <a:rPr lang="en-US" b="0" i="0" dirty="0">
                <a:solidFill>
                  <a:srgbClr val="000000"/>
                </a:solidFill>
                <a:effectLst/>
              </a:rPr>
              <a:t>According to the life-cycle theory of saving, the most important exogenous determinant of the aggregate saving rate is the rate of population growth.</a:t>
            </a:r>
          </a:p>
          <a:p>
            <a:pPr algn="l">
              <a:buFont typeface="Arial" panose="020B0604020202020204" pitchFamily="34" charset="0"/>
              <a:buChar char="•"/>
            </a:pPr>
            <a:r>
              <a:rPr lang="en-US" b="0" i="0" dirty="0">
                <a:solidFill>
                  <a:srgbClr val="000000"/>
                </a:solidFill>
                <a:effectLst/>
              </a:rPr>
              <a:t>Adding the mean annual growth rate of population as an additional variable in the equation had almost no effect on the estimated value of the coefficient.</a:t>
            </a:r>
          </a:p>
          <a:p>
            <a:pPr algn="l">
              <a:buFont typeface="Arial" panose="020B0604020202020204" pitchFamily="34" charset="0"/>
              <a:buChar char="•"/>
            </a:pPr>
            <a:r>
              <a:rPr lang="en-US" b="0" i="0" dirty="0">
                <a:solidFill>
                  <a:srgbClr val="000000"/>
                </a:solidFill>
                <a:effectLst/>
              </a:rPr>
              <a:t>There may be other variables that independently influence both saving and investment.</a:t>
            </a:r>
          </a:p>
          <a:p>
            <a:endParaRPr lang="en-IN" dirty="0"/>
          </a:p>
        </p:txBody>
      </p:sp>
      <p:sp>
        <p:nvSpPr>
          <p:cNvPr id="9" name="Rectangle 4">
            <a:extLst>
              <a:ext uri="{FF2B5EF4-FFF2-40B4-BE49-F238E27FC236}">
                <a16:creationId xmlns:a16="http://schemas.microsoft.com/office/drawing/2014/main" id="{1E192A13-CC30-9B8C-A785-B69A1A952269}"/>
              </a:ext>
            </a:extLst>
          </p:cNvPr>
          <p:cNvSpPr>
            <a:spLocks noChangeArrowheads="1"/>
          </p:cNvSpPr>
          <p:nvPr/>
        </p:nvSpPr>
        <p:spPr bwMode="auto">
          <a:xfrm>
            <a:off x="0" y="-331484"/>
            <a:ext cx="65" cy="662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791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820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B7C2-0C7C-6A6A-0638-D82AF7BC1275}"/>
              </a:ext>
            </a:extLst>
          </p:cNvPr>
          <p:cNvSpPr>
            <a:spLocks noGrp="1"/>
          </p:cNvSpPr>
          <p:nvPr>
            <p:ph type="title"/>
          </p:nvPr>
        </p:nvSpPr>
        <p:spPr/>
        <p:txBody>
          <a:bodyPr/>
          <a:lstStyle/>
          <a:p>
            <a:r>
              <a:rPr lang="en-US" dirty="0"/>
              <a:t>Modifications contd.</a:t>
            </a:r>
            <a:endParaRPr lang="en-IN" dirty="0"/>
          </a:p>
        </p:txBody>
      </p:sp>
      <p:sp>
        <p:nvSpPr>
          <p:cNvPr id="3" name="Content Placeholder 2">
            <a:extLst>
              <a:ext uri="{FF2B5EF4-FFF2-40B4-BE49-F238E27FC236}">
                <a16:creationId xmlns:a16="http://schemas.microsoft.com/office/drawing/2014/main" id="{C9D912E2-D45F-5DE6-A2E4-FA5B0D13103D}"/>
              </a:ext>
            </a:extLst>
          </p:cNvPr>
          <p:cNvSpPr>
            <a:spLocks noGrp="1"/>
          </p:cNvSpPr>
          <p:nvPr>
            <p:ph idx="1"/>
          </p:nvPr>
        </p:nvSpPr>
        <p:spPr/>
        <p:txBody>
          <a:bodyPr>
            <a:normAutofit fontScale="92500" lnSpcReduction="20000"/>
          </a:bodyPr>
          <a:lstStyle/>
          <a:p>
            <a:r>
              <a:rPr lang="en-US" b="0" i="0" dirty="0">
                <a:solidFill>
                  <a:srgbClr val="000000"/>
                </a:solidFill>
                <a:effectLst/>
              </a:rPr>
              <a:t>The paper examines the possibility that the link between domestic investment and domestic saving varies with the degree of openness of the economy.</a:t>
            </a:r>
          </a:p>
          <a:p>
            <a:pPr algn="l">
              <a:buFont typeface="Arial" panose="020B0604020202020204" pitchFamily="34" charset="0"/>
              <a:buChar char="•"/>
            </a:pPr>
            <a:r>
              <a:rPr lang="en-US" b="0" i="0" dirty="0">
                <a:solidFill>
                  <a:srgbClr val="000000"/>
                </a:solidFill>
                <a:effectLst/>
              </a:rPr>
              <a:t>It seems plausible that small economies that engage in substantial international trade will have a much weaker link between domestic saving and domestic investment than large and nearly autarchic economies.</a:t>
            </a:r>
          </a:p>
          <a:p>
            <a:pPr algn="l">
              <a:buFont typeface="Arial" panose="020B0604020202020204" pitchFamily="34" charset="0"/>
              <a:buChar char="•"/>
            </a:pPr>
            <a:r>
              <a:rPr lang="en-US" b="0" i="0" dirty="0">
                <a:solidFill>
                  <a:srgbClr val="000000"/>
                </a:solidFill>
                <a:effectLst/>
              </a:rPr>
              <a:t>An extension of the equation was estimated in which the value of the coefficient is permitted to vary with a measure of the openness of the economy. </a:t>
            </a:r>
          </a:p>
          <a:p>
            <a:pPr algn="l">
              <a:buFont typeface="Arial" panose="020B0604020202020204" pitchFamily="34" charset="0"/>
              <a:buChar char="•"/>
            </a:pPr>
            <a:r>
              <a:rPr lang="en-US" b="0" i="0" dirty="0">
                <a:solidFill>
                  <a:srgbClr val="000000"/>
                </a:solidFill>
                <a:effectLst/>
              </a:rPr>
              <a:t>The first measure of openness(X</a:t>
            </a:r>
            <a:r>
              <a:rPr lang="en-US" b="1" i="0" baseline="-25000" dirty="0">
                <a:solidFill>
                  <a:schemeClr val="tx1"/>
                </a:solidFill>
                <a:effectLst/>
              </a:rPr>
              <a:t>i</a:t>
            </a:r>
            <a:r>
              <a:rPr lang="en-US" b="0" i="0" dirty="0">
                <a:solidFill>
                  <a:srgbClr val="000000"/>
                </a:solidFill>
                <a:effectLst/>
              </a:rPr>
              <a:t>) is the share of trade in GDP as measured by the sum of exports and imports per dollar of GDP. The estimates of the coefficient(</a:t>
            </a:r>
            <a:r>
              <a:rPr lang="el-GR" b="0" i="0" dirty="0">
                <a:solidFill>
                  <a:srgbClr val="000000"/>
                </a:solidFill>
                <a:effectLst/>
              </a:rPr>
              <a:t>β</a:t>
            </a:r>
            <a:r>
              <a:rPr lang="en-US" b="0" i="0" baseline="-25000" dirty="0">
                <a:solidFill>
                  <a:schemeClr val="tx1"/>
                </a:solidFill>
                <a:effectLst/>
              </a:rPr>
              <a:t>1</a:t>
            </a:r>
            <a:r>
              <a:rPr lang="en-US" b="0" i="0" dirty="0">
                <a:solidFill>
                  <a:srgbClr val="000000"/>
                </a:solidFill>
                <a:effectLst/>
              </a:rPr>
              <a:t>) are negative as expected but very small and not significantly different from zero.</a:t>
            </a:r>
          </a:p>
          <a:p>
            <a:pPr algn="l">
              <a:buFont typeface="Arial" panose="020B0604020202020204" pitchFamily="34" charset="0"/>
              <a:buChar char="•"/>
            </a:pPr>
            <a:r>
              <a:rPr lang="en-US" b="0" i="0" dirty="0">
                <a:solidFill>
                  <a:srgbClr val="000000"/>
                </a:solidFill>
                <a:effectLst/>
              </a:rPr>
              <a:t>As an alternative measure, the size of the economy was used based on the reasoning that a large economy is more likely to be self-contained and therefore to invest a higher share of its savings domestically.</a:t>
            </a:r>
          </a:p>
          <a:p>
            <a:pPr algn="l">
              <a:buFont typeface="Arial" panose="020B0604020202020204" pitchFamily="34" charset="0"/>
              <a:buChar char="•"/>
            </a:pPr>
            <a:r>
              <a:rPr lang="en-US" b="0" i="0" dirty="0">
                <a:solidFill>
                  <a:srgbClr val="000000"/>
                </a:solidFill>
                <a:effectLst/>
              </a:rPr>
              <a:t>All of the estimates of the coefficient (</a:t>
            </a:r>
            <a:r>
              <a:rPr lang="el-GR" b="0" i="0" dirty="0">
                <a:solidFill>
                  <a:srgbClr val="000000"/>
                </a:solidFill>
                <a:effectLst/>
              </a:rPr>
              <a:t>β</a:t>
            </a:r>
            <a:r>
              <a:rPr lang="en-US" b="0" i="0" baseline="-25000" dirty="0">
                <a:solidFill>
                  <a:schemeClr val="tx1"/>
                </a:solidFill>
                <a:effectLst/>
              </a:rPr>
              <a:t>1</a:t>
            </a:r>
            <a:r>
              <a:rPr lang="en-US" b="0" i="0" dirty="0">
                <a:solidFill>
                  <a:srgbClr val="000000"/>
                </a:solidFill>
                <a:effectLst/>
              </a:rPr>
              <a:t>) were, however, negative; although they differed from zero in a statistically significant way, the coefficient estimates are very small.</a:t>
            </a:r>
          </a:p>
          <a:p>
            <a:endParaRPr lang="en-IN" dirty="0"/>
          </a:p>
        </p:txBody>
      </p:sp>
      <p:pic>
        <p:nvPicPr>
          <p:cNvPr id="7" name="Picture 6">
            <a:extLst>
              <a:ext uri="{FF2B5EF4-FFF2-40B4-BE49-F238E27FC236}">
                <a16:creationId xmlns:a16="http://schemas.microsoft.com/office/drawing/2014/main" id="{D9D25A5C-685F-AA9F-E25D-EC1D34E12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19" y="4431323"/>
            <a:ext cx="2947482" cy="1041009"/>
          </a:xfrm>
          <a:prstGeom prst="rect">
            <a:avLst/>
          </a:prstGeom>
        </p:spPr>
      </p:pic>
    </p:spTree>
    <p:extLst>
      <p:ext uri="{BB962C8B-B14F-4D97-AF65-F5344CB8AC3E}">
        <p14:creationId xmlns:p14="http://schemas.microsoft.com/office/powerpoint/2010/main" val="472264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6FAD-C37E-8F6A-61E4-B6CCDEE21538}"/>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1B6EB5C2-87AC-A090-CCD1-F090C8BD28EA}"/>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000000"/>
                </a:solidFill>
                <a:effectLst/>
              </a:rPr>
              <a:t>While the link between domestic saving and investment may vary among countries, no evidence was found that it varied in relation to either the size of the economy or the importance of international trade.</a:t>
            </a:r>
          </a:p>
          <a:p>
            <a:pPr algn="l">
              <a:buFont typeface="Arial" panose="020B0604020202020204" pitchFamily="34" charset="0"/>
              <a:buChar char="•"/>
            </a:pPr>
            <a:r>
              <a:rPr lang="en-US" b="0" i="0" dirty="0">
                <a:solidFill>
                  <a:srgbClr val="000000"/>
                </a:solidFill>
                <a:effectLst/>
              </a:rPr>
              <a:t>A coefficient of 1 implies that a regression of the ratio of net foreign investment inflow to GDP on the domestic saving ratio would have a coefficient of zero.</a:t>
            </a:r>
          </a:p>
          <a:p>
            <a:pPr algn="l">
              <a:buFont typeface="Arial" panose="020B0604020202020204" pitchFamily="34" charset="0"/>
              <a:buChar char="•"/>
            </a:pPr>
            <a:r>
              <a:rPr lang="en-US" b="0" i="0" dirty="0">
                <a:solidFill>
                  <a:srgbClr val="000000"/>
                </a:solidFill>
                <a:effectLst/>
              </a:rPr>
              <a:t>Separate equations relating the export ratio and the import ratio to the saving ratio were estimated. The parameter estimates indicate that sustained intercountry differences in saving rates do not affect either exports or imports.</a:t>
            </a:r>
          </a:p>
          <a:p>
            <a:pPr algn="l">
              <a:buFont typeface="Arial" panose="020B0604020202020204" pitchFamily="34" charset="0"/>
              <a:buChar char="•"/>
            </a:pPr>
            <a:r>
              <a:rPr lang="en-US" b="0" i="0" dirty="0">
                <a:solidFill>
                  <a:srgbClr val="000000"/>
                </a:solidFill>
                <a:effectLst/>
              </a:rPr>
              <a:t>The analysis of the aggregate cross-country estimates provides evidence that is clearly incompatible with the hypothesis of a perfectly mobile world capital stock that flows among countries to </a:t>
            </a:r>
            <a:r>
              <a:rPr lang="en-US" b="0" i="0" dirty="0" err="1">
                <a:solidFill>
                  <a:srgbClr val="000000"/>
                </a:solidFill>
                <a:effectLst/>
              </a:rPr>
              <a:t>equalise</a:t>
            </a:r>
            <a:r>
              <a:rPr lang="en-US" b="0" i="0" dirty="0">
                <a:solidFill>
                  <a:srgbClr val="000000"/>
                </a:solidFill>
                <a:effectLst/>
              </a:rPr>
              <a:t> yields.</a:t>
            </a:r>
          </a:p>
          <a:p>
            <a:pPr algn="l">
              <a:buFont typeface="Arial" panose="020B0604020202020204" pitchFamily="34" charset="0"/>
              <a:buChar char="•"/>
            </a:pPr>
            <a:r>
              <a:rPr lang="en-US" b="0" i="0" dirty="0">
                <a:solidFill>
                  <a:srgbClr val="000000"/>
                </a:solidFill>
                <a:effectLst/>
              </a:rPr>
              <a:t>Although there may be perfect arbitrage of short-term yields and substantial flows of long-term direct and portfolio investment, there appear to be sufficient rigidities and locational preferences to keep most of any incremental saving invested in the country of origin.</a:t>
            </a:r>
          </a:p>
          <a:p>
            <a:endParaRPr lang="en-IN" dirty="0"/>
          </a:p>
        </p:txBody>
      </p:sp>
    </p:spTree>
    <p:extLst>
      <p:ext uri="{BB962C8B-B14F-4D97-AF65-F5344CB8AC3E}">
        <p14:creationId xmlns:p14="http://schemas.microsoft.com/office/powerpoint/2010/main" val="348477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2668-307F-2E22-216B-2CAF56A61C23}"/>
              </a:ext>
            </a:extLst>
          </p:cNvPr>
          <p:cNvSpPr>
            <a:spLocks noGrp="1"/>
          </p:cNvSpPr>
          <p:nvPr>
            <p:ph type="title"/>
          </p:nvPr>
        </p:nvSpPr>
        <p:spPr/>
        <p:txBody>
          <a:bodyPr/>
          <a:lstStyle/>
          <a:p>
            <a:r>
              <a:rPr lang="en-IN" dirty="0"/>
              <a:t>Simultaneous Equations Framework</a:t>
            </a:r>
          </a:p>
        </p:txBody>
      </p:sp>
      <p:sp>
        <p:nvSpPr>
          <p:cNvPr id="3" name="Content Placeholder 2">
            <a:extLst>
              <a:ext uri="{FF2B5EF4-FFF2-40B4-BE49-F238E27FC236}">
                <a16:creationId xmlns:a16="http://schemas.microsoft.com/office/drawing/2014/main" id="{90E0AF82-D090-09D9-D5C4-CF76FF618E19}"/>
              </a:ext>
            </a:extLst>
          </p:cNvPr>
          <p:cNvSpPr>
            <a:spLocks noGrp="1"/>
          </p:cNvSpPr>
          <p:nvPr>
            <p:ph idx="1"/>
          </p:nvPr>
        </p:nvSpPr>
        <p:spPr/>
        <p:txBody>
          <a:bodyPr/>
          <a:lstStyle/>
          <a:p>
            <a:r>
              <a:rPr lang="en-IN" dirty="0">
                <a:solidFill>
                  <a:schemeClr val="tx1"/>
                </a:solidFill>
              </a:rPr>
              <a:t>Potential Endogeneity of savings rate</a:t>
            </a:r>
          </a:p>
          <a:p>
            <a:r>
              <a:rPr lang="en-IN" dirty="0">
                <a:solidFill>
                  <a:schemeClr val="tx1"/>
                </a:solidFill>
              </a:rPr>
              <a:t>A random shock to investment would also affect the savings ratio</a:t>
            </a:r>
          </a:p>
          <a:p>
            <a:r>
              <a:rPr lang="en-IN" dirty="0">
                <a:solidFill>
                  <a:schemeClr val="tx1"/>
                </a:solidFill>
              </a:rPr>
              <a:t>2 SLS</a:t>
            </a:r>
          </a:p>
          <a:p>
            <a:pPr marL="0" indent="0">
              <a:buNone/>
            </a:pPr>
            <a:endParaRPr lang="en-IN" dirty="0">
              <a:solidFill>
                <a:schemeClr val="tx1"/>
              </a:solidFill>
            </a:endParaRPr>
          </a:p>
        </p:txBody>
      </p:sp>
    </p:spTree>
    <p:extLst>
      <p:ext uri="{BB962C8B-B14F-4D97-AF65-F5344CB8AC3E}">
        <p14:creationId xmlns:p14="http://schemas.microsoft.com/office/powerpoint/2010/main" val="1402523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D639-9FFE-CDA7-97BA-0C8BCEF6E764}"/>
              </a:ext>
            </a:extLst>
          </p:cNvPr>
          <p:cNvSpPr>
            <a:spLocks noGrp="1"/>
          </p:cNvSpPr>
          <p:nvPr>
            <p:ph type="title"/>
          </p:nvPr>
        </p:nvSpPr>
        <p:spPr/>
        <p:txBody>
          <a:bodyPr/>
          <a:lstStyle/>
          <a:p>
            <a:r>
              <a:rPr lang="en-IN" dirty="0"/>
              <a:t>Extension to Traditional Life Cycle model</a:t>
            </a:r>
          </a:p>
        </p:txBody>
      </p:sp>
      <p:sp>
        <p:nvSpPr>
          <p:cNvPr id="3" name="Content Placeholder 2">
            <a:extLst>
              <a:ext uri="{FF2B5EF4-FFF2-40B4-BE49-F238E27FC236}">
                <a16:creationId xmlns:a16="http://schemas.microsoft.com/office/drawing/2014/main" id="{9ED093EC-17C7-E035-F96F-6D3B1CC8BCEF}"/>
              </a:ext>
            </a:extLst>
          </p:cNvPr>
          <p:cNvSpPr>
            <a:spLocks noGrp="1"/>
          </p:cNvSpPr>
          <p:nvPr>
            <p:ph idx="1"/>
          </p:nvPr>
        </p:nvSpPr>
        <p:spPr/>
        <p:txBody>
          <a:bodyPr/>
          <a:lstStyle/>
          <a:p>
            <a:r>
              <a:rPr lang="en-IN" dirty="0">
                <a:solidFill>
                  <a:schemeClr val="tx1"/>
                </a:solidFill>
              </a:rPr>
              <a:t>Saving rate proportional to rate of growth of private income</a:t>
            </a:r>
          </a:p>
          <a:p>
            <a:r>
              <a:rPr lang="en-IN" dirty="0">
                <a:solidFill>
                  <a:schemeClr val="tx1"/>
                </a:solidFill>
              </a:rPr>
              <a:t>Also to the proportion of working age population to the number of retirees and younger dependents</a:t>
            </a:r>
          </a:p>
          <a:p>
            <a:r>
              <a:rPr lang="en-IN" dirty="0">
                <a:solidFill>
                  <a:schemeClr val="tx1"/>
                </a:solidFill>
              </a:rPr>
              <a:t>Authors’ model is an extension</a:t>
            </a:r>
          </a:p>
        </p:txBody>
      </p:sp>
    </p:spTree>
    <p:extLst>
      <p:ext uri="{BB962C8B-B14F-4D97-AF65-F5344CB8AC3E}">
        <p14:creationId xmlns:p14="http://schemas.microsoft.com/office/powerpoint/2010/main" val="283401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F295-9A2E-3BE5-0ADA-EEEF06A43067}"/>
              </a:ext>
            </a:extLst>
          </p:cNvPr>
          <p:cNvSpPr>
            <a:spLocks noGrp="1"/>
          </p:cNvSpPr>
          <p:nvPr>
            <p:ph type="title"/>
          </p:nvPr>
        </p:nvSpPr>
        <p:spPr/>
        <p:txBody>
          <a:bodyPr/>
          <a:lstStyle/>
          <a:p>
            <a:r>
              <a:rPr lang="en-IN" dirty="0"/>
              <a:t>Private Saving Rate Equation</a:t>
            </a:r>
          </a:p>
        </p:txBody>
      </p:sp>
      <p:pic>
        <p:nvPicPr>
          <p:cNvPr id="7" name="Content Placeholder 6">
            <a:extLst>
              <a:ext uri="{FF2B5EF4-FFF2-40B4-BE49-F238E27FC236}">
                <a16:creationId xmlns:a16="http://schemas.microsoft.com/office/drawing/2014/main" id="{3B955560-B3FB-8F9B-5C1D-CE90B0636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7082" y="1641442"/>
            <a:ext cx="7283403" cy="635931"/>
          </a:xfrm>
        </p:spPr>
      </p:pic>
      <p:sp>
        <p:nvSpPr>
          <p:cNvPr id="11" name="TextBox 10">
            <a:extLst>
              <a:ext uri="{FF2B5EF4-FFF2-40B4-BE49-F238E27FC236}">
                <a16:creationId xmlns:a16="http://schemas.microsoft.com/office/drawing/2014/main" id="{8F9235B5-E696-B641-139F-4D0894EE4AE7}"/>
              </a:ext>
            </a:extLst>
          </p:cNvPr>
          <p:cNvSpPr txBox="1"/>
          <p:nvPr/>
        </p:nvSpPr>
        <p:spPr>
          <a:xfrm>
            <a:off x="3883324" y="1554735"/>
            <a:ext cx="6098874" cy="3139321"/>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a:p>
            <a:r>
              <a:rPr lang="en-IN" dirty="0"/>
              <a:t>SP/Y: private saving rate</a:t>
            </a:r>
          </a:p>
          <a:p>
            <a:r>
              <a:rPr lang="en-IN" dirty="0"/>
              <a:t>G: growth rate of total private income</a:t>
            </a:r>
          </a:p>
          <a:p>
            <a:r>
              <a:rPr lang="en-IN" dirty="0"/>
              <a:t>AGE: no of retirees over the age of 65 / pop aged 20-65</a:t>
            </a:r>
          </a:p>
          <a:p>
            <a:r>
              <a:rPr lang="en-IN" dirty="0"/>
              <a:t>DEP: no of younger dependents / working age population</a:t>
            </a:r>
          </a:p>
          <a:p>
            <a:r>
              <a:rPr lang="en-IN" dirty="0"/>
              <a:t>B/E: benefit-earnings ratio ‘or’ social security programme</a:t>
            </a:r>
            <a:br>
              <a:rPr lang="en-IN" dirty="0"/>
            </a:br>
            <a:r>
              <a:rPr lang="en-IN" dirty="0"/>
              <a:t>LPAGED: labour force participation rate of older men</a:t>
            </a:r>
          </a:p>
        </p:txBody>
      </p:sp>
    </p:spTree>
    <p:extLst>
      <p:ext uri="{BB962C8B-B14F-4D97-AF65-F5344CB8AC3E}">
        <p14:creationId xmlns:p14="http://schemas.microsoft.com/office/powerpoint/2010/main" val="2239583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1802-1EED-9435-9F41-15C4620F8B37}"/>
              </a:ext>
            </a:extLst>
          </p:cNvPr>
          <p:cNvSpPr>
            <a:spLocks noGrp="1"/>
          </p:cNvSpPr>
          <p:nvPr>
            <p:ph type="title"/>
          </p:nvPr>
        </p:nvSpPr>
        <p:spPr/>
        <p:txBody>
          <a:bodyPr/>
          <a:lstStyle/>
          <a:p>
            <a:r>
              <a:rPr lang="en-IN" dirty="0"/>
              <a:t>Labour Force Participation Rate (old) Equation</a:t>
            </a:r>
          </a:p>
        </p:txBody>
      </p:sp>
      <p:pic>
        <p:nvPicPr>
          <p:cNvPr id="5" name="Content Placeholder 4">
            <a:extLst>
              <a:ext uri="{FF2B5EF4-FFF2-40B4-BE49-F238E27FC236}">
                <a16:creationId xmlns:a16="http://schemas.microsoft.com/office/drawing/2014/main" id="{BE6AECFC-60C5-EA23-2355-804A12D01A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9452" y="1597636"/>
            <a:ext cx="6043657" cy="547692"/>
          </a:xfrm>
        </p:spPr>
      </p:pic>
      <p:sp>
        <p:nvSpPr>
          <p:cNvPr id="6" name="TextBox 5">
            <a:extLst>
              <a:ext uri="{FF2B5EF4-FFF2-40B4-BE49-F238E27FC236}">
                <a16:creationId xmlns:a16="http://schemas.microsoft.com/office/drawing/2014/main" id="{E56F65D9-9C99-A050-4533-266B0B47D0B1}"/>
              </a:ext>
            </a:extLst>
          </p:cNvPr>
          <p:cNvSpPr txBox="1"/>
          <p:nvPr/>
        </p:nvSpPr>
        <p:spPr>
          <a:xfrm>
            <a:off x="4261449" y="2731698"/>
            <a:ext cx="5722189" cy="1200329"/>
          </a:xfrm>
          <a:prstGeom prst="rect">
            <a:avLst/>
          </a:prstGeom>
          <a:noFill/>
        </p:spPr>
        <p:txBody>
          <a:bodyPr wrap="square" rtlCol="0">
            <a:spAutoFit/>
          </a:bodyPr>
          <a:lstStyle/>
          <a:p>
            <a:r>
              <a:rPr lang="en-IN" dirty="0"/>
              <a:t>y</a:t>
            </a:r>
            <a:r>
              <a:rPr lang="en-IN" baseline="30000" dirty="0"/>
              <a:t>*</a:t>
            </a:r>
            <a:r>
              <a:rPr lang="en-IN" dirty="0"/>
              <a:t>: </a:t>
            </a:r>
            <a:r>
              <a:rPr lang="en-IN" dirty="0" err="1"/>
              <a:t>avg</a:t>
            </a:r>
            <a:r>
              <a:rPr lang="en-IN" dirty="0"/>
              <a:t> per capita income of the country</a:t>
            </a:r>
          </a:p>
          <a:p>
            <a:r>
              <a:rPr lang="en-IN" dirty="0"/>
              <a:t>RET: </a:t>
            </a:r>
            <a:r>
              <a:rPr lang="en-US" b="0" i="0" dirty="0">
                <a:solidFill>
                  <a:srgbClr val="111111"/>
                </a:solidFill>
                <a:effectLst/>
                <a:latin typeface="-apple-system"/>
              </a:rPr>
              <a:t>a variable that indicates whether a country has a retirement test as a condition for receiving social security benefits</a:t>
            </a:r>
            <a:endParaRPr lang="en-IN" dirty="0"/>
          </a:p>
        </p:txBody>
      </p:sp>
    </p:spTree>
    <p:extLst>
      <p:ext uri="{BB962C8B-B14F-4D97-AF65-F5344CB8AC3E}">
        <p14:creationId xmlns:p14="http://schemas.microsoft.com/office/powerpoint/2010/main" val="265852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FE10-36A5-97D8-73E0-3EB2AC02F40F}"/>
              </a:ext>
            </a:extLst>
          </p:cNvPr>
          <p:cNvSpPr>
            <a:spLocks noGrp="1"/>
          </p:cNvSpPr>
          <p:nvPr>
            <p:ph type="title"/>
          </p:nvPr>
        </p:nvSpPr>
        <p:spPr/>
        <p:txBody>
          <a:bodyPr/>
          <a:lstStyle/>
          <a:p>
            <a:r>
              <a:rPr lang="en-IN" dirty="0"/>
              <a:t>Structural Equation</a:t>
            </a:r>
          </a:p>
        </p:txBody>
      </p:sp>
      <p:pic>
        <p:nvPicPr>
          <p:cNvPr id="5" name="Content Placeholder 4">
            <a:extLst>
              <a:ext uri="{FF2B5EF4-FFF2-40B4-BE49-F238E27FC236}">
                <a16:creationId xmlns:a16="http://schemas.microsoft.com/office/drawing/2014/main" id="{4830A2EA-62EA-65DD-7325-A98A99904F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0522" y="1320153"/>
            <a:ext cx="4795873" cy="700093"/>
          </a:xfrm>
        </p:spPr>
      </p:pic>
      <p:pic>
        <p:nvPicPr>
          <p:cNvPr id="7" name="Picture 6">
            <a:extLst>
              <a:ext uri="{FF2B5EF4-FFF2-40B4-BE49-F238E27FC236}">
                <a16:creationId xmlns:a16="http://schemas.microsoft.com/office/drawing/2014/main" id="{850F5A1A-84D1-E732-2A35-BB507B1A1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481" y="2318437"/>
            <a:ext cx="4510120" cy="714380"/>
          </a:xfrm>
          <a:prstGeom prst="rect">
            <a:avLst/>
          </a:prstGeom>
        </p:spPr>
      </p:pic>
      <p:sp>
        <p:nvSpPr>
          <p:cNvPr id="8" name="TextBox 7">
            <a:extLst>
              <a:ext uri="{FF2B5EF4-FFF2-40B4-BE49-F238E27FC236}">
                <a16:creationId xmlns:a16="http://schemas.microsoft.com/office/drawing/2014/main" id="{001D35E1-92E6-1F3B-014D-B8C2193F0A04}"/>
              </a:ext>
            </a:extLst>
          </p:cNvPr>
          <p:cNvSpPr txBox="1"/>
          <p:nvPr/>
        </p:nvSpPr>
        <p:spPr>
          <a:xfrm>
            <a:off x="4750279" y="3531079"/>
            <a:ext cx="4692770" cy="369332"/>
          </a:xfrm>
          <a:prstGeom prst="rect">
            <a:avLst/>
          </a:prstGeom>
          <a:noFill/>
        </p:spPr>
        <p:txBody>
          <a:bodyPr wrap="square" rtlCol="0">
            <a:spAutoFit/>
          </a:bodyPr>
          <a:lstStyle/>
          <a:p>
            <a:r>
              <a:rPr lang="en-IN" dirty="0"/>
              <a:t>SG/Y: govt saving ratio</a:t>
            </a:r>
          </a:p>
        </p:txBody>
      </p:sp>
    </p:spTree>
    <p:extLst>
      <p:ext uri="{BB962C8B-B14F-4D97-AF65-F5344CB8AC3E}">
        <p14:creationId xmlns:p14="http://schemas.microsoft.com/office/powerpoint/2010/main" val="241666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CD38-DC82-51C5-7425-80AF6FD65ADF}"/>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9D174A5C-87B6-8815-706E-C7CD6903FD8A}"/>
              </a:ext>
            </a:extLst>
          </p:cNvPr>
          <p:cNvSpPr>
            <a:spLocks noGrp="1"/>
          </p:cNvSpPr>
          <p:nvPr>
            <p:ph idx="1"/>
          </p:nvPr>
        </p:nvSpPr>
        <p:spPr/>
        <p:txBody>
          <a:bodyPr/>
          <a:lstStyle/>
          <a:p>
            <a:r>
              <a:rPr lang="en-IN" dirty="0">
                <a:solidFill>
                  <a:schemeClr val="tx1"/>
                </a:solidFill>
              </a:rPr>
              <a:t>For 12 countries for which data is available for whole sample period:</a:t>
            </a:r>
          </a:p>
          <a:p>
            <a:r>
              <a:rPr lang="en-IN" dirty="0">
                <a:solidFill>
                  <a:schemeClr val="tx1"/>
                </a:solidFill>
              </a:rPr>
              <a:t>OLS:    </a:t>
            </a:r>
            <a:r>
              <a:rPr lang="el-GR" dirty="0">
                <a:solidFill>
                  <a:schemeClr val="tx1"/>
                </a:solidFill>
              </a:rPr>
              <a:t>β̂</a:t>
            </a:r>
            <a:r>
              <a:rPr lang="en-IN" dirty="0">
                <a:solidFill>
                  <a:schemeClr val="tx1"/>
                </a:solidFill>
              </a:rPr>
              <a:t> = 0.920 (S.E. = 0.083)</a:t>
            </a:r>
          </a:p>
          <a:p>
            <a:r>
              <a:rPr lang="en-IN" dirty="0">
                <a:solidFill>
                  <a:schemeClr val="tx1"/>
                </a:solidFill>
              </a:rPr>
              <a:t>2 SLS </a:t>
            </a:r>
            <a:r>
              <a:rPr lang="el-GR" dirty="0">
                <a:solidFill>
                  <a:schemeClr val="tx1"/>
                </a:solidFill>
              </a:rPr>
              <a:t>β̂</a:t>
            </a:r>
            <a:r>
              <a:rPr lang="en-IN" dirty="0">
                <a:solidFill>
                  <a:schemeClr val="tx1"/>
                </a:solidFill>
              </a:rPr>
              <a:t> = 0.874 (S.E. = 0.118)</a:t>
            </a:r>
          </a:p>
          <a:p>
            <a:r>
              <a:rPr lang="en-IN" dirty="0">
                <a:solidFill>
                  <a:schemeClr val="tx1"/>
                </a:solidFill>
              </a:rPr>
              <a:t>2 SLS (when G excluded) </a:t>
            </a:r>
            <a:r>
              <a:rPr lang="el-GR" dirty="0">
                <a:solidFill>
                  <a:schemeClr val="tx1"/>
                </a:solidFill>
              </a:rPr>
              <a:t>β̂</a:t>
            </a:r>
            <a:r>
              <a:rPr lang="en-IN" dirty="0">
                <a:solidFill>
                  <a:schemeClr val="tx1"/>
                </a:solidFill>
              </a:rPr>
              <a:t> = 0.795 (S.E. = 0.142)</a:t>
            </a:r>
          </a:p>
          <a:p>
            <a:r>
              <a:rPr lang="en-IN" dirty="0">
                <a:solidFill>
                  <a:schemeClr val="tx1"/>
                </a:solidFill>
              </a:rPr>
              <a:t>2 SLS estimates quite similar to OLS ones</a:t>
            </a:r>
          </a:p>
          <a:p>
            <a:r>
              <a:rPr lang="en-IN" dirty="0">
                <a:solidFill>
                  <a:schemeClr val="tx1"/>
                </a:solidFill>
              </a:rPr>
              <a:t>Inconsistent with perfect capital mobility</a:t>
            </a:r>
          </a:p>
          <a:p>
            <a:r>
              <a:rPr lang="en-IN" dirty="0">
                <a:solidFill>
                  <a:schemeClr val="tx1"/>
                </a:solidFill>
              </a:rPr>
              <a:t>Not inconsistent with a value of at or near one</a:t>
            </a:r>
            <a:endParaRPr lang="el-GR" dirty="0">
              <a:solidFill>
                <a:schemeClr val="tx1"/>
              </a:solidFill>
            </a:endParaRPr>
          </a:p>
          <a:p>
            <a:pPr marL="0" indent="0">
              <a:buNone/>
            </a:pPr>
            <a:endParaRPr lang="el-GR"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120290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08D5-2975-500A-E642-87C4F30C34F1}"/>
              </a:ext>
            </a:extLst>
          </p:cNvPr>
          <p:cNvSpPr>
            <a:spLocks noGrp="1"/>
          </p:cNvSpPr>
          <p:nvPr>
            <p:ph type="title"/>
          </p:nvPr>
        </p:nvSpPr>
        <p:spPr/>
        <p:txBody>
          <a:bodyPr/>
          <a:lstStyle/>
          <a:p>
            <a:r>
              <a:rPr lang="en-US" dirty="0"/>
              <a:t>Questions Addressed</a:t>
            </a:r>
            <a:endParaRPr lang="en-IN" dirty="0"/>
          </a:p>
        </p:txBody>
      </p:sp>
      <p:sp>
        <p:nvSpPr>
          <p:cNvPr id="3" name="Content Placeholder 2">
            <a:extLst>
              <a:ext uri="{FF2B5EF4-FFF2-40B4-BE49-F238E27FC236}">
                <a16:creationId xmlns:a16="http://schemas.microsoft.com/office/drawing/2014/main" id="{92C1C48A-3E02-43C2-DEE9-8E1895F37165}"/>
              </a:ext>
            </a:extLst>
          </p:cNvPr>
          <p:cNvSpPr>
            <a:spLocks noGrp="1"/>
          </p:cNvSpPr>
          <p:nvPr>
            <p:ph idx="1"/>
          </p:nvPr>
        </p:nvSpPr>
        <p:spPr/>
        <p:txBody>
          <a:bodyPr/>
          <a:lstStyle/>
          <a:p>
            <a:pPr algn="l"/>
            <a:r>
              <a:rPr lang="en-US" i="0" dirty="0">
                <a:solidFill>
                  <a:srgbClr val="000000"/>
                </a:solidFill>
                <a:effectLst/>
              </a:rPr>
              <a:t>The text questions the international mobility of the world’s supply of capital.</a:t>
            </a:r>
          </a:p>
          <a:p>
            <a:pPr algn="l">
              <a:buFont typeface="Arial" panose="020B0604020202020204" pitchFamily="34" charset="0"/>
              <a:buChar char="•"/>
            </a:pPr>
            <a:r>
              <a:rPr lang="en-US" i="0" dirty="0">
                <a:solidFill>
                  <a:srgbClr val="000000"/>
                </a:solidFill>
                <a:effectLst/>
              </a:rPr>
              <a:t>It asks if capital flows among industrial countries to equalize the yield to investors.</a:t>
            </a:r>
          </a:p>
          <a:p>
            <a:pPr algn="l">
              <a:buFont typeface="Arial" panose="020B0604020202020204" pitchFamily="34" charset="0"/>
              <a:buChar char="•"/>
            </a:pPr>
            <a:r>
              <a:rPr lang="en-US" i="0" dirty="0">
                <a:solidFill>
                  <a:srgbClr val="000000"/>
                </a:solidFill>
                <a:effectLst/>
              </a:rPr>
              <a:t>Alternatively, it questions if the saving that originates in a country remains to be invested there.</a:t>
            </a:r>
          </a:p>
          <a:p>
            <a:pPr algn="l">
              <a:buFont typeface="Arial" panose="020B0604020202020204" pitchFamily="34" charset="0"/>
              <a:buChar char="•"/>
            </a:pPr>
            <a:r>
              <a:rPr lang="en-US" i="0" dirty="0">
                <a:solidFill>
                  <a:srgbClr val="000000"/>
                </a:solidFill>
                <a:effectLst/>
              </a:rPr>
              <a:t>It acknowledges that the truth may lie somewhere between these two extremes.</a:t>
            </a:r>
          </a:p>
          <a:p>
            <a:pPr algn="l">
              <a:buFont typeface="Arial" panose="020B0604020202020204" pitchFamily="34" charset="0"/>
              <a:buChar char="•"/>
            </a:pPr>
            <a:r>
              <a:rPr lang="en-US" i="0" dirty="0">
                <a:solidFill>
                  <a:srgbClr val="000000"/>
                </a:solidFill>
                <a:effectLst/>
              </a:rPr>
              <a:t>The answers to these questions are important for understanding the international capital market.</a:t>
            </a:r>
          </a:p>
          <a:p>
            <a:pPr algn="l">
              <a:buFont typeface="Arial" panose="020B0604020202020204" pitchFamily="34" charset="0"/>
              <a:buChar char="•"/>
            </a:pPr>
            <a:r>
              <a:rPr lang="en-US" i="0" dirty="0">
                <a:solidFill>
                  <a:srgbClr val="000000"/>
                </a:solidFill>
                <a:effectLst/>
              </a:rPr>
              <a:t>These answers are also critical for analyzing a wide range of issues including the nation’s optimal rate of saving and the incidence of tax changes.</a:t>
            </a:r>
          </a:p>
          <a:p>
            <a:endParaRPr lang="en-IN" dirty="0"/>
          </a:p>
        </p:txBody>
      </p:sp>
    </p:spTree>
    <p:extLst>
      <p:ext uri="{BB962C8B-B14F-4D97-AF65-F5344CB8AC3E}">
        <p14:creationId xmlns:p14="http://schemas.microsoft.com/office/powerpoint/2010/main" val="2954521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5DDEB-E6A3-5D96-48A0-56967E8D18AF}"/>
              </a:ext>
            </a:extLst>
          </p:cNvPr>
          <p:cNvSpPr>
            <a:spLocks noGrp="1"/>
          </p:cNvSpPr>
          <p:nvPr>
            <p:ph type="title"/>
          </p:nvPr>
        </p:nvSpPr>
        <p:spPr/>
        <p:txBody>
          <a:bodyPr/>
          <a:lstStyle/>
          <a:p>
            <a:r>
              <a:rPr lang="en-IN" dirty="0"/>
              <a:t>Components of Saving and Investment</a:t>
            </a:r>
          </a:p>
        </p:txBody>
      </p:sp>
      <p:sp>
        <p:nvSpPr>
          <p:cNvPr id="3" name="Content Placeholder 2">
            <a:extLst>
              <a:ext uri="{FF2B5EF4-FFF2-40B4-BE49-F238E27FC236}">
                <a16:creationId xmlns:a16="http://schemas.microsoft.com/office/drawing/2014/main" id="{35600194-4B39-B15F-CE32-6436C0BCF43B}"/>
              </a:ext>
            </a:extLst>
          </p:cNvPr>
          <p:cNvSpPr>
            <a:spLocks noGrp="1"/>
          </p:cNvSpPr>
          <p:nvPr>
            <p:ph idx="1"/>
          </p:nvPr>
        </p:nvSpPr>
        <p:spPr/>
        <p:txBody>
          <a:bodyPr/>
          <a:lstStyle/>
          <a:p>
            <a:r>
              <a:rPr lang="en-IN" dirty="0">
                <a:solidFill>
                  <a:schemeClr val="tx1"/>
                </a:solidFill>
              </a:rPr>
              <a:t>For 9 OECD countries, total saving disaggregated into: HH, C, G</a:t>
            </a:r>
          </a:p>
          <a:p>
            <a:r>
              <a:rPr lang="en-IN" dirty="0">
                <a:solidFill>
                  <a:schemeClr val="tx1"/>
                </a:solidFill>
              </a:rPr>
              <a:t>To check whether domestic investment is equally responsive to all types of savings</a:t>
            </a:r>
          </a:p>
          <a:p>
            <a:r>
              <a:rPr lang="en-IN" dirty="0">
                <a:solidFill>
                  <a:schemeClr val="tx1"/>
                </a:solidFill>
              </a:rPr>
              <a:t>Relevant for assessing policies that are designed to increase investment by stimulating forms of saving</a:t>
            </a:r>
          </a:p>
          <a:p>
            <a:r>
              <a:rPr lang="en-IN" dirty="0">
                <a:solidFill>
                  <a:schemeClr val="tx1"/>
                </a:solidFill>
              </a:rPr>
              <a:t>Investment also disaggregated into: Public and Private, and Private further into HH, C</a:t>
            </a:r>
          </a:p>
        </p:txBody>
      </p:sp>
    </p:spTree>
    <p:extLst>
      <p:ext uri="{BB962C8B-B14F-4D97-AF65-F5344CB8AC3E}">
        <p14:creationId xmlns:p14="http://schemas.microsoft.com/office/powerpoint/2010/main" val="4030930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3FC9-A62C-E7EB-CCD1-4659F84C942D}"/>
              </a:ext>
            </a:extLst>
          </p:cNvPr>
          <p:cNvSpPr>
            <a:spLocks noGrp="1"/>
          </p:cNvSpPr>
          <p:nvPr>
            <p:ph type="title"/>
          </p:nvPr>
        </p:nvSpPr>
        <p:spPr/>
        <p:txBody>
          <a:bodyPr>
            <a:normAutofit/>
          </a:bodyPr>
          <a:lstStyle/>
          <a:p>
            <a:r>
              <a:rPr lang="en-IN" dirty="0"/>
              <a:t>Regression Equation</a:t>
            </a:r>
          </a:p>
        </p:txBody>
      </p:sp>
      <p:pic>
        <p:nvPicPr>
          <p:cNvPr id="5" name="Content Placeholder 4">
            <a:extLst>
              <a:ext uri="{FF2B5EF4-FFF2-40B4-BE49-F238E27FC236}">
                <a16:creationId xmlns:a16="http://schemas.microsoft.com/office/drawing/2014/main" id="{542AFFC7-7AF4-3DF5-30D8-6AA22C7403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6739" y="1271001"/>
            <a:ext cx="5543591" cy="614367"/>
          </a:xfrm>
        </p:spPr>
      </p:pic>
      <p:sp>
        <p:nvSpPr>
          <p:cNvPr id="6" name="TextBox 5">
            <a:extLst>
              <a:ext uri="{FF2B5EF4-FFF2-40B4-BE49-F238E27FC236}">
                <a16:creationId xmlns:a16="http://schemas.microsoft.com/office/drawing/2014/main" id="{C561771F-0471-DFD3-F65E-80A81B819060}"/>
              </a:ext>
            </a:extLst>
          </p:cNvPr>
          <p:cNvSpPr txBox="1"/>
          <p:nvPr/>
        </p:nvSpPr>
        <p:spPr>
          <a:xfrm>
            <a:off x="4543245" y="3076755"/>
            <a:ext cx="5003321" cy="923330"/>
          </a:xfrm>
          <a:prstGeom prst="rect">
            <a:avLst/>
          </a:prstGeom>
          <a:noFill/>
        </p:spPr>
        <p:txBody>
          <a:bodyPr wrap="square" rtlCol="0">
            <a:spAutoFit/>
          </a:bodyPr>
          <a:lstStyle/>
          <a:p>
            <a:r>
              <a:rPr lang="en-IN" dirty="0"/>
              <a:t>SH: household saving</a:t>
            </a:r>
          </a:p>
          <a:p>
            <a:r>
              <a:rPr lang="en-IN" dirty="0"/>
              <a:t>SC: corporate saving</a:t>
            </a:r>
          </a:p>
          <a:p>
            <a:r>
              <a:rPr lang="en-IN" dirty="0"/>
              <a:t>SG: govt saving</a:t>
            </a:r>
          </a:p>
        </p:txBody>
      </p:sp>
    </p:spTree>
    <p:extLst>
      <p:ext uri="{BB962C8B-B14F-4D97-AF65-F5344CB8AC3E}">
        <p14:creationId xmlns:p14="http://schemas.microsoft.com/office/powerpoint/2010/main" val="2283152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2C43C-0B66-466C-B5D7-45691F9301FF}"/>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FE156A89-3C04-735D-4FA5-7EF74F3A24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606132"/>
            <a:ext cx="7315200" cy="3636210"/>
          </a:xfrm>
        </p:spPr>
      </p:pic>
    </p:spTree>
    <p:extLst>
      <p:ext uri="{BB962C8B-B14F-4D97-AF65-F5344CB8AC3E}">
        <p14:creationId xmlns:p14="http://schemas.microsoft.com/office/powerpoint/2010/main" val="3781900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B642-D660-0A57-3E74-A34F63E3FD40}"/>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F667CD4C-91DE-CFC1-3EC1-382FDBCF401B}"/>
              </a:ext>
            </a:extLst>
          </p:cNvPr>
          <p:cNvSpPr>
            <a:spLocks noGrp="1"/>
          </p:cNvSpPr>
          <p:nvPr>
            <p:ph idx="1"/>
          </p:nvPr>
        </p:nvSpPr>
        <p:spPr/>
        <p:txBody>
          <a:bodyPr/>
          <a:lstStyle/>
          <a:p>
            <a:r>
              <a:rPr lang="en-US" dirty="0">
                <a:solidFill>
                  <a:schemeClr val="tx1"/>
                </a:solidFill>
              </a:rPr>
              <a:t>not a major difference among the three types of saving in their contribution to total investment or total private investment</a:t>
            </a:r>
          </a:p>
          <a:p>
            <a:r>
              <a:rPr lang="en-US" dirty="0">
                <a:solidFill>
                  <a:schemeClr val="tx1"/>
                </a:solidFill>
              </a:rPr>
              <a:t>Response of total gross investment:</a:t>
            </a:r>
            <a:br>
              <a:rPr lang="en-US" dirty="0">
                <a:solidFill>
                  <a:schemeClr val="tx1"/>
                </a:solidFill>
              </a:rPr>
            </a:br>
            <a:r>
              <a:rPr lang="en-US" dirty="0" err="1">
                <a:solidFill>
                  <a:schemeClr val="tx1"/>
                </a:solidFill>
              </a:rPr>
              <a:t>coeff</a:t>
            </a:r>
            <a:r>
              <a:rPr lang="en-US" dirty="0">
                <a:solidFill>
                  <a:schemeClr val="tx1"/>
                </a:solidFill>
              </a:rPr>
              <a:t> (aggregate saving) = 0.957</a:t>
            </a:r>
            <a:br>
              <a:rPr lang="en-IN" dirty="0">
                <a:solidFill>
                  <a:schemeClr val="tx1"/>
                </a:solidFill>
              </a:rPr>
            </a:br>
            <a:r>
              <a:rPr lang="en-IN" dirty="0" err="1">
                <a:solidFill>
                  <a:schemeClr val="tx1"/>
                </a:solidFill>
              </a:rPr>
              <a:t>coeff</a:t>
            </a:r>
            <a:r>
              <a:rPr lang="en-IN" dirty="0">
                <a:solidFill>
                  <a:schemeClr val="tx1"/>
                </a:solidFill>
              </a:rPr>
              <a:t> (household saving) = 1.17</a:t>
            </a:r>
            <a:br>
              <a:rPr lang="en-IN" dirty="0">
                <a:solidFill>
                  <a:schemeClr val="tx1"/>
                </a:solidFill>
              </a:rPr>
            </a:br>
            <a:r>
              <a:rPr lang="en-IN" dirty="0" err="1">
                <a:solidFill>
                  <a:schemeClr val="tx1"/>
                </a:solidFill>
              </a:rPr>
              <a:t>coeff</a:t>
            </a:r>
            <a:r>
              <a:rPr lang="en-IN" dirty="0">
                <a:solidFill>
                  <a:schemeClr val="tx1"/>
                </a:solidFill>
              </a:rPr>
              <a:t> (govt saving) = 1.12</a:t>
            </a:r>
            <a:br>
              <a:rPr lang="en-IN" dirty="0">
                <a:solidFill>
                  <a:schemeClr val="tx1"/>
                </a:solidFill>
              </a:rPr>
            </a:br>
            <a:r>
              <a:rPr lang="en-IN" dirty="0" err="1">
                <a:solidFill>
                  <a:schemeClr val="tx1"/>
                </a:solidFill>
              </a:rPr>
              <a:t>coeff</a:t>
            </a:r>
            <a:r>
              <a:rPr lang="en-IN" dirty="0">
                <a:solidFill>
                  <a:schemeClr val="tx1"/>
                </a:solidFill>
              </a:rPr>
              <a:t> (corporate saving) = 0.55</a:t>
            </a:r>
          </a:p>
          <a:p>
            <a:r>
              <a:rPr lang="en-IN" dirty="0">
                <a:solidFill>
                  <a:schemeClr val="tx1"/>
                </a:solidFill>
              </a:rPr>
              <a:t>Null Hypothesis: all three </a:t>
            </a:r>
            <a:r>
              <a:rPr lang="en-IN" dirty="0" err="1">
                <a:solidFill>
                  <a:schemeClr val="tx1"/>
                </a:solidFill>
              </a:rPr>
              <a:t>coeff</a:t>
            </a:r>
            <a:r>
              <a:rPr lang="en-IN" dirty="0">
                <a:solidFill>
                  <a:schemeClr val="tx1"/>
                </a:solidFill>
              </a:rPr>
              <a:t> are equal</a:t>
            </a:r>
            <a:br>
              <a:rPr lang="en-US" dirty="0">
                <a:solidFill>
                  <a:schemeClr val="tx1"/>
                </a:solidFill>
              </a:rPr>
            </a:br>
            <a:r>
              <a:rPr lang="en-US" dirty="0">
                <a:solidFill>
                  <a:schemeClr val="tx1"/>
                </a:solidFill>
              </a:rPr>
              <a:t>F (calculated) = 4.5</a:t>
            </a:r>
            <a:br>
              <a:rPr lang="en-US" dirty="0">
                <a:solidFill>
                  <a:schemeClr val="tx1"/>
                </a:solidFill>
              </a:rPr>
            </a:br>
            <a:r>
              <a:rPr lang="en-US" dirty="0">
                <a:solidFill>
                  <a:schemeClr val="tx1"/>
                </a:solidFill>
              </a:rPr>
              <a:t>F (tabulated at 5% </a:t>
            </a:r>
            <a:r>
              <a:rPr lang="en-US" dirty="0" err="1">
                <a:solidFill>
                  <a:schemeClr val="tx1"/>
                </a:solidFill>
              </a:rPr>
              <a:t>LoS</a:t>
            </a:r>
            <a:r>
              <a:rPr lang="en-US" dirty="0">
                <a:solidFill>
                  <a:schemeClr val="tx1"/>
                </a:solidFill>
              </a:rPr>
              <a:t>) = 5.8</a:t>
            </a:r>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2007039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058D-AE39-DC33-1EEC-9F52D89AF806}"/>
              </a:ext>
            </a:extLst>
          </p:cNvPr>
          <p:cNvSpPr>
            <a:spLocks noGrp="1"/>
          </p:cNvSpPr>
          <p:nvPr>
            <p:ph type="title"/>
          </p:nvPr>
        </p:nvSpPr>
        <p:spPr/>
        <p:txBody>
          <a:bodyPr/>
          <a:lstStyle/>
          <a:p>
            <a:r>
              <a:rPr lang="en-IN" dirty="0"/>
              <a:t>Corporate Investment and Corporate Saving</a:t>
            </a:r>
          </a:p>
        </p:txBody>
      </p:sp>
      <p:sp>
        <p:nvSpPr>
          <p:cNvPr id="3" name="Content Placeholder 2">
            <a:extLst>
              <a:ext uri="{FF2B5EF4-FFF2-40B4-BE49-F238E27FC236}">
                <a16:creationId xmlns:a16="http://schemas.microsoft.com/office/drawing/2014/main" id="{E365F7B1-7C5D-B7C1-759C-B0C30C52D409}"/>
              </a:ext>
            </a:extLst>
          </p:cNvPr>
          <p:cNvSpPr>
            <a:spLocks noGrp="1"/>
          </p:cNvSpPr>
          <p:nvPr>
            <p:ph idx="1"/>
          </p:nvPr>
        </p:nvSpPr>
        <p:spPr/>
        <p:txBody>
          <a:bodyPr/>
          <a:lstStyle/>
          <a:p>
            <a:r>
              <a:rPr lang="en-US" dirty="0">
                <a:solidFill>
                  <a:schemeClr val="tx1"/>
                </a:solidFill>
              </a:rPr>
              <a:t>Gross corporate investment to be most sensitive to gross corporate saving (1.849)</a:t>
            </a:r>
          </a:p>
          <a:p>
            <a:r>
              <a:rPr lang="en-US" dirty="0">
                <a:solidFill>
                  <a:schemeClr val="tx1"/>
                </a:solidFill>
              </a:rPr>
              <a:t>Substantially less sensitive to household and government saving (0.231 and 0.071)</a:t>
            </a:r>
          </a:p>
          <a:p>
            <a:r>
              <a:rPr lang="en-US" dirty="0">
                <a:solidFill>
                  <a:schemeClr val="tx1"/>
                </a:solidFill>
              </a:rPr>
              <a:t>May reflect institutional rigidities or portfolio preferences within national economies</a:t>
            </a:r>
          </a:p>
          <a:p>
            <a:r>
              <a:rPr lang="en-US" dirty="0">
                <a:solidFill>
                  <a:schemeClr val="tx1"/>
                </a:solidFill>
              </a:rPr>
              <a:t>Corporations choose to save more in countries where corporate investment is greater</a:t>
            </a:r>
          </a:p>
          <a:p>
            <a:pPr marL="0" indent="0">
              <a:buNone/>
            </a:pPr>
            <a:endParaRPr lang="en-IN" dirty="0">
              <a:solidFill>
                <a:schemeClr val="tx1"/>
              </a:solidFill>
            </a:endParaRPr>
          </a:p>
        </p:txBody>
      </p:sp>
    </p:spTree>
    <p:extLst>
      <p:ext uri="{BB962C8B-B14F-4D97-AF65-F5344CB8AC3E}">
        <p14:creationId xmlns:p14="http://schemas.microsoft.com/office/powerpoint/2010/main" val="3409784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929B-8C86-E457-7775-5641F8C02D25}"/>
              </a:ext>
            </a:extLst>
          </p:cNvPr>
          <p:cNvSpPr>
            <a:spLocks noGrp="1"/>
          </p:cNvSpPr>
          <p:nvPr>
            <p:ph type="title"/>
          </p:nvPr>
        </p:nvSpPr>
        <p:spPr/>
        <p:txBody>
          <a:bodyPr/>
          <a:lstStyle/>
          <a:p>
            <a:r>
              <a:rPr lang="en-IN" dirty="0"/>
              <a:t>The Response to Changes in Saving Rates</a:t>
            </a:r>
          </a:p>
        </p:txBody>
      </p:sp>
      <p:sp>
        <p:nvSpPr>
          <p:cNvPr id="3" name="Content Placeholder 2">
            <a:extLst>
              <a:ext uri="{FF2B5EF4-FFF2-40B4-BE49-F238E27FC236}">
                <a16:creationId xmlns:a16="http://schemas.microsoft.com/office/drawing/2014/main" id="{0423172D-6071-A41E-9998-2EE8F2FD6703}"/>
              </a:ext>
            </a:extLst>
          </p:cNvPr>
          <p:cNvSpPr>
            <a:spLocks noGrp="1"/>
          </p:cNvSpPr>
          <p:nvPr>
            <p:ph idx="1"/>
          </p:nvPr>
        </p:nvSpPr>
        <p:spPr/>
        <p:txBody>
          <a:bodyPr/>
          <a:lstStyle/>
          <a:p>
            <a:r>
              <a:rPr lang="en-IN" dirty="0">
                <a:solidFill>
                  <a:schemeClr val="tx1"/>
                </a:solidFill>
              </a:rPr>
              <a:t>Based on the cross sections of countries, relatively stable differences in savings rate among countries</a:t>
            </a:r>
          </a:p>
          <a:p>
            <a:r>
              <a:rPr lang="en-IN" dirty="0">
                <a:solidFill>
                  <a:schemeClr val="tx1"/>
                </a:solidFill>
              </a:rPr>
              <a:t>In short-run: domestic investment may be much less responsive to short-run variations in savings</a:t>
            </a:r>
          </a:p>
          <a:p>
            <a:r>
              <a:rPr lang="en-IN" dirty="0">
                <a:solidFill>
                  <a:schemeClr val="tx1"/>
                </a:solidFill>
              </a:rPr>
              <a:t>Equivalent to stating that a larger share of the sort-run fluctuations in the saving rate is reflected in changes in imports and exports</a:t>
            </a:r>
          </a:p>
          <a:p>
            <a:endParaRPr lang="en-IN" dirty="0">
              <a:solidFill>
                <a:schemeClr val="tx1"/>
              </a:solidFill>
            </a:endParaRPr>
          </a:p>
        </p:txBody>
      </p:sp>
    </p:spTree>
    <p:extLst>
      <p:ext uri="{BB962C8B-B14F-4D97-AF65-F5344CB8AC3E}">
        <p14:creationId xmlns:p14="http://schemas.microsoft.com/office/powerpoint/2010/main" val="794047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36A3-9C3D-9C25-8DD5-BAA3D238C76B}"/>
              </a:ext>
            </a:extLst>
          </p:cNvPr>
          <p:cNvSpPr>
            <a:spLocks noGrp="1"/>
          </p:cNvSpPr>
          <p:nvPr>
            <p:ph type="title"/>
          </p:nvPr>
        </p:nvSpPr>
        <p:spPr/>
        <p:txBody>
          <a:bodyPr/>
          <a:lstStyle/>
          <a:p>
            <a:r>
              <a:rPr lang="en-IN" dirty="0"/>
              <a:t>Simultaneity Problem</a:t>
            </a:r>
          </a:p>
        </p:txBody>
      </p:sp>
      <p:sp>
        <p:nvSpPr>
          <p:cNvPr id="3" name="Content Placeholder 2">
            <a:extLst>
              <a:ext uri="{FF2B5EF4-FFF2-40B4-BE49-F238E27FC236}">
                <a16:creationId xmlns:a16="http://schemas.microsoft.com/office/drawing/2014/main" id="{5A340633-F389-4DAD-8FE9-360E93C3DA17}"/>
              </a:ext>
            </a:extLst>
          </p:cNvPr>
          <p:cNvSpPr>
            <a:spLocks noGrp="1"/>
          </p:cNvSpPr>
          <p:nvPr>
            <p:ph idx="1"/>
          </p:nvPr>
        </p:nvSpPr>
        <p:spPr/>
        <p:txBody>
          <a:bodyPr/>
          <a:lstStyle/>
          <a:p>
            <a:r>
              <a:rPr lang="en-US" dirty="0">
                <a:solidFill>
                  <a:schemeClr val="tx1"/>
                </a:solidFill>
              </a:rPr>
              <a:t>Estimates of </a:t>
            </a:r>
            <a:r>
              <a:rPr lang="el-GR" dirty="0">
                <a:solidFill>
                  <a:schemeClr val="tx1"/>
                </a:solidFill>
              </a:rPr>
              <a:t>β</a:t>
            </a:r>
            <a:r>
              <a:rPr lang="en-US" dirty="0">
                <a:solidFill>
                  <a:schemeClr val="tx1"/>
                </a:solidFill>
              </a:rPr>
              <a:t> based on annual time series data are much more likely to be subject to the type of simultaneity bias than estimates based on intercountry differences in saving rates</a:t>
            </a:r>
          </a:p>
          <a:p>
            <a:r>
              <a:rPr lang="en-US" dirty="0">
                <a:solidFill>
                  <a:schemeClr val="tx1"/>
                </a:solidFill>
              </a:rPr>
              <a:t>However, possible to study the response to more sustained changes in saving rates by comparing cross sections of data for different multi-year periods</a:t>
            </a:r>
          </a:p>
          <a:p>
            <a:r>
              <a:rPr lang="en-US" dirty="0">
                <a:solidFill>
                  <a:schemeClr val="tx1"/>
                </a:solidFill>
              </a:rPr>
              <a:t>If the changes in saving between these periods represent responses to basic structural forces, the resulting value of  </a:t>
            </a:r>
            <a:r>
              <a:rPr lang="el-GR" dirty="0">
                <a:solidFill>
                  <a:schemeClr val="tx1"/>
                </a:solidFill>
              </a:rPr>
              <a:t>β</a:t>
            </a:r>
            <a:r>
              <a:rPr lang="en-IN" dirty="0">
                <a:solidFill>
                  <a:schemeClr val="tx1"/>
                </a:solidFill>
              </a:rPr>
              <a:t> </a:t>
            </a:r>
            <a:r>
              <a:rPr lang="en-US" dirty="0">
                <a:solidFill>
                  <a:schemeClr val="tx1"/>
                </a:solidFill>
              </a:rPr>
              <a:t>will be a valid estimate of the response of investment to changes in saving.</a:t>
            </a:r>
            <a:endParaRPr lang="en-IN" dirty="0">
              <a:solidFill>
                <a:schemeClr val="tx1"/>
              </a:solidFill>
            </a:endParaRPr>
          </a:p>
        </p:txBody>
      </p:sp>
    </p:spTree>
    <p:extLst>
      <p:ext uri="{BB962C8B-B14F-4D97-AF65-F5344CB8AC3E}">
        <p14:creationId xmlns:p14="http://schemas.microsoft.com/office/powerpoint/2010/main" val="1279958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B13C-425D-9DE1-9EA3-DBA293F353BD}"/>
              </a:ext>
            </a:extLst>
          </p:cNvPr>
          <p:cNvSpPr>
            <a:spLocks noGrp="1"/>
          </p:cNvSpPr>
          <p:nvPr>
            <p:ph type="title"/>
          </p:nvPr>
        </p:nvSpPr>
        <p:spPr/>
        <p:txBody>
          <a:bodyPr/>
          <a:lstStyle/>
          <a:p>
            <a:r>
              <a:rPr lang="en-IN" dirty="0"/>
              <a:t>Changes in Investment to Changes in Saving</a:t>
            </a:r>
          </a:p>
        </p:txBody>
      </p:sp>
      <p:pic>
        <p:nvPicPr>
          <p:cNvPr id="5" name="Content Placeholder 4">
            <a:extLst>
              <a:ext uri="{FF2B5EF4-FFF2-40B4-BE49-F238E27FC236}">
                <a16:creationId xmlns:a16="http://schemas.microsoft.com/office/drawing/2014/main" id="{8D75D1BE-D905-9382-D182-8334DD43B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3933" y="1608598"/>
            <a:ext cx="5881731" cy="985845"/>
          </a:xfrm>
        </p:spPr>
      </p:pic>
      <p:sp>
        <p:nvSpPr>
          <p:cNvPr id="6" name="TextBox 5">
            <a:extLst>
              <a:ext uri="{FF2B5EF4-FFF2-40B4-BE49-F238E27FC236}">
                <a16:creationId xmlns:a16="http://schemas.microsoft.com/office/drawing/2014/main" id="{725F9FC3-1975-2BE2-8C3D-B6C4CB6E5692}"/>
              </a:ext>
            </a:extLst>
          </p:cNvPr>
          <p:cNvSpPr txBox="1"/>
          <p:nvPr/>
        </p:nvSpPr>
        <p:spPr>
          <a:xfrm>
            <a:off x="4203940" y="2904227"/>
            <a:ext cx="6975894" cy="369332"/>
          </a:xfrm>
          <a:prstGeom prst="rect">
            <a:avLst/>
          </a:prstGeom>
          <a:noFill/>
        </p:spPr>
        <p:txBody>
          <a:bodyPr wrap="square" rtlCol="0">
            <a:spAutoFit/>
          </a:bodyPr>
          <a:lstStyle/>
          <a:p>
            <a:r>
              <a:rPr lang="en-IN" dirty="0"/>
              <a:t>(I/Y)</a:t>
            </a:r>
            <a:r>
              <a:rPr lang="en-IN" baseline="-25000" dirty="0"/>
              <a:t>70</a:t>
            </a:r>
            <a:r>
              <a:rPr lang="en-IN" dirty="0"/>
              <a:t>: the </a:t>
            </a:r>
            <a:r>
              <a:rPr lang="en-IN" dirty="0" err="1"/>
              <a:t>avg</a:t>
            </a:r>
            <a:r>
              <a:rPr lang="en-IN" dirty="0"/>
              <a:t> ratio of investment to income during the period 1970 – 74</a:t>
            </a:r>
          </a:p>
        </p:txBody>
      </p:sp>
      <p:sp>
        <p:nvSpPr>
          <p:cNvPr id="7" name="TextBox 6">
            <a:extLst>
              <a:ext uri="{FF2B5EF4-FFF2-40B4-BE49-F238E27FC236}">
                <a16:creationId xmlns:a16="http://schemas.microsoft.com/office/drawing/2014/main" id="{9B06A699-AF4F-8D69-FBC2-AFDC51397F15}"/>
              </a:ext>
            </a:extLst>
          </p:cNvPr>
          <p:cNvSpPr txBox="1"/>
          <p:nvPr/>
        </p:nvSpPr>
        <p:spPr>
          <a:xfrm>
            <a:off x="4203940" y="3370053"/>
            <a:ext cx="7136921" cy="3416320"/>
          </a:xfrm>
          <a:prstGeom prst="rect">
            <a:avLst/>
          </a:prstGeom>
          <a:noFill/>
        </p:spPr>
        <p:txBody>
          <a:bodyPr wrap="square" rtlCol="0">
            <a:spAutoFit/>
          </a:bodyPr>
          <a:lstStyle/>
          <a:p>
            <a:r>
              <a:rPr lang="en-IN" dirty="0"/>
              <a:t>(I/Y)</a:t>
            </a:r>
            <a:r>
              <a:rPr lang="en-IN" baseline="-25000" dirty="0"/>
              <a:t>60</a:t>
            </a:r>
            <a:r>
              <a:rPr lang="en-IN" dirty="0"/>
              <a:t>: the </a:t>
            </a:r>
            <a:r>
              <a:rPr lang="en-IN" dirty="0" err="1"/>
              <a:t>avg</a:t>
            </a:r>
            <a:r>
              <a:rPr lang="en-IN" dirty="0"/>
              <a:t> ratio of investment to income during the period 1960 – 69</a:t>
            </a:r>
          </a:p>
          <a:p>
            <a:endParaRPr lang="en-IN" dirty="0"/>
          </a:p>
          <a:p>
            <a:r>
              <a:rPr lang="en-IN" dirty="0"/>
              <a:t>(S/Y)</a:t>
            </a:r>
            <a:r>
              <a:rPr lang="en-IN" baseline="-25000" dirty="0"/>
              <a:t>70</a:t>
            </a:r>
            <a:r>
              <a:rPr lang="en-IN" dirty="0"/>
              <a:t>: the </a:t>
            </a:r>
            <a:r>
              <a:rPr lang="en-IN" dirty="0" err="1"/>
              <a:t>avg</a:t>
            </a:r>
            <a:r>
              <a:rPr lang="en-IN" dirty="0"/>
              <a:t> ratio of saving to income during the period 1970-74</a:t>
            </a:r>
          </a:p>
          <a:p>
            <a:endParaRPr lang="en-IN" dirty="0"/>
          </a:p>
          <a:p>
            <a:r>
              <a:rPr lang="en-IN" dirty="0"/>
              <a:t>(S/Y)</a:t>
            </a:r>
            <a:r>
              <a:rPr lang="en-IN" baseline="-25000" dirty="0"/>
              <a:t>60</a:t>
            </a:r>
            <a:r>
              <a:rPr lang="en-IN" dirty="0"/>
              <a:t>: the </a:t>
            </a:r>
            <a:r>
              <a:rPr lang="en-IN" dirty="0" err="1"/>
              <a:t>avg</a:t>
            </a:r>
            <a:r>
              <a:rPr lang="en-IN" dirty="0"/>
              <a:t> ratio of saving to income during the period 1960 – 69</a:t>
            </a:r>
            <a:br>
              <a:rPr lang="en-IN" dirty="0"/>
            </a:br>
            <a:br>
              <a:rPr lang="en-IN" dirty="0"/>
            </a:br>
            <a:r>
              <a:rPr lang="en-IN" dirty="0"/>
              <a:t>Coeff ((S/Y)</a:t>
            </a:r>
            <a:r>
              <a:rPr lang="en-IN" baseline="-25000" dirty="0"/>
              <a:t>70 </a:t>
            </a:r>
            <a:r>
              <a:rPr lang="en-IN" dirty="0"/>
              <a:t>– (S/Y)</a:t>
            </a:r>
            <a:r>
              <a:rPr lang="en-IN" baseline="-25000" dirty="0"/>
              <a:t>60</a:t>
            </a:r>
            <a:r>
              <a:rPr lang="en-IN" dirty="0"/>
              <a:t>) = 0.724</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domestic investment rates adjust within a few years to changes in saving rates</a:t>
            </a:r>
            <a:endParaRPr lang="en-IN" dirty="0"/>
          </a:p>
          <a:p>
            <a:endParaRPr lang="en-IN" dirty="0"/>
          </a:p>
          <a:p>
            <a:endParaRPr lang="en-IN" dirty="0"/>
          </a:p>
        </p:txBody>
      </p:sp>
    </p:spTree>
    <p:extLst>
      <p:ext uri="{BB962C8B-B14F-4D97-AF65-F5344CB8AC3E}">
        <p14:creationId xmlns:p14="http://schemas.microsoft.com/office/powerpoint/2010/main" val="894175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AD3C-97FF-6EF9-B15B-82114CA684B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825D553-F9AE-9C92-9330-E1705A0671D6}"/>
              </a:ext>
            </a:extLst>
          </p:cNvPr>
          <p:cNvSpPr>
            <a:spLocks noGrp="1"/>
          </p:cNvSpPr>
          <p:nvPr>
            <p:ph idx="1"/>
          </p:nvPr>
        </p:nvSpPr>
        <p:spPr/>
        <p:txBody>
          <a:bodyPr/>
          <a:lstStyle/>
          <a:p>
            <a:pPr algn="l">
              <a:buFont typeface="Arial" panose="020B0604020202020204" pitchFamily="34" charset="0"/>
              <a:buChar char="•"/>
            </a:pPr>
            <a:r>
              <a:rPr lang="en-US" i="0" dirty="0">
                <a:solidFill>
                  <a:schemeClr val="tx1"/>
                </a:solidFill>
                <a:effectLst/>
                <a:latin typeface="+mj-lt"/>
              </a:rPr>
              <a:t>Two views of the relation between domestic saving and world capital mobility</a:t>
            </a:r>
          </a:p>
          <a:p>
            <a:pPr marL="742950" lvl="1" indent="-285750" algn="l">
              <a:buFont typeface="Arial" panose="020B0604020202020204" pitchFamily="34" charset="0"/>
              <a:buChar char="•"/>
            </a:pPr>
            <a:r>
              <a:rPr lang="en-US" i="0" dirty="0">
                <a:solidFill>
                  <a:schemeClr val="tx1"/>
                </a:solidFill>
                <a:effectLst/>
                <a:latin typeface="+mj-lt"/>
              </a:rPr>
              <a:t>Perfect capital mobility: no relation between domestic saving and domestic investment</a:t>
            </a:r>
          </a:p>
          <a:p>
            <a:pPr marL="742950" lvl="1" indent="-285750" algn="l">
              <a:buFont typeface="Arial" panose="020B0604020202020204" pitchFamily="34" charset="0"/>
              <a:buChar char="•"/>
            </a:pPr>
            <a:r>
              <a:rPr lang="en-US" i="0" dirty="0">
                <a:solidFill>
                  <a:schemeClr val="tx1"/>
                </a:solidFill>
                <a:effectLst/>
                <a:latin typeface="+mj-lt"/>
              </a:rPr>
              <a:t>Imperfect capital mobility: close relation between domestic saving and domestic investment</a:t>
            </a:r>
          </a:p>
          <a:p>
            <a:r>
              <a:rPr lang="en-US" sz="1800" dirty="0">
                <a:solidFill>
                  <a:schemeClr val="tx1"/>
                </a:solidFill>
                <a:latin typeface="+mj-lt"/>
              </a:rPr>
              <a:t>International differences in domestic savings rates among major industrial countries have corresponded to almost equal differences in domestic investment rates</a:t>
            </a:r>
          </a:p>
          <a:p>
            <a:r>
              <a:rPr lang="en-US" sz="1800" dirty="0">
                <a:solidFill>
                  <a:schemeClr val="tx1"/>
                </a:solidFill>
                <a:latin typeface="+mj-lt"/>
              </a:rPr>
              <a:t>Hence, the truth lies closer to the second view than to the first</a:t>
            </a:r>
          </a:p>
          <a:p>
            <a:endParaRPr lang="en-IN" dirty="0">
              <a:solidFill>
                <a:schemeClr val="tx1"/>
              </a:solidFill>
              <a:latin typeface="+mj-lt"/>
            </a:endParaRPr>
          </a:p>
        </p:txBody>
      </p:sp>
    </p:spTree>
    <p:extLst>
      <p:ext uri="{BB962C8B-B14F-4D97-AF65-F5344CB8AC3E}">
        <p14:creationId xmlns:p14="http://schemas.microsoft.com/office/powerpoint/2010/main" val="1155504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8FAD-9BDA-BEA3-F422-8C4808912A5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FA5DFDF-980F-D638-0A0E-FBE7C5F05EE7}"/>
              </a:ext>
            </a:extLst>
          </p:cNvPr>
          <p:cNvSpPr>
            <a:spLocks noGrp="1"/>
          </p:cNvSpPr>
          <p:nvPr>
            <p:ph idx="1"/>
          </p:nvPr>
        </p:nvSpPr>
        <p:spPr/>
        <p:txBody>
          <a:bodyPr/>
          <a:lstStyle/>
          <a:p>
            <a:pPr algn="l">
              <a:buFont typeface="Arial" panose="020B0604020202020204" pitchFamily="34" charset="0"/>
              <a:buChar char="•"/>
            </a:pPr>
            <a:r>
              <a:rPr lang="en-US" b="0" i="0" dirty="0">
                <a:solidFill>
                  <a:srgbClr val="111111"/>
                </a:solidFill>
                <a:effectLst/>
                <a:latin typeface="+mj-lt"/>
              </a:rPr>
              <a:t>Compatibility of the conclusion with short-term and long-term capital flows</a:t>
            </a:r>
          </a:p>
          <a:p>
            <a:pPr marL="742950" lvl="1" indent="-285750" algn="l">
              <a:buFont typeface="Arial" panose="020B0604020202020204" pitchFamily="34" charset="0"/>
              <a:buChar char="•"/>
            </a:pPr>
            <a:r>
              <a:rPr lang="en-US" b="0" i="0" dirty="0">
                <a:solidFill>
                  <a:srgbClr val="111111"/>
                </a:solidFill>
                <a:effectLst/>
                <a:latin typeface="+mj-lt"/>
              </a:rPr>
              <a:t>Short-term liquid capital: small part of the world capital stock, used to eliminate interest rate differentials, does not affect the relation between domestic saving and investment</a:t>
            </a:r>
          </a:p>
          <a:p>
            <a:pPr marL="742950" lvl="1" indent="-285750" algn="l">
              <a:buFont typeface="Arial" panose="020B0604020202020204" pitchFamily="34" charset="0"/>
              <a:buChar char="•"/>
            </a:pPr>
            <a:r>
              <a:rPr lang="en-US" b="0" i="0" dirty="0">
                <a:solidFill>
                  <a:srgbClr val="111111"/>
                </a:solidFill>
                <a:effectLst/>
                <a:latin typeface="+mj-lt"/>
              </a:rPr>
              <a:t>Long-term portfolio and direct investments: made for other motives than </a:t>
            </a:r>
            <a:r>
              <a:rPr lang="en-US" b="0" i="0" dirty="0" err="1">
                <a:solidFill>
                  <a:srgbClr val="111111"/>
                </a:solidFill>
                <a:effectLst/>
                <a:latin typeface="+mj-lt"/>
              </a:rPr>
              <a:t>equalising</a:t>
            </a:r>
            <a:r>
              <a:rPr lang="en-US" b="0" i="0" dirty="0">
                <a:solidFill>
                  <a:srgbClr val="111111"/>
                </a:solidFill>
                <a:effectLst/>
                <a:latin typeface="+mj-lt"/>
              </a:rPr>
              <a:t> returns, such as trade positions or special knowledge, not sensitive to differences in saving rates or capital intensities</a:t>
            </a:r>
          </a:p>
          <a:p>
            <a:pPr marL="742950" lvl="1" indent="-285750" algn="l">
              <a:buFont typeface="Arial" panose="020B0604020202020204" pitchFamily="34" charset="0"/>
              <a:buChar char="•"/>
            </a:pPr>
            <a:r>
              <a:rPr lang="en-US" b="0" i="0" dirty="0">
                <a:solidFill>
                  <a:srgbClr val="111111"/>
                </a:solidFill>
                <a:effectLst/>
                <a:latin typeface="+mj-lt"/>
              </a:rPr>
              <a:t>Some long-term investments: made for higher yields, but limited by institutional barriers and portfolio preferences</a:t>
            </a:r>
          </a:p>
          <a:p>
            <a:pPr algn="l">
              <a:buFont typeface="Arial" panose="020B0604020202020204" pitchFamily="34" charset="0"/>
              <a:buChar char="•"/>
            </a:pPr>
            <a:r>
              <a:rPr lang="en-US" b="0" i="0" dirty="0">
                <a:solidFill>
                  <a:srgbClr val="111111"/>
                </a:solidFill>
                <a:effectLst/>
                <a:latin typeface="+mj-lt"/>
              </a:rPr>
              <a:t>Implication: the conclusion is robust and consistent with the observed patterns of capital movements</a:t>
            </a:r>
          </a:p>
          <a:p>
            <a:endParaRPr lang="en-IN" dirty="0">
              <a:latin typeface="+mj-lt"/>
            </a:endParaRPr>
          </a:p>
        </p:txBody>
      </p:sp>
    </p:spTree>
    <p:extLst>
      <p:ext uri="{BB962C8B-B14F-4D97-AF65-F5344CB8AC3E}">
        <p14:creationId xmlns:p14="http://schemas.microsoft.com/office/powerpoint/2010/main" val="173548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7FB9-957B-BC28-C956-93C1E8E1B1A4}"/>
              </a:ext>
            </a:extLst>
          </p:cNvPr>
          <p:cNvSpPr>
            <a:spLocks noGrp="1"/>
          </p:cNvSpPr>
          <p:nvPr>
            <p:ph type="title"/>
          </p:nvPr>
        </p:nvSpPr>
        <p:spPr/>
        <p:txBody>
          <a:bodyPr/>
          <a:lstStyle/>
          <a:p>
            <a:r>
              <a:rPr lang="en-US" dirty="0"/>
              <a:t>Optimal Saving Policy</a:t>
            </a:r>
            <a:endParaRPr lang="en-IN" dirty="0"/>
          </a:p>
        </p:txBody>
      </p:sp>
      <p:sp>
        <p:nvSpPr>
          <p:cNvPr id="3" name="Content Placeholder 2">
            <a:extLst>
              <a:ext uri="{FF2B5EF4-FFF2-40B4-BE49-F238E27FC236}">
                <a16:creationId xmlns:a16="http://schemas.microsoft.com/office/drawing/2014/main" id="{EA014722-CF75-CDD4-2C26-8FD91F82B1A6}"/>
              </a:ext>
            </a:extLst>
          </p:cNvPr>
          <p:cNvSpPr>
            <a:spLocks noGrp="1"/>
          </p:cNvSpPr>
          <p:nvPr>
            <p:ph idx="1"/>
          </p:nvPr>
        </p:nvSpPr>
        <p:spPr/>
        <p:txBody>
          <a:bodyPr>
            <a:normAutofit/>
          </a:bodyPr>
          <a:lstStyle/>
          <a:p>
            <a:r>
              <a:rPr lang="en-US" i="0" dirty="0">
                <a:solidFill>
                  <a:srgbClr val="000000"/>
                </a:solidFill>
                <a:effectLst/>
              </a:rPr>
              <a:t>The text discusses the implications of international capital mobility for policy and analysis.</a:t>
            </a:r>
          </a:p>
          <a:p>
            <a:pPr algn="l">
              <a:buFont typeface="Arial" panose="020B0604020202020204" pitchFamily="34" charset="0"/>
              <a:buChar char="•"/>
            </a:pPr>
            <a:r>
              <a:rPr lang="en-US" i="0" dirty="0">
                <a:solidFill>
                  <a:srgbClr val="000000"/>
                </a:solidFill>
                <a:effectLst/>
              </a:rPr>
              <a:t>In a closed economy, the national return on additional saving is the domestic marginal product of capital. The government’s decision to increase the saving rate depends on whether this offers a high enough reward to justify postponing consumption.</a:t>
            </a:r>
          </a:p>
          <a:p>
            <a:pPr algn="l">
              <a:buFont typeface="Arial" panose="020B0604020202020204" pitchFamily="34" charset="0"/>
              <a:buChar char="•"/>
            </a:pPr>
            <a:r>
              <a:rPr lang="en-US" i="0" dirty="0">
                <a:solidFill>
                  <a:srgbClr val="000000"/>
                </a:solidFill>
                <a:effectLst/>
              </a:rPr>
              <a:t>In contrast, if capital is perfectly mobile between countries, most of any incremental saving will leave the home country or replace other foreign source capital that would otherwise be invested in the home country.</a:t>
            </a:r>
          </a:p>
          <a:p>
            <a:pPr algn="l">
              <a:buFont typeface="Arial" panose="020B0604020202020204" pitchFamily="34" charset="0"/>
              <a:buChar char="•"/>
            </a:pPr>
            <a:r>
              <a:rPr lang="en-US" i="0" dirty="0">
                <a:solidFill>
                  <a:srgbClr val="000000"/>
                </a:solidFill>
                <a:effectLst/>
              </a:rPr>
              <a:t>The yield to the home country on the additional saving is the net-of-tax return received by the investor and the tax revenue.</a:t>
            </a:r>
          </a:p>
          <a:p>
            <a:pPr algn="l">
              <a:buFont typeface="Arial" panose="020B0604020202020204" pitchFamily="34" charset="0"/>
              <a:buChar char="•"/>
            </a:pPr>
            <a:r>
              <a:rPr lang="en-US" i="0" dirty="0">
                <a:solidFill>
                  <a:srgbClr val="000000"/>
                </a:solidFill>
                <a:effectLst/>
              </a:rPr>
              <a:t>The optimal savings policy depends critically on whether the ‘closed economy’ or the ‘perfect world capital market’ is a better approximation to reality.</a:t>
            </a:r>
          </a:p>
          <a:p>
            <a:endParaRPr lang="en-IN" dirty="0"/>
          </a:p>
        </p:txBody>
      </p:sp>
    </p:spTree>
    <p:extLst>
      <p:ext uri="{BB962C8B-B14F-4D97-AF65-F5344CB8AC3E}">
        <p14:creationId xmlns:p14="http://schemas.microsoft.com/office/powerpoint/2010/main" val="3654993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A7C4-F30D-5EDD-0AAB-B099F0DD2BD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AB0FB57-58F8-A423-9939-5734251FFA46}"/>
              </a:ext>
            </a:extLst>
          </p:cNvPr>
          <p:cNvSpPr>
            <a:spLocks noGrp="1"/>
          </p:cNvSpPr>
          <p:nvPr>
            <p:ph idx="1"/>
          </p:nvPr>
        </p:nvSpPr>
        <p:spPr>
          <a:xfrm>
            <a:off x="3846264" y="1209164"/>
            <a:ext cx="7315200" cy="5120640"/>
          </a:xfrm>
        </p:spPr>
        <p:txBody>
          <a:bodyPr/>
          <a:lstStyle/>
          <a:p>
            <a:pPr algn="l">
              <a:buFont typeface="Arial" panose="020B0604020202020204" pitchFamily="34" charset="0"/>
              <a:buChar char="•"/>
            </a:pPr>
            <a:r>
              <a:rPr lang="en-US" b="0" i="0" dirty="0">
                <a:solidFill>
                  <a:srgbClr val="111111"/>
                </a:solidFill>
                <a:effectLst/>
                <a:latin typeface="+mj-lt"/>
              </a:rPr>
              <a:t>Importance of the evidence against world capital mobility and in </a:t>
            </a:r>
            <a:r>
              <a:rPr lang="en-US" b="0" i="0" dirty="0" err="1">
                <a:solidFill>
                  <a:srgbClr val="111111"/>
                </a:solidFill>
                <a:effectLst/>
                <a:latin typeface="+mj-lt"/>
              </a:rPr>
              <a:t>favour</a:t>
            </a:r>
            <a:r>
              <a:rPr lang="en-US" b="0" i="0" dirty="0">
                <a:solidFill>
                  <a:srgbClr val="111111"/>
                </a:solidFill>
                <a:effectLst/>
                <a:latin typeface="+mj-lt"/>
              </a:rPr>
              <a:t> of a close relation between domestic saving and investment</a:t>
            </a:r>
          </a:p>
          <a:p>
            <a:pPr marL="742950" lvl="1" indent="-285750" algn="l">
              <a:buFont typeface="Arial" panose="020B0604020202020204" pitchFamily="34" charset="0"/>
              <a:buChar char="•"/>
            </a:pPr>
            <a:r>
              <a:rPr lang="en-US" b="0" i="0" dirty="0">
                <a:solidFill>
                  <a:srgbClr val="111111"/>
                </a:solidFill>
                <a:effectLst/>
                <a:latin typeface="+mj-lt"/>
              </a:rPr>
              <a:t>Reveals the true nature of the world capital market and the character of existing long-term capital movements</a:t>
            </a:r>
          </a:p>
          <a:p>
            <a:pPr marL="742950" lvl="1" indent="-285750" algn="l">
              <a:buFont typeface="Arial" panose="020B0604020202020204" pitchFamily="34" charset="0"/>
              <a:buChar char="•"/>
            </a:pPr>
            <a:r>
              <a:rPr lang="en-US" b="0" i="0" dirty="0">
                <a:solidFill>
                  <a:srgbClr val="111111"/>
                </a:solidFill>
                <a:effectLst/>
                <a:latin typeface="+mj-lt"/>
              </a:rPr>
              <a:t>Confirms the appropriateness of models that ignore international capital mobility for studying income distribution and tax incidence</a:t>
            </a:r>
          </a:p>
          <a:p>
            <a:pPr marL="0" indent="0">
              <a:buNone/>
            </a:pPr>
            <a:endParaRPr lang="en-IN" dirty="0">
              <a:latin typeface="+mj-lt"/>
            </a:endParaRPr>
          </a:p>
        </p:txBody>
      </p:sp>
    </p:spTree>
    <p:extLst>
      <p:ext uri="{BB962C8B-B14F-4D97-AF65-F5344CB8AC3E}">
        <p14:creationId xmlns:p14="http://schemas.microsoft.com/office/powerpoint/2010/main" val="126925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5A21-E815-A979-69E4-2854198F8655}"/>
              </a:ext>
            </a:extLst>
          </p:cNvPr>
          <p:cNvSpPr>
            <a:spLocks noGrp="1"/>
          </p:cNvSpPr>
          <p:nvPr>
            <p:ph type="title"/>
          </p:nvPr>
        </p:nvSpPr>
        <p:spPr/>
        <p:txBody>
          <a:bodyPr/>
          <a:lstStyle/>
          <a:p>
            <a:r>
              <a:rPr lang="en-US" dirty="0"/>
              <a:t>Tax Incidence</a:t>
            </a:r>
            <a:endParaRPr lang="en-IN" dirty="0"/>
          </a:p>
        </p:txBody>
      </p:sp>
      <p:sp>
        <p:nvSpPr>
          <p:cNvPr id="3" name="Content Placeholder 2">
            <a:extLst>
              <a:ext uri="{FF2B5EF4-FFF2-40B4-BE49-F238E27FC236}">
                <a16:creationId xmlns:a16="http://schemas.microsoft.com/office/drawing/2014/main" id="{0C52BA32-2FF8-6CBA-4945-78DFB606E732}"/>
              </a:ext>
            </a:extLst>
          </p:cNvPr>
          <p:cNvSpPr>
            <a:spLocks noGrp="1"/>
          </p:cNvSpPr>
          <p:nvPr>
            <p:ph idx="1"/>
          </p:nvPr>
        </p:nvSpPr>
        <p:spPr/>
        <p:txBody>
          <a:bodyPr>
            <a:normAutofit/>
          </a:bodyPr>
          <a:lstStyle/>
          <a:p>
            <a:pPr algn="l">
              <a:buFont typeface="Arial" panose="020B0604020202020204" pitchFamily="34" charset="0"/>
              <a:buChar char="•"/>
            </a:pPr>
            <a:r>
              <a:rPr lang="en-US" i="0" dirty="0">
                <a:solidFill>
                  <a:srgbClr val="000000"/>
                </a:solidFill>
                <a:effectLst/>
              </a:rPr>
              <a:t>The extent of capital mobility is also crucial for the analysis of tax incidence.</a:t>
            </a:r>
          </a:p>
          <a:p>
            <a:pPr algn="l">
              <a:buFont typeface="Arial" panose="020B0604020202020204" pitchFamily="34" charset="0"/>
              <a:buChar char="•"/>
            </a:pPr>
            <a:r>
              <a:rPr lang="en-US" i="0" dirty="0">
                <a:solidFill>
                  <a:srgbClr val="000000"/>
                </a:solidFill>
                <a:effectLst/>
              </a:rPr>
              <a:t>In a closed economy with a fixed capital stock, a tax on the income of all capital used in production is borne completely by the owners of capital.</a:t>
            </a:r>
          </a:p>
          <a:p>
            <a:pPr algn="l">
              <a:buFont typeface="Arial" panose="020B0604020202020204" pitchFamily="34" charset="0"/>
              <a:buChar char="•"/>
            </a:pPr>
            <a:r>
              <a:rPr lang="en-US" i="0" dirty="0">
                <a:solidFill>
                  <a:srgbClr val="000000"/>
                </a:solidFill>
                <a:effectLst/>
              </a:rPr>
              <a:t>If capital is free to leave the country, a large part of the burden could be shifted to domestic </a:t>
            </a:r>
            <a:r>
              <a:rPr lang="en-US" i="0" dirty="0" err="1">
                <a:solidFill>
                  <a:srgbClr val="000000"/>
                </a:solidFill>
                <a:effectLst/>
              </a:rPr>
              <a:t>labour</a:t>
            </a:r>
            <a:r>
              <a:rPr lang="en-US" i="0" dirty="0">
                <a:solidFill>
                  <a:srgbClr val="000000"/>
                </a:solidFill>
                <a:effectLst/>
              </a:rPr>
              <a:t> and to foreign capital owners.</a:t>
            </a:r>
          </a:p>
          <a:p>
            <a:pPr algn="l">
              <a:buFont typeface="Arial" panose="020B0604020202020204" pitchFamily="34" charset="0"/>
              <a:buChar char="•"/>
            </a:pPr>
            <a:r>
              <a:rPr lang="en-US" i="0" dirty="0" err="1">
                <a:solidFill>
                  <a:srgbClr val="000000"/>
                </a:solidFill>
                <a:effectLst/>
              </a:rPr>
              <a:t>Labour’s</a:t>
            </a:r>
            <a:r>
              <a:rPr lang="en-US" i="0" dirty="0">
                <a:solidFill>
                  <a:srgbClr val="000000"/>
                </a:solidFill>
                <a:effectLst/>
              </a:rPr>
              <a:t> ability to shift a tax on </a:t>
            </a:r>
            <a:r>
              <a:rPr lang="en-US" i="0" dirty="0" err="1">
                <a:solidFill>
                  <a:srgbClr val="000000"/>
                </a:solidFill>
                <a:effectLst/>
              </a:rPr>
              <a:t>labour</a:t>
            </a:r>
            <a:r>
              <a:rPr lang="en-US" i="0" dirty="0">
                <a:solidFill>
                  <a:srgbClr val="000000"/>
                </a:solidFill>
                <a:effectLst/>
              </a:rPr>
              <a:t> income to domestic owners of capital by a reduction in </a:t>
            </a:r>
            <a:r>
              <a:rPr lang="en-US" i="0" dirty="0" err="1">
                <a:solidFill>
                  <a:srgbClr val="000000"/>
                </a:solidFill>
                <a:effectLst/>
              </a:rPr>
              <a:t>labour</a:t>
            </a:r>
            <a:r>
              <a:rPr lang="en-US" i="0" dirty="0">
                <a:solidFill>
                  <a:srgbClr val="000000"/>
                </a:solidFill>
                <a:effectLst/>
              </a:rPr>
              <a:t> supply would be less if capital were free to escape abroad.</a:t>
            </a:r>
          </a:p>
          <a:p>
            <a:pPr algn="l">
              <a:buFont typeface="Arial" panose="020B0604020202020204" pitchFamily="34" charset="0"/>
              <a:buChar char="•"/>
            </a:pPr>
            <a:r>
              <a:rPr lang="en-US" i="0" dirty="0">
                <a:solidFill>
                  <a:srgbClr val="000000"/>
                </a:solidFill>
                <a:effectLst/>
              </a:rPr>
              <a:t>Statistical evidence in </a:t>
            </a:r>
            <a:r>
              <a:rPr lang="en-US" i="0" dirty="0" err="1">
                <a:solidFill>
                  <a:srgbClr val="000000"/>
                </a:solidFill>
                <a:effectLst/>
              </a:rPr>
              <a:t>favour</a:t>
            </a:r>
            <a:r>
              <a:rPr lang="en-US" i="0" dirty="0">
                <a:solidFill>
                  <a:srgbClr val="000000"/>
                </a:solidFill>
                <a:effectLst/>
              </a:rPr>
              <a:t> of the complete world capital mobility assumption would require a major revision of our theories of tax incidence.</a:t>
            </a:r>
          </a:p>
          <a:p>
            <a:endParaRPr lang="en-IN" dirty="0"/>
          </a:p>
        </p:txBody>
      </p:sp>
    </p:spTree>
    <p:extLst>
      <p:ext uri="{BB962C8B-B14F-4D97-AF65-F5344CB8AC3E}">
        <p14:creationId xmlns:p14="http://schemas.microsoft.com/office/powerpoint/2010/main" val="246838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210B8-567E-999D-EC56-70C6F5116E20}"/>
              </a:ext>
            </a:extLst>
          </p:cNvPr>
          <p:cNvSpPr>
            <a:spLocks noGrp="1"/>
          </p:cNvSpPr>
          <p:nvPr>
            <p:ph type="title"/>
          </p:nvPr>
        </p:nvSpPr>
        <p:spPr/>
        <p:txBody>
          <a:bodyPr/>
          <a:lstStyle/>
          <a:p>
            <a:r>
              <a:rPr lang="en-US" dirty="0"/>
              <a:t>Does Free Flow Exist?</a:t>
            </a:r>
            <a:endParaRPr lang="en-IN" dirty="0"/>
          </a:p>
        </p:txBody>
      </p:sp>
      <p:sp>
        <p:nvSpPr>
          <p:cNvPr id="3" name="Content Placeholder 2">
            <a:extLst>
              <a:ext uri="{FF2B5EF4-FFF2-40B4-BE49-F238E27FC236}">
                <a16:creationId xmlns:a16="http://schemas.microsoft.com/office/drawing/2014/main" id="{D1A6A6BE-FD4B-D87E-7790-3D2CE21AD173}"/>
              </a:ext>
            </a:extLst>
          </p:cNvPr>
          <p:cNvSpPr>
            <a:spLocks noGrp="1"/>
          </p:cNvSpPr>
          <p:nvPr>
            <p:ph idx="1"/>
          </p:nvPr>
        </p:nvSpPr>
        <p:spPr>
          <a:xfrm>
            <a:off x="3869268" y="864108"/>
            <a:ext cx="7315200" cy="5120640"/>
          </a:xfrm>
        </p:spPr>
        <p:txBody>
          <a:bodyPr>
            <a:normAutofit/>
          </a:bodyPr>
          <a:lstStyle/>
          <a:p>
            <a:pPr marL="0" indent="0" algn="l">
              <a:buNone/>
            </a:pPr>
            <a:endParaRPr lang="en-US" i="0" dirty="0">
              <a:solidFill>
                <a:srgbClr val="000000"/>
              </a:solidFill>
              <a:effectLst/>
            </a:endParaRPr>
          </a:p>
          <a:p>
            <a:pPr algn="l">
              <a:buFont typeface="Arial" panose="020B0604020202020204" pitchFamily="34" charset="0"/>
              <a:buChar char="•"/>
            </a:pPr>
            <a:r>
              <a:rPr lang="en-US" i="0" dirty="0">
                <a:solidFill>
                  <a:srgbClr val="000000"/>
                </a:solidFill>
                <a:effectLst/>
              </a:rPr>
              <a:t>The text discusses the view that capital flows among countries to equate net-of-tax rates of return. This is evident from the yields on short-term securities in the Eurocurrency market and the forward prices of those currencies.</a:t>
            </a:r>
          </a:p>
          <a:p>
            <a:pPr algn="l">
              <a:buFont typeface="Arial" panose="020B0604020202020204" pitchFamily="34" charset="0"/>
              <a:buChar char="•"/>
            </a:pPr>
            <a:r>
              <a:rPr lang="en-US" i="0" dirty="0">
                <a:solidFill>
                  <a:srgbClr val="000000"/>
                </a:solidFill>
                <a:effectLst/>
              </a:rPr>
              <a:t>However, similar measures of expected real net-of-tax yields on long-term portfolio capital or direct investments cannot be observed.</a:t>
            </a:r>
          </a:p>
          <a:p>
            <a:pPr algn="l">
              <a:buFont typeface="Arial" panose="020B0604020202020204" pitchFamily="34" charset="0"/>
              <a:buChar char="•"/>
            </a:pPr>
            <a:r>
              <a:rPr lang="en-US" i="0" dirty="0">
                <a:solidFill>
                  <a:srgbClr val="000000"/>
                </a:solidFill>
                <a:effectLst/>
              </a:rPr>
              <a:t>It suggests that long-term capital movements would also </a:t>
            </a:r>
            <a:r>
              <a:rPr lang="en-US" i="0" dirty="0" err="1">
                <a:solidFill>
                  <a:srgbClr val="000000"/>
                </a:solidFill>
                <a:effectLst/>
              </a:rPr>
              <a:t>equalise</a:t>
            </a:r>
            <a:r>
              <a:rPr lang="en-US" i="0" dirty="0">
                <a:solidFill>
                  <a:srgbClr val="000000"/>
                </a:solidFill>
                <a:effectLst/>
              </a:rPr>
              <a:t> net-of-tax yields, but there are reasons to be </a:t>
            </a:r>
            <a:r>
              <a:rPr lang="en-US" i="0" dirty="0" err="1">
                <a:solidFill>
                  <a:srgbClr val="000000"/>
                </a:solidFill>
                <a:effectLst/>
              </a:rPr>
              <a:t>sceptical</a:t>
            </a:r>
            <a:r>
              <a:rPr lang="en-US" i="0" dirty="0">
                <a:solidFill>
                  <a:srgbClr val="000000"/>
                </a:solidFill>
                <a:effectLst/>
              </a:rPr>
              <a:t> about the extent of such long-term arbitrage.</a:t>
            </a:r>
          </a:p>
          <a:p>
            <a:pPr algn="l">
              <a:buFont typeface="Arial" panose="020B0604020202020204" pitchFamily="34" charset="0"/>
              <a:buChar char="•"/>
            </a:pPr>
            <a:r>
              <a:rPr lang="en-US" i="0" dirty="0">
                <a:solidFill>
                  <a:srgbClr val="000000"/>
                </a:solidFill>
                <a:effectLst/>
              </a:rPr>
              <a:t>The assumption that investment will flow to the highest yielding opportunity is only one extreme form of the portfolio theory of investment. More generally, since the risks of investing in different countries and currencies are not perfectly correlated, investors will tend to choose a portfolio in which expected yields are not equal.</a:t>
            </a:r>
          </a:p>
          <a:p>
            <a:endParaRPr lang="en-IN" dirty="0"/>
          </a:p>
        </p:txBody>
      </p:sp>
    </p:spTree>
    <p:extLst>
      <p:ext uri="{BB962C8B-B14F-4D97-AF65-F5344CB8AC3E}">
        <p14:creationId xmlns:p14="http://schemas.microsoft.com/office/powerpoint/2010/main" val="114958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0599-C5FC-B71F-4D65-027207056183}"/>
              </a:ext>
            </a:extLst>
          </p:cNvPr>
          <p:cNvSpPr>
            <a:spLocks noGrp="1"/>
          </p:cNvSpPr>
          <p:nvPr>
            <p:ph type="title"/>
          </p:nvPr>
        </p:nvSpPr>
        <p:spPr/>
        <p:txBody>
          <a:bodyPr/>
          <a:lstStyle/>
          <a:p>
            <a:r>
              <a:rPr lang="en-US" dirty="0"/>
              <a:t>Does Free Flow Exist?</a:t>
            </a:r>
            <a:endParaRPr lang="en-IN" dirty="0"/>
          </a:p>
        </p:txBody>
      </p:sp>
      <p:sp>
        <p:nvSpPr>
          <p:cNvPr id="3" name="Content Placeholder 2">
            <a:extLst>
              <a:ext uri="{FF2B5EF4-FFF2-40B4-BE49-F238E27FC236}">
                <a16:creationId xmlns:a16="http://schemas.microsoft.com/office/drawing/2014/main" id="{A97D66FB-D89B-89DE-9878-28B0A2367CA9}"/>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000000"/>
                </a:solidFill>
                <a:effectLst/>
              </a:rPr>
              <a:t>Even if all investors were well informed and eager to seek the highest yield without regard to risk, the full mobility of capital would be impeded by official restrictions on the export of capital.</a:t>
            </a:r>
          </a:p>
          <a:p>
            <a:pPr algn="l">
              <a:buFont typeface="Arial" panose="020B0604020202020204" pitchFamily="34" charset="0"/>
              <a:buChar char="•"/>
            </a:pPr>
            <a:r>
              <a:rPr lang="en-US" b="0" i="0" dirty="0">
                <a:solidFill>
                  <a:srgbClr val="000000"/>
                </a:solidFill>
                <a:effectLst/>
              </a:rPr>
              <a:t>Important institutional rigidities also tend to keep a large segment of domestic saving at home.</a:t>
            </a:r>
          </a:p>
          <a:p>
            <a:pPr algn="l">
              <a:buFont typeface="Arial" panose="020B0604020202020204" pitchFamily="34" charset="0"/>
              <a:buChar char="•"/>
            </a:pPr>
            <a:r>
              <a:rPr lang="en-US" b="0" i="0" dirty="0">
                <a:solidFill>
                  <a:srgbClr val="000000"/>
                </a:solidFill>
                <a:effectLst/>
              </a:rPr>
              <a:t>There is indirect evidence in the pattern of investment flows that capital does not move to </a:t>
            </a:r>
            <a:r>
              <a:rPr lang="en-US" b="0" i="0" dirty="0" err="1">
                <a:solidFill>
                  <a:srgbClr val="000000"/>
                </a:solidFill>
                <a:effectLst/>
              </a:rPr>
              <a:t>maximise</a:t>
            </a:r>
            <a:r>
              <a:rPr lang="en-US" b="0" i="0" dirty="0">
                <a:solidFill>
                  <a:srgbClr val="000000"/>
                </a:solidFill>
                <a:effectLst/>
              </a:rPr>
              <a:t> each investor’s net-of-tax return.</a:t>
            </a:r>
          </a:p>
          <a:p>
            <a:pPr algn="l">
              <a:buFont typeface="Arial" panose="020B0604020202020204" pitchFamily="34" charset="0"/>
              <a:buChar char="•"/>
            </a:pPr>
            <a:r>
              <a:rPr lang="en-US" b="0" i="0" dirty="0">
                <a:solidFill>
                  <a:srgbClr val="000000"/>
                </a:solidFill>
                <a:effectLst/>
              </a:rPr>
              <a:t>Much of the direct investment in foreign markets appears to be associated with implementing marketing strategies, exploiting production knowledge, or overcoming trade restrictions rather than with an undifferentiated pursuit of profit opportunities.</a:t>
            </a:r>
          </a:p>
          <a:p>
            <a:pPr algn="l">
              <a:buFont typeface="Arial" panose="020B0604020202020204" pitchFamily="34" charset="0"/>
              <a:buChar char="•"/>
            </a:pPr>
            <a:r>
              <a:rPr lang="en-US" b="0" i="0" dirty="0">
                <a:solidFill>
                  <a:srgbClr val="000000"/>
                </a:solidFill>
                <a:effectLst/>
              </a:rPr>
              <a:t>This is probably the major reason why individual countries are both importers and exporters of capital.</a:t>
            </a:r>
            <a:endParaRPr lang="en-IN" dirty="0"/>
          </a:p>
        </p:txBody>
      </p:sp>
    </p:spTree>
    <p:extLst>
      <p:ext uri="{BB962C8B-B14F-4D97-AF65-F5344CB8AC3E}">
        <p14:creationId xmlns:p14="http://schemas.microsoft.com/office/powerpoint/2010/main" val="162054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91DBB-6E43-DDBB-B246-58DC8BF7B41B}"/>
              </a:ext>
            </a:extLst>
          </p:cNvPr>
          <p:cNvSpPr>
            <a:spLocks noGrp="1"/>
          </p:cNvSpPr>
          <p:nvPr>
            <p:ph type="title"/>
          </p:nvPr>
        </p:nvSpPr>
        <p:spPr/>
        <p:txBody>
          <a:bodyPr/>
          <a:lstStyle/>
          <a:p>
            <a:r>
              <a:rPr lang="en-US" dirty="0"/>
              <a:t>Specification and Data</a:t>
            </a:r>
            <a:endParaRPr lang="en-IN" dirty="0"/>
          </a:p>
        </p:txBody>
      </p:sp>
      <p:sp>
        <p:nvSpPr>
          <p:cNvPr id="3" name="Content Placeholder 2">
            <a:extLst>
              <a:ext uri="{FF2B5EF4-FFF2-40B4-BE49-F238E27FC236}">
                <a16:creationId xmlns:a16="http://schemas.microsoft.com/office/drawing/2014/main" id="{0336E9D6-1456-FAA5-96F8-10FC8059626F}"/>
              </a:ext>
            </a:extLst>
          </p:cNvPr>
          <p:cNvSpPr>
            <a:spLocks noGrp="1"/>
          </p:cNvSpPr>
          <p:nvPr>
            <p:ph idx="1"/>
          </p:nvPr>
        </p:nvSpPr>
        <p:spPr/>
        <p:txBody>
          <a:bodyPr>
            <a:normAutofit/>
          </a:bodyPr>
          <a:lstStyle/>
          <a:p>
            <a:r>
              <a:rPr lang="en-US" b="0" i="0" dirty="0">
                <a:solidFill>
                  <a:srgbClr val="000000"/>
                </a:solidFill>
                <a:effectLst/>
              </a:rPr>
              <a:t>The paper uses data on major industrial countries to measure the relationship between a higher domestic saving rate and a higher rate of domestic investment.</a:t>
            </a:r>
          </a:p>
          <a:p>
            <a:pPr algn="l">
              <a:buFont typeface="Arial" panose="020B0604020202020204" pitchFamily="34" charset="0"/>
              <a:buChar char="•"/>
            </a:pPr>
            <a:r>
              <a:rPr lang="en-US" b="0" i="0" dirty="0">
                <a:solidFill>
                  <a:srgbClr val="000000"/>
                </a:solidFill>
                <a:effectLst/>
              </a:rPr>
              <a:t>With perfect world capital mobility, there should be no relation between domestic saving and domestic investment.</a:t>
            </a:r>
          </a:p>
          <a:p>
            <a:pPr algn="l">
              <a:buFont typeface="Arial" panose="020B0604020202020204" pitchFamily="34" charset="0"/>
              <a:buChar char="•"/>
            </a:pPr>
            <a:r>
              <a:rPr lang="en-US" b="0" i="0" dirty="0">
                <a:solidFill>
                  <a:srgbClr val="000000"/>
                </a:solidFill>
                <a:effectLst/>
              </a:rPr>
              <a:t>If incremental saving tends to be invested in the country of origin, differences among countries in investment rates should correspond closely to differences in saving rates.</a:t>
            </a:r>
          </a:p>
          <a:p>
            <a:pPr algn="l">
              <a:buFont typeface="Arial" panose="020B0604020202020204" pitchFamily="34" charset="0"/>
              <a:buChar char="•"/>
            </a:pPr>
            <a:r>
              <a:rPr lang="en-US" b="0" i="0" dirty="0">
                <a:solidFill>
                  <a:srgbClr val="000000"/>
                </a:solidFill>
                <a:effectLst/>
              </a:rPr>
              <a:t>There is substantial variation in domestic saving rates among the OECD countries. For the period 1960-74, the ratio of gross domestic saving to gross domestic product averaged 0.250 for the 21 OECD countries.</a:t>
            </a:r>
          </a:p>
          <a:p>
            <a:endParaRPr lang="en-IN" dirty="0"/>
          </a:p>
        </p:txBody>
      </p:sp>
    </p:spTree>
    <p:extLst>
      <p:ext uri="{BB962C8B-B14F-4D97-AF65-F5344CB8AC3E}">
        <p14:creationId xmlns:p14="http://schemas.microsoft.com/office/powerpoint/2010/main" val="135697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338E-2194-38EC-2915-E739FB1762D3}"/>
              </a:ext>
            </a:extLst>
          </p:cNvPr>
          <p:cNvSpPr>
            <a:spLocks noGrp="1"/>
          </p:cNvSpPr>
          <p:nvPr>
            <p:ph type="title"/>
          </p:nvPr>
        </p:nvSpPr>
        <p:spPr/>
        <p:txBody>
          <a:bodyPr/>
          <a:lstStyle/>
          <a:p>
            <a:r>
              <a:rPr lang="en-US" dirty="0"/>
              <a:t>Estimation</a:t>
            </a:r>
            <a:endParaRPr lang="en-IN" dirty="0"/>
          </a:p>
        </p:txBody>
      </p:sp>
      <p:sp>
        <p:nvSpPr>
          <p:cNvPr id="3" name="Content Placeholder 2">
            <a:extLst>
              <a:ext uri="{FF2B5EF4-FFF2-40B4-BE49-F238E27FC236}">
                <a16:creationId xmlns:a16="http://schemas.microsoft.com/office/drawing/2014/main" id="{A8660B03-2C51-DB94-FD77-F600F544327A}"/>
              </a:ext>
            </a:extLst>
          </p:cNvPr>
          <p:cNvSpPr>
            <a:spLocks noGrp="1"/>
          </p:cNvSpPr>
          <p:nvPr>
            <p:ph idx="1"/>
          </p:nvPr>
        </p:nvSpPr>
        <p:spPr/>
        <p:txBody>
          <a:bodyPr>
            <a:normAutofit fontScale="92500" lnSpcReduction="10000"/>
          </a:bodyPr>
          <a:lstStyle/>
          <a:p>
            <a:pPr marL="0" indent="0" algn="l">
              <a:buNone/>
            </a:pPr>
            <a:endParaRPr lang="en-US" b="0" i="0" dirty="0">
              <a:solidFill>
                <a:srgbClr val="000000"/>
              </a:solidFill>
              <a:effectLst/>
            </a:endParaRPr>
          </a:p>
          <a:p>
            <a:pPr algn="l">
              <a:buFont typeface="Arial" panose="020B0604020202020204" pitchFamily="34" charset="0"/>
              <a:buChar char="•"/>
            </a:pPr>
            <a:r>
              <a:rPr lang="en-US" b="0" i="0" dirty="0">
                <a:solidFill>
                  <a:srgbClr val="000000"/>
                </a:solidFill>
                <a:effectLst/>
              </a:rPr>
              <a:t>The paper estimates equation to assess the relation between savings rates and investment rates in a country.</a:t>
            </a:r>
          </a:p>
          <a:p>
            <a:pPr algn="l">
              <a:buFont typeface="Arial" panose="020B0604020202020204" pitchFamily="34" charset="0"/>
              <a:buChar char="•"/>
            </a:pPr>
            <a:endParaRPr lang="en-US" b="0" i="0" dirty="0">
              <a:solidFill>
                <a:srgbClr val="000000"/>
              </a:solidFill>
              <a:effectLst/>
            </a:endParaRPr>
          </a:p>
          <a:p>
            <a:pPr marL="0" indent="0" algn="l">
              <a:buNone/>
            </a:pPr>
            <a:endParaRPr lang="en-US" b="0" i="0" dirty="0">
              <a:solidFill>
                <a:srgbClr val="000000"/>
              </a:solidFill>
              <a:effectLst/>
            </a:endParaRPr>
          </a:p>
          <a:p>
            <a:pPr algn="l">
              <a:buFont typeface="Arial" panose="020B0604020202020204" pitchFamily="34" charset="0"/>
              <a:buChar char="•"/>
            </a:pPr>
            <a:r>
              <a:rPr lang="en-US" b="0" i="0" dirty="0">
                <a:solidFill>
                  <a:srgbClr val="000000"/>
                </a:solidFill>
                <a:effectLst/>
              </a:rPr>
              <a:t>With perfect world capital mobility, an increase in the saving rate in one country would cause an increase in investment in all countries.</a:t>
            </a:r>
          </a:p>
          <a:p>
            <a:pPr algn="l">
              <a:buFont typeface="Arial" panose="020B0604020202020204" pitchFamily="34" charset="0"/>
              <a:buChar char="•"/>
            </a:pPr>
            <a:r>
              <a:rPr lang="en-US" b="0" i="0" dirty="0">
                <a:solidFill>
                  <a:srgbClr val="000000"/>
                </a:solidFill>
                <a:effectLst/>
              </a:rPr>
              <a:t>The distribution of the incremental capital among countries would vary positively with each country’s initial capital stock and inversely with the elasticity of the country’s marginal product of capital schedule.</a:t>
            </a:r>
          </a:p>
          <a:p>
            <a:pPr algn="l">
              <a:buFont typeface="Arial" panose="020B0604020202020204" pitchFamily="34" charset="0"/>
              <a:buChar char="•"/>
            </a:pPr>
            <a:r>
              <a:rPr lang="en-US" b="0" i="0" dirty="0">
                <a:solidFill>
                  <a:srgbClr val="000000"/>
                </a:solidFill>
                <a:effectLst/>
              </a:rPr>
              <a:t>In the extreme case where a country is infinitesimally small relative to the world economy, the value of the coefficient(</a:t>
            </a:r>
            <a:r>
              <a:rPr lang="el-GR" b="0" i="0" dirty="0">
                <a:solidFill>
                  <a:srgbClr val="000000"/>
                </a:solidFill>
                <a:effectLst/>
              </a:rPr>
              <a:t>β</a:t>
            </a:r>
            <a:r>
              <a:rPr lang="en-US" b="0" i="0" dirty="0">
                <a:solidFill>
                  <a:srgbClr val="000000"/>
                </a:solidFill>
                <a:effectLst/>
              </a:rPr>
              <a:t>) in the equation implied by perfect world capital mobility would be zero.</a:t>
            </a:r>
          </a:p>
          <a:p>
            <a:pPr algn="l">
              <a:buFont typeface="Arial" panose="020B0604020202020204" pitchFamily="34" charset="0"/>
              <a:buChar char="•"/>
            </a:pPr>
            <a:r>
              <a:rPr lang="en-US" b="0" i="0" dirty="0">
                <a:solidFill>
                  <a:srgbClr val="000000"/>
                </a:solidFill>
                <a:effectLst/>
              </a:rPr>
              <a:t>For a relatively large country, the value of the coefficient (</a:t>
            </a:r>
            <a:r>
              <a:rPr lang="el-GR" b="0" i="0" dirty="0">
                <a:solidFill>
                  <a:srgbClr val="000000"/>
                </a:solidFill>
                <a:effectLst/>
              </a:rPr>
              <a:t>β</a:t>
            </a:r>
            <a:r>
              <a:rPr lang="en-US" b="0" i="0" dirty="0">
                <a:solidFill>
                  <a:srgbClr val="000000"/>
                </a:solidFill>
                <a:effectLst/>
              </a:rPr>
              <a:t>) would only be of the order of magnitude of its share of total world capital.</a:t>
            </a:r>
          </a:p>
          <a:p>
            <a:endParaRPr lang="en-IN" dirty="0"/>
          </a:p>
        </p:txBody>
      </p:sp>
      <p:pic>
        <p:nvPicPr>
          <p:cNvPr id="5" name="Picture 4">
            <a:extLst>
              <a:ext uri="{FF2B5EF4-FFF2-40B4-BE49-F238E27FC236}">
                <a16:creationId xmlns:a16="http://schemas.microsoft.com/office/drawing/2014/main" id="{B4CE549B-54C6-A0BE-0988-7BCB87F55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363" y="1783850"/>
            <a:ext cx="2574388" cy="692064"/>
          </a:xfrm>
          <a:prstGeom prst="rect">
            <a:avLst/>
          </a:prstGeom>
          <a:ln>
            <a:solidFill>
              <a:schemeClr val="tx1"/>
            </a:solidFill>
          </a:ln>
        </p:spPr>
      </p:pic>
    </p:spTree>
    <p:extLst>
      <p:ext uri="{BB962C8B-B14F-4D97-AF65-F5344CB8AC3E}">
        <p14:creationId xmlns:p14="http://schemas.microsoft.com/office/powerpoint/2010/main" val="77869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B9886-3510-6A2B-6D7E-E4A1CDD87543}"/>
              </a:ext>
            </a:extLst>
          </p:cNvPr>
          <p:cNvSpPr>
            <a:spLocks noGrp="1"/>
          </p:cNvSpPr>
          <p:nvPr>
            <p:ph type="title"/>
          </p:nvPr>
        </p:nvSpPr>
        <p:spPr/>
        <p:txBody>
          <a:bodyPr/>
          <a:lstStyle/>
          <a:p>
            <a:r>
              <a:rPr lang="en-US" dirty="0"/>
              <a:t>Estimation</a:t>
            </a:r>
            <a:endParaRPr lang="en-IN" dirty="0"/>
          </a:p>
        </p:txBody>
      </p:sp>
      <p:sp>
        <p:nvSpPr>
          <p:cNvPr id="3" name="Content Placeholder 2">
            <a:extLst>
              <a:ext uri="{FF2B5EF4-FFF2-40B4-BE49-F238E27FC236}">
                <a16:creationId xmlns:a16="http://schemas.microsoft.com/office/drawing/2014/main" id="{FE8F3130-C0E6-2C97-B9FA-81D6AD88C70C}"/>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rPr>
              <a:t>Estimates of the coefficient close to one would indicate that most of the incremental saving in each country has remained there.</a:t>
            </a:r>
          </a:p>
          <a:p>
            <a:pPr algn="l">
              <a:buFont typeface="Arial" panose="020B0604020202020204" pitchFamily="34" charset="0"/>
              <a:buChar char="•"/>
            </a:pPr>
            <a:r>
              <a:rPr lang="en-US" b="0" i="0" dirty="0">
                <a:solidFill>
                  <a:srgbClr val="000000"/>
                </a:solidFill>
                <a:effectLst/>
              </a:rPr>
              <a:t>A high observed value of the coefficient could reflect other common causes of the variation in both saving and investment.</a:t>
            </a:r>
          </a:p>
          <a:p>
            <a:pPr algn="l">
              <a:buFont typeface="Arial" panose="020B0604020202020204" pitchFamily="34" charset="0"/>
              <a:buChar char="•"/>
            </a:pPr>
            <a:r>
              <a:rPr lang="en-US" b="0" i="0" dirty="0">
                <a:solidFill>
                  <a:srgbClr val="000000"/>
                </a:solidFill>
                <a:effectLst/>
              </a:rPr>
              <a:t>The findings of a high value of the coefficient would be strong evidence against the hypothesis of perfect world capital mobility.</a:t>
            </a:r>
          </a:p>
          <a:p>
            <a:pPr algn="l">
              <a:buFont typeface="Arial" panose="020B0604020202020204" pitchFamily="34" charset="0"/>
              <a:buChar char="•"/>
            </a:pPr>
            <a:r>
              <a:rPr lang="en-US" b="0" i="0" dirty="0">
                <a:solidFill>
                  <a:srgbClr val="000000"/>
                </a:solidFill>
                <a:effectLst/>
              </a:rPr>
              <a:t>The equation can also be interpreted in terms of foreign investment flows with coefficient ‘</a:t>
            </a:r>
            <a:r>
              <a:rPr lang="el-GR" b="0" i="0" dirty="0">
                <a:solidFill>
                  <a:srgbClr val="000000"/>
                </a:solidFill>
                <a:effectLst/>
              </a:rPr>
              <a:t>β</a:t>
            </a:r>
            <a:r>
              <a:rPr lang="en-US" dirty="0">
                <a:solidFill>
                  <a:srgbClr val="000000"/>
                </a:solidFill>
              </a:rPr>
              <a:t>-1’.</a:t>
            </a:r>
            <a:endParaRPr lang="en-US" b="0" i="0" dirty="0">
              <a:solidFill>
                <a:srgbClr val="000000"/>
              </a:solidFill>
              <a:effectLst/>
            </a:endParaRPr>
          </a:p>
          <a:p>
            <a:pPr algn="l">
              <a:buFont typeface="Arial" panose="020B0604020202020204" pitchFamily="34" charset="0"/>
              <a:buChar char="•"/>
            </a:pPr>
            <a:r>
              <a:rPr lang="en-US" b="0" i="0" dirty="0">
                <a:solidFill>
                  <a:srgbClr val="000000"/>
                </a:solidFill>
                <a:effectLst/>
              </a:rPr>
              <a:t>Testing the hypothesis that ‘</a:t>
            </a:r>
            <a:r>
              <a:rPr lang="el-GR" b="0" i="0" dirty="0">
                <a:solidFill>
                  <a:srgbClr val="000000"/>
                </a:solidFill>
                <a:effectLst/>
              </a:rPr>
              <a:t>β</a:t>
            </a:r>
            <a:r>
              <a:rPr lang="en-US" dirty="0">
                <a:solidFill>
                  <a:srgbClr val="000000"/>
                </a:solidFill>
              </a:rPr>
              <a:t>’</a:t>
            </a:r>
            <a:r>
              <a:rPr lang="en-US" b="0" i="0" dirty="0">
                <a:solidFill>
                  <a:srgbClr val="000000"/>
                </a:solidFill>
                <a:effectLst/>
              </a:rPr>
              <a:t> equals one is equivalent to testing the hypothesis that the international capital flows do not depend on domestic savings rates.</a:t>
            </a:r>
          </a:p>
          <a:p>
            <a:endParaRPr lang="en-IN" dirty="0"/>
          </a:p>
        </p:txBody>
      </p:sp>
    </p:spTree>
    <p:extLst>
      <p:ext uri="{BB962C8B-B14F-4D97-AF65-F5344CB8AC3E}">
        <p14:creationId xmlns:p14="http://schemas.microsoft.com/office/powerpoint/2010/main" val="423350152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448</TotalTime>
  <Words>2666</Words>
  <Application>Microsoft Office PowerPoint</Application>
  <PresentationFormat>Widescreen</PresentationFormat>
  <Paragraphs>167</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-apple-system</vt:lpstr>
      <vt:lpstr>Arial</vt:lpstr>
      <vt:lpstr>Calibri</vt:lpstr>
      <vt:lpstr>Corbel</vt:lpstr>
      <vt:lpstr>Wingdings 2</vt:lpstr>
      <vt:lpstr>Frame</vt:lpstr>
      <vt:lpstr>Domestic Saving and International Capital Flows</vt:lpstr>
      <vt:lpstr>Questions Addressed</vt:lpstr>
      <vt:lpstr>Optimal Saving Policy</vt:lpstr>
      <vt:lpstr>Tax Incidence</vt:lpstr>
      <vt:lpstr>Does Free Flow Exist?</vt:lpstr>
      <vt:lpstr>Does Free Flow Exist?</vt:lpstr>
      <vt:lpstr>Specification and Data</vt:lpstr>
      <vt:lpstr>Estimation</vt:lpstr>
      <vt:lpstr>Estimation</vt:lpstr>
      <vt:lpstr>Basic Results</vt:lpstr>
      <vt:lpstr>Modifications in the Equation</vt:lpstr>
      <vt:lpstr>Modifications contd.</vt:lpstr>
      <vt:lpstr>Results</vt:lpstr>
      <vt:lpstr>Simultaneous Equations Framework</vt:lpstr>
      <vt:lpstr>Extension to Traditional Life Cycle model</vt:lpstr>
      <vt:lpstr>Private Saving Rate Equation</vt:lpstr>
      <vt:lpstr>Labour Force Participation Rate (old) Equation</vt:lpstr>
      <vt:lpstr>Structural Equation</vt:lpstr>
      <vt:lpstr>Results</vt:lpstr>
      <vt:lpstr>Components of Saving and Investment</vt:lpstr>
      <vt:lpstr>Regression Equation</vt:lpstr>
      <vt:lpstr>Results</vt:lpstr>
      <vt:lpstr>Discussion</vt:lpstr>
      <vt:lpstr>Corporate Investment and Corporate Saving</vt:lpstr>
      <vt:lpstr>The Response to Changes in Saving Rates</vt:lpstr>
      <vt:lpstr>Simultaneity Problem</vt:lpstr>
      <vt:lpstr>Changes in Investment to Changes in Saving</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Pandey</dc:creator>
  <cp:lastModifiedBy>Harsh Mittal</cp:lastModifiedBy>
  <cp:revision>6</cp:revision>
  <dcterms:created xsi:type="dcterms:W3CDTF">2023-11-16T18:03:09Z</dcterms:created>
  <dcterms:modified xsi:type="dcterms:W3CDTF">2023-11-17T07:47:42Z</dcterms:modified>
</cp:coreProperties>
</file>